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866" r:id="rId2"/>
  </p:sldMasterIdLst>
  <p:notesMasterIdLst>
    <p:notesMasterId r:id="rId93"/>
  </p:notesMasterIdLst>
  <p:handoutMasterIdLst>
    <p:handoutMasterId r:id="rId94"/>
  </p:handoutMasterIdLst>
  <p:sldIdLst>
    <p:sldId id="256" r:id="rId3"/>
    <p:sldId id="620" r:id="rId4"/>
    <p:sldId id="606" r:id="rId5"/>
    <p:sldId id="615" r:id="rId6"/>
    <p:sldId id="611" r:id="rId7"/>
    <p:sldId id="612" r:id="rId8"/>
    <p:sldId id="613" r:id="rId9"/>
    <p:sldId id="630" r:id="rId10"/>
    <p:sldId id="605" r:id="rId11"/>
    <p:sldId id="627" r:id="rId12"/>
    <p:sldId id="628" r:id="rId13"/>
    <p:sldId id="597" r:id="rId14"/>
    <p:sldId id="599" r:id="rId15"/>
    <p:sldId id="600" r:id="rId16"/>
    <p:sldId id="601" r:id="rId17"/>
    <p:sldId id="616" r:id="rId18"/>
    <p:sldId id="592" r:id="rId19"/>
    <p:sldId id="495" r:id="rId20"/>
    <p:sldId id="492" r:id="rId21"/>
    <p:sldId id="493" r:id="rId22"/>
    <p:sldId id="484" r:id="rId23"/>
    <p:sldId id="469" r:id="rId24"/>
    <p:sldId id="521" r:id="rId25"/>
    <p:sldId id="588" r:id="rId26"/>
    <p:sldId id="391" r:id="rId27"/>
    <p:sldId id="406" r:id="rId28"/>
    <p:sldId id="349" r:id="rId29"/>
    <p:sldId id="407" r:id="rId30"/>
    <p:sldId id="408" r:id="rId31"/>
    <p:sldId id="352" r:id="rId32"/>
    <p:sldId id="603" r:id="rId33"/>
    <p:sldId id="268" r:id="rId34"/>
    <p:sldId id="269" r:id="rId35"/>
    <p:sldId id="270" r:id="rId36"/>
    <p:sldId id="618" r:id="rId37"/>
    <p:sldId id="617" r:id="rId38"/>
    <p:sldId id="566" r:id="rId39"/>
    <p:sldId id="567" r:id="rId40"/>
    <p:sldId id="568" r:id="rId41"/>
    <p:sldId id="569" r:id="rId42"/>
    <p:sldId id="570" r:id="rId43"/>
    <p:sldId id="571" r:id="rId44"/>
    <p:sldId id="572" r:id="rId45"/>
    <p:sldId id="573" r:id="rId46"/>
    <p:sldId id="574" r:id="rId47"/>
    <p:sldId id="575" r:id="rId48"/>
    <p:sldId id="576" r:id="rId49"/>
    <p:sldId id="509" r:id="rId50"/>
    <p:sldId id="534" r:id="rId51"/>
    <p:sldId id="535" r:id="rId52"/>
    <p:sldId id="536" r:id="rId53"/>
    <p:sldId id="537" r:id="rId54"/>
    <p:sldId id="538" r:id="rId55"/>
    <p:sldId id="539" r:id="rId56"/>
    <p:sldId id="540" r:id="rId57"/>
    <p:sldId id="541" r:id="rId58"/>
    <p:sldId id="542" r:id="rId59"/>
    <p:sldId id="543" r:id="rId60"/>
    <p:sldId id="593" r:id="rId61"/>
    <p:sldId id="626" r:id="rId62"/>
    <p:sldId id="625" r:id="rId63"/>
    <p:sldId id="589" r:id="rId64"/>
    <p:sldId id="583" r:id="rId65"/>
    <p:sldId id="609" r:id="rId66"/>
    <p:sldId id="608" r:id="rId67"/>
    <p:sldId id="619" r:id="rId68"/>
    <p:sldId id="631" r:id="rId69"/>
    <p:sldId id="508" r:id="rId70"/>
    <p:sldId id="462" r:id="rId71"/>
    <p:sldId id="463" r:id="rId72"/>
    <p:sldId id="464" r:id="rId73"/>
    <p:sldId id="465" r:id="rId74"/>
    <p:sldId id="466" r:id="rId75"/>
    <p:sldId id="496" r:id="rId76"/>
    <p:sldId id="497" r:id="rId77"/>
    <p:sldId id="498" r:id="rId78"/>
    <p:sldId id="499" r:id="rId79"/>
    <p:sldId id="501" r:id="rId80"/>
    <p:sldId id="623" r:id="rId81"/>
    <p:sldId id="622" r:id="rId82"/>
    <p:sldId id="510" r:id="rId83"/>
    <p:sldId id="511" r:id="rId84"/>
    <p:sldId id="587" r:id="rId85"/>
    <p:sldId id="396" r:id="rId86"/>
    <p:sldId id="442" r:id="rId87"/>
    <p:sldId id="366" r:id="rId88"/>
    <p:sldId id="578" r:id="rId89"/>
    <p:sldId id="579" r:id="rId90"/>
    <p:sldId id="422" r:id="rId91"/>
    <p:sldId id="419"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9AC860A-FCD0-4B98-948A-401696B00AF0}">
          <p14:sldIdLst>
            <p14:sldId id="256"/>
            <p14:sldId id="620"/>
            <p14:sldId id="606"/>
            <p14:sldId id="615"/>
            <p14:sldId id="611"/>
            <p14:sldId id="612"/>
            <p14:sldId id="613"/>
            <p14:sldId id="630"/>
            <p14:sldId id="605"/>
            <p14:sldId id="627"/>
            <p14:sldId id="628"/>
            <p14:sldId id="597"/>
            <p14:sldId id="599"/>
            <p14:sldId id="600"/>
            <p14:sldId id="601"/>
            <p14:sldId id="616"/>
            <p14:sldId id="592"/>
            <p14:sldId id="495"/>
            <p14:sldId id="492"/>
            <p14:sldId id="493"/>
            <p14:sldId id="484"/>
            <p14:sldId id="469"/>
            <p14:sldId id="521"/>
          </p14:sldIdLst>
        </p14:section>
        <p14:section name="LLMの性能調査" id="{79765769-6A35-4677-B87F-120BDF7F2FC5}">
          <p14:sldIdLst>
            <p14:sldId id="588"/>
            <p14:sldId id="391"/>
            <p14:sldId id="406"/>
            <p14:sldId id="349"/>
            <p14:sldId id="407"/>
            <p14:sldId id="408"/>
            <p14:sldId id="352"/>
          </p14:sldIdLst>
        </p14:section>
        <p14:section name="Sentence-LUKEの学習" id="{49F3CC0B-C995-4151-BF2F-09DFA924F99B}">
          <p14:sldIdLst>
            <p14:sldId id="603"/>
            <p14:sldId id="268"/>
            <p14:sldId id="269"/>
            <p14:sldId id="270"/>
          </p14:sldIdLst>
        </p14:section>
        <p14:section name="沖縄美ら海水族館(うまくいった例1)" id="{99DBABD7-ECB4-4FC2-AF31-93FCD8B6D45F}">
          <p14:sldIdLst>
            <p14:sldId id="618"/>
            <p14:sldId id="617"/>
          </p14:sldIdLst>
        </p14:section>
        <p14:section name="明治神宮−東京都+京都府（うまくいった例2）" id="{FC83F4EF-1B37-4C89-966F-4ADA6C877714}">
          <p14:sldIdLst>
            <p14:sldId id="566"/>
            <p14:sldId id="567"/>
            <p14:sldId id="568"/>
            <p14:sldId id="569"/>
            <p14:sldId id="570"/>
            <p14:sldId id="571"/>
            <p14:sldId id="572"/>
            <p14:sldId id="573"/>
            <p14:sldId id="574"/>
            <p14:sldId id="575"/>
            <p14:sldId id="576"/>
          </p14:sldIdLst>
        </p14:section>
        <p14:section name="桜島−鹿児島県（うまく表せなかった例）" id="{17B1ECC8-1BB0-4EB4-A777-1A6C5535E303}">
          <p14:sldIdLst>
            <p14:sldId id="509"/>
            <p14:sldId id="534"/>
            <p14:sldId id="535"/>
            <p14:sldId id="536"/>
            <p14:sldId id="537"/>
            <p14:sldId id="538"/>
            <p14:sldId id="539"/>
            <p14:sldId id="540"/>
            <p14:sldId id="541"/>
            <p14:sldId id="542"/>
            <p14:sldId id="543"/>
            <p14:sldId id="593"/>
          </p14:sldIdLst>
        </p14:section>
        <p14:section name="桜島と北海道の公園カテゴリでコサイン類似度" id="{5FE2E318-C9D9-4611-BC2D-91DEBDC5EE90}">
          <p14:sldIdLst>
            <p14:sldId id="626"/>
            <p14:sldId id="625"/>
          </p14:sldIdLst>
        </p14:section>
        <p14:section name="明治神宮−神社・神宮・寺院と東京都（東京都と取ったら？）" id="{EC631EBF-C57C-44E5-A897-A558FA0465EE}">
          <p14:sldIdLst>
            <p14:sldId id="589"/>
            <p14:sldId id="583"/>
          </p14:sldIdLst>
        </p14:section>
        <p14:section name="新宿御苑と大阪城西の丸庭園と大仙公園の比較" id="{306785CB-72A6-4702-B6B9-4534B048C00B}">
          <p14:sldIdLst>
            <p14:sldId id="609"/>
            <p14:sldId id="608"/>
            <p14:sldId id="619"/>
            <p14:sldId id="631"/>
          </p14:sldIdLst>
        </p14:section>
        <p14:section name="新宿御苑−東京都+大阪府（先研）" id="{648B2491-2673-4FA5-A979-FFAD3AAD3509}">
          <p14:sldIdLst>
            <p14:sldId id="508"/>
            <p14:sldId id="462"/>
            <p14:sldId id="463"/>
            <p14:sldId id="464"/>
            <p14:sldId id="465"/>
            <p14:sldId id="466"/>
            <p14:sldId id="496"/>
            <p14:sldId id="497"/>
            <p14:sldId id="498"/>
            <p14:sldId id="499"/>
            <p14:sldId id="501"/>
          </p14:sldIdLst>
        </p14:section>
        <p14:section name="新宿御苑と大阪の公園カテゴリでコサイン類似度" id="{5686AF72-424D-4425-B571-14D2272FD9D8}">
          <p14:sldIdLst>
            <p14:sldId id="623"/>
            <p14:sldId id="622"/>
          </p14:sldIdLst>
        </p14:section>
        <p14:section name="明治神宮と全ての観光地（先研ほかの例）" id="{8816B45A-94B6-4F91-9D50-E84AF5D612F6}">
          <p14:sldIdLst>
            <p14:sldId id="510"/>
            <p14:sldId id="511"/>
          </p14:sldIdLst>
        </p14:section>
        <p14:section name="先行研究[7]について" id="{ADFA95E9-7192-4685-BF0A-6E20560C8290}">
          <p14:sldIdLst>
            <p14:sldId id="587"/>
            <p14:sldId id="396"/>
            <p14:sldId id="442"/>
            <p14:sldId id="366"/>
            <p14:sldId id="578"/>
            <p14:sldId id="579"/>
            <p14:sldId id="422"/>
            <p14:sldId id="4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892B1-7092-F8DD-D429-11B5CFC380E0}" name="柾 飯塚" initials="柾飯" userId="4781fc6ac5b35af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柾 飯塚" initials="柾飯" lastIdx="51" clrIdx="0">
    <p:extLst>
      <p:ext uri="{19B8F6BF-5375-455C-9EA6-DF929625EA0E}">
        <p15:presenceInfo xmlns:p15="http://schemas.microsoft.com/office/powerpoint/2012/main" userId="4781fc6ac5b35a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5BD4FF"/>
    <a:srgbClr val="00B0F0"/>
    <a:srgbClr val="01D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810" autoAdjust="0"/>
    <p:restoredTop sz="77820" autoAdjust="0"/>
  </p:normalViewPr>
  <p:slideViewPr>
    <p:cSldViewPr>
      <p:cViewPr varScale="1">
        <p:scale>
          <a:sx n="42" d="100"/>
          <a:sy n="42" d="100"/>
        </p:scale>
        <p:origin x="72" y="762"/>
      </p:cViewPr>
      <p:guideLst/>
    </p:cSldViewPr>
  </p:slideViewPr>
  <p:notesTextViewPr>
    <p:cViewPr>
      <p:scale>
        <a:sx n="100" d="100"/>
        <a:sy n="100" d="100"/>
      </p:scale>
      <p:origin x="0" y="0"/>
    </p:cViewPr>
  </p:notesTextViewPr>
  <p:notesViewPr>
    <p:cSldViewPr showGuides="1">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520F7C0-5CC8-D9EA-34D4-6CDFD664C4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323F469-96F6-CA7D-2BAF-1A7CBCC9E3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34277-D3C9-402B-ADF0-8D8E072D9322}" type="datetimeFigureOut">
              <a:rPr kumimoji="1" lang="ja-JP" altLang="en-US" smtClean="0"/>
              <a:t>2024/2/1</a:t>
            </a:fld>
            <a:endParaRPr kumimoji="1" lang="ja-JP" altLang="en-US"/>
          </a:p>
        </p:txBody>
      </p:sp>
      <p:sp>
        <p:nvSpPr>
          <p:cNvPr id="4" name="フッター プレースホルダー 3">
            <a:extLst>
              <a:ext uri="{FF2B5EF4-FFF2-40B4-BE49-F238E27FC236}">
                <a16:creationId xmlns:a16="http://schemas.microsoft.com/office/drawing/2014/main" id="{EF4EAF05-E26E-748A-6504-8E833FCE27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10D8A0E-1062-74C5-5470-138B5E8FF8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8EC840-9964-4052-9CEE-D66CA53BFCC6}" type="slidenum">
              <a:rPr kumimoji="1" lang="ja-JP" altLang="en-US" smtClean="0"/>
              <a:t>‹#›</a:t>
            </a:fld>
            <a:endParaRPr kumimoji="1" lang="ja-JP" altLang="en-US"/>
          </a:p>
        </p:txBody>
      </p:sp>
    </p:spTree>
    <p:extLst>
      <p:ext uri="{BB962C8B-B14F-4D97-AF65-F5344CB8AC3E}">
        <p14:creationId xmlns:p14="http://schemas.microsoft.com/office/powerpoint/2010/main" val="30716729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E44C3-561A-4496-B1CD-B15C2D8ADEBF}" type="datetimeFigureOut">
              <a:rPr kumimoji="1" lang="ja-JP" altLang="en-US" smtClean="0"/>
              <a:t>2024/2/1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FFF5C-DD13-4AF1-91FC-91C1E731AF95}" type="slidenum">
              <a:rPr kumimoji="1" lang="ja-JP" altLang="en-US" smtClean="0"/>
              <a:t>‹#›</a:t>
            </a:fld>
            <a:endParaRPr kumimoji="1" lang="ja-JP" altLang="en-US"/>
          </a:p>
        </p:txBody>
      </p:sp>
    </p:spTree>
    <p:extLst>
      <p:ext uri="{BB962C8B-B14F-4D97-AF65-F5344CB8AC3E}">
        <p14:creationId xmlns:p14="http://schemas.microsoft.com/office/powerpoint/2010/main" val="34041569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a:t>
            </a:fld>
            <a:endParaRPr kumimoji="1" lang="ja-JP" altLang="en-US"/>
          </a:p>
        </p:txBody>
      </p:sp>
    </p:spTree>
    <p:extLst>
      <p:ext uri="{BB962C8B-B14F-4D97-AF65-F5344CB8AC3E}">
        <p14:creationId xmlns:p14="http://schemas.microsoft.com/office/powerpoint/2010/main" val="310857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dirty="0"/>
              <a:t>本研究では、事前学習された大規模言語モデルを用いて観光地ベクトルを作る方法を提案します</a:t>
            </a:r>
            <a:endParaRPr lang="en-US" altLang="ja-JP" sz="1200" b="0" dirty="0"/>
          </a:p>
          <a:p>
            <a:endParaRPr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n-ea"/>
              </a:rPr>
              <a:t>PV-DBOW</a:t>
            </a:r>
            <a:r>
              <a:rPr lang="ja-JP" altLang="en-US" dirty="0">
                <a:latin typeface="+mn-ea"/>
              </a:rPr>
              <a:t>は</a:t>
            </a:r>
            <a:r>
              <a:rPr kumimoji="1" lang="ja-JP" altLang="en-US" dirty="0"/>
              <a:t>膨大な量の観光地レビューを学習させなければならないという問題点がありますが、提案手法では</a:t>
            </a:r>
            <a:r>
              <a:rPr kumimoji="1" lang="ja-JP" altLang="en-US" dirty="0">
                <a:latin typeface="+mn-ea"/>
              </a:rPr>
              <a:t>事前学習された</a:t>
            </a:r>
            <a:r>
              <a:rPr kumimoji="1" lang="en-US" altLang="ja-JP" dirty="0">
                <a:latin typeface="+mn-ea"/>
              </a:rPr>
              <a:t>LLM</a:t>
            </a:r>
            <a:r>
              <a:rPr lang="ja-JP" altLang="en-US" sz="1200" dirty="0"/>
              <a:t>を使うだけなので学習させる必要がありません。</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また、</a:t>
            </a:r>
            <a:r>
              <a:rPr kumimoji="1" lang="ja-JP" altLang="en-US" dirty="0">
                <a:latin typeface="+mn-ea"/>
              </a:rPr>
              <a:t>事前学習済み</a:t>
            </a:r>
            <a:r>
              <a:rPr kumimoji="1" lang="en-US" altLang="ja-JP" dirty="0">
                <a:latin typeface="+mn-ea"/>
              </a:rPr>
              <a:t>LLM</a:t>
            </a:r>
            <a:r>
              <a:rPr kumimoji="1" lang="ja-JP" altLang="en-US" dirty="0">
                <a:latin typeface="+mn-ea"/>
              </a:rPr>
              <a:t>は高い文章理解能力を持つため、先行研究と比較してより観光地の特徴を考慮した観光地ベクトルを生成できると考えられます</a:t>
            </a:r>
            <a:endParaRPr kumimoji="1"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提案手法では</a:t>
            </a:r>
            <a:r>
              <a:rPr kumimoji="1" lang="ja-JP" altLang="en-US" dirty="0">
                <a:latin typeface="+mn-ea"/>
              </a:rPr>
              <a:t>事前学習済み</a:t>
            </a:r>
            <a:r>
              <a:rPr kumimoji="1" lang="en-US" altLang="ja-JP" dirty="0">
                <a:latin typeface="+mn-ea"/>
              </a:rPr>
              <a:t>LLM</a:t>
            </a:r>
            <a:r>
              <a:rPr kumimoji="1" lang="ja-JP" altLang="en-US" dirty="0">
                <a:latin typeface="+mn-ea"/>
              </a:rPr>
              <a:t>として、</a:t>
            </a:r>
            <a:r>
              <a:rPr kumimoji="1" lang="ja-JP" altLang="en-US" dirty="0"/>
              <a:t>日本語事前学習済み</a:t>
            </a:r>
            <a:r>
              <a:rPr kumimoji="1" lang="en-US" altLang="ja-JP" sz="1200" dirty="0">
                <a:latin typeface="+mn-ea"/>
                <a:cs typeface="Times New Roman" panose="02020603050405020304" pitchFamily="18" charset="0"/>
              </a:rPr>
              <a:t>sentence-</a:t>
            </a:r>
            <a:r>
              <a:rPr kumimoji="1" lang="en-US" altLang="ja-JP" sz="1200" dirty="0" err="1">
                <a:latin typeface="+mn-ea"/>
                <a:cs typeface="Times New Roman" panose="02020603050405020304" pitchFamily="18" charset="0"/>
              </a:rPr>
              <a:t>luke</a:t>
            </a:r>
            <a:r>
              <a:rPr kumimoji="1" lang="ja-JP" altLang="en-US" sz="1200" dirty="0">
                <a:latin typeface="+mn-ea"/>
                <a:cs typeface="Times New Roman" panose="02020603050405020304" pitchFamily="18" charset="0"/>
              </a:rPr>
              <a:t>を用いて観光地レビューをベクトルに変換します。</a:t>
            </a:r>
            <a:endParaRPr kumimoji="1"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p:txBody>
      </p:sp>
      <p:sp>
        <p:nvSpPr>
          <p:cNvPr id="4" name="スライド番号プレースホルダー 3"/>
          <p:cNvSpPr>
            <a:spLocks noGrp="1"/>
          </p:cNvSpPr>
          <p:nvPr>
            <p:ph type="sldNum" sz="quarter" idx="5"/>
          </p:nvPr>
        </p:nvSpPr>
        <p:spPr/>
        <p:txBody>
          <a:bodyPr/>
          <a:lstStyle/>
          <a:p>
            <a:fld id="{78353589-F6C0-49F9-A16C-EF3303796104}" type="slidenum">
              <a:rPr kumimoji="1" lang="ja-JP" altLang="en-US" smtClean="0"/>
              <a:t>10</a:t>
            </a:fld>
            <a:endParaRPr kumimoji="1" lang="ja-JP" altLang="en-US"/>
          </a:p>
        </p:txBody>
      </p:sp>
    </p:spTree>
    <p:extLst>
      <p:ext uri="{BB962C8B-B14F-4D97-AF65-F5344CB8AC3E}">
        <p14:creationId xmlns:p14="http://schemas.microsoft.com/office/powerpoint/2010/main" val="324614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LLM</a:t>
            </a:r>
            <a:r>
              <a:rPr kumimoji="1" lang="ja-JP" altLang="en-US" dirty="0"/>
              <a:t>とは</a:t>
            </a:r>
            <a:r>
              <a:rPr kumimoji="1" lang="ja-JP" altLang="en-US" sz="1200" dirty="0">
                <a:solidFill>
                  <a:schemeClr val="bg1"/>
                </a:solidFill>
                <a:latin typeface="Times New Roman" panose="02020603050405020304" pitchFamily="18" charset="0"/>
                <a:cs typeface="Times New Roman" panose="02020603050405020304" pitchFamily="18" charset="0"/>
              </a:rPr>
              <a:t>膨大な量</a:t>
            </a:r>
            <a:r>
              <a:rPr kumimoji="1" lang="ja-JP" altLang="en-US" dirty="0"/>
              <a:t>の文章データを学習した</a:t>
            </a:r>
            <a:r>
              <a:rPr kumimoji="1" lang="en-US" altLang="ja-JP" dirty="0"/>
              <a:t>transformer</a:t>
            </a:r>
            <a:r>
              <a:rPr kumimoji="1" lang="ja-JP" altLang="en-US" dirty="0"/>
              <a:t>に基づくモデルです。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LLM</a:t>
            </a:r>
            <a:r>
              <a:rPr kumimoji="1" lang="ja-JP" altLang="en-US" dirty="0"/>
              <a:t>の活用は図のように多岐にわたります。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このように、日本語事前学習済み</a:t>
            </a:r>
            <a:r>
              <a:rPr kumimoji="1" lang="en-US" altLang="ja-JP" sz="1200" dirty="0">
                <a:latin typeface="+mn-ea"/>
                <a:cs typeface="Times New Roman" panose="02020603050405020304" pitchFamily="18" charset="0"/>
              </a:rPr>
              <a:t>sentence-</a:t>
            </a:r>
            <a:r>
              <a:rPr kumimoji="1" lang="en-US" altLang="ja-JP" sz="1200" dirty="0" err="1">
                <a:latin typeface="+mn-ea"/>
                <a:cs typeface="Times New Roman" panose="02020603050405020304" pitchFamily="18" charset="0"/>
              </a:rPr>
              <a:t>luke</a:t>
            </a:r>
            <a:r>
              <a:rPr kumimoji="1" lang="ja-JP" altLang="en-US" sz="1200" dirty="0">
                <a:latin typeface="+mn-ea"/>
                <a:cs typeface="Times New Roman" panose="02020603050405020304" pitchFamily="18" charset="0"/>
              </a:rPr>
              <a:t>は</a:t>
            </a:r>
            <a:r>
              <a:rPr kumimoji="1" lang="ja-JP" altLang="en-US" dirty="0"/>
              <a:t>入力された文章をベクトルに変換します。</a:t>
            </a:r>
            <a:endParaRPr kumimoji="1" lang="en-US" altLang="ja-JP" sz="1200" dirty="0">
              <a:latin typeface="+mn-ea"/>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78353589-F6C0-49F9-A16C-EF3303796104}" type="slidenum">
              <a:rPr kumimoji="1" lang="ja-JP" altLang="en-US" smtClean="0"/>
              <a:t>11</a:t>
            </a:fld>
            <a:endParaRPr kumimoji="1" lang="ja-JP" altLang="en-US"/>
          </a:p>
        </p:txBody>
      </p:sp>
    </p:spTree>
    <p:extLst>
      <p:ext uri="{BB962C8B-B14F-4D97-AF65-F5344CB8AC3E}">
        <p14:creationId xmlns:p14="http://schemas.microsoft.com/office/powerpoint/2010/main" val="100065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UD デジタル 教科書体 NK-R"/>
                <a:cs typeface="Times New Roman" panose="02020603050405020304" pitchFamily="18" charset="0"/>
              </a:rPr>
              <a:t>本研究では先行研究と同様に、じゃらんのレビューを用いて観光地ベクトルを生成します。</a:t>
            </a:r>
            <a:endParaRPr kumimoji="1"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UD デジタル 教科書体 NK-R"/>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Times New Roman" panose="02020603050405020304" pitchFamily="18" charset="0"/>
              <a:ea typeface="UD デジタル 教科書体 NK-R"/>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UD デジタル 教科書体 NK-R"/>
                <a:cs typeface="Times New Roman" panose="02020603050405020304" pitchFamily="18" charset="0"/>
              </a:rPr>
              <a:t>じゃらんの観光地は</a:t>
            </a:r>
            <a:r>
              <a:rPr kumimoji="1" lang="ja-JP" altLang="en-US" dirty="0"/>
              <a:t>どの都道府県に存在しているかと、カテゴリが紐づけられています。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本研究では公園・庭園、神社・神宮・寺院などの計</a:t>
            </a:r>
            <a:r>
              <a:rPr kumimoji="1" lang="en-US" altLang="ja-JP" dirty="0"/>
              <a:t>17</a:t>
            </a:r>
            <a:r>
              <a:rPr kumimoji="1" lang="ja-JP" altLang="en-US" dirty="0"/>
              <a:t>カテゴリからレビューを取得しています。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12</a:t>
            </a:fld>
            <a:endParaRPr kumimoji="1" lang="ja-JP" altLang="en-US"/>
          </a:p>
        </p:txBody>
      </p:sp>
    </p:spTree>
    <p:extLst>
      <p:ext uri="{BB962C8B-B14F-4D97-AF65-F5344CB8AC3E}">
        <p14:creationId xmlns:p14="http://schemas.microsoft.com/office/powerpoint/2010/main" val="3951581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本研究では、ある観光地のレビュー文章を事前学習済み</a:t>
            </a:r>
            <a:r>
              <a:rPr kumimoji="1" lang="en-US" altLang="ja-JP" dirty="0"/>
              <a:t>LLM</a:t>
            </a:r>
            <a:r>
              <a:rPr kumimoji="1" lang="ja-JP" altLang="en-US" dirty="0"/>
              <a:t>に入力し、得られたレビュー文章を表すベクトルの平均ベクトルをある観光地ベクトルとしています。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13</a:t>
            </a:fld>
            <a:endParaRPr kumimoji="1" lang="ja-JP" altLang="en-US"/>
          </a:p>
        </p:txBody>
      </p:sp>
    </p:spTree>
    <p:extLst>
      <p:ext uri="{BB962C8B-B14F-4D97-AF65-F5344CB8AC3E}">
        <p14:creationId xmlns:p14="http://schemas.microsoft.com/office/powerpoint/2010/main" val="424732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あるカテゴリに属している観光地のレビュー文章を事前学習済み</a:t>
            </a:r>
            <a:r>
              <a:rPr kumimoji="1" lang="en-US" altLang="ja-JP" dirty="0"/>
              <a:t>LLM</a:t>
            </a:r>
            <a:r>
              <a:rPr kumimoji="1" lang="ja-JP" altLang="en-US" dirty="0"/>
              <a:t>に入力し、得られたレビュー文章を表すベクトルの平均ベクトルをあるカテゴリベクトルとしています。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14</a:t>
            </a:fld>
            <a:endParaRPr kumimoji="1" lang="ja-JP" altLang="en-US"/>
          </a:p>
        </p:txBody>
      </p:sp>
    </p:spTree>
    <p:extLst>
      <p:ext uri="{BB962C8B-B14F-4D97-AF65-F5344CB8AC3E}">
        <p14:creationId xmlns:p14="http://schemas.microsoft.com/office/powerpoint/2010/main" val="307877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ある都道府県に属している観光地のレビュー文章を事前学習済み</a:t>
            </a:r>
            <a:r>
              <a:rPr kumimoji="1" lang="en-US" altLang="ja-JP" dirty="0"/>
              <a:t>LLM</a:t>
            </a:r>
            <a:r>
              <a:rPr kumimoji="1" lang="ja-JP" altLang="en-US" dirty="0"/>
              <a:t>に入力し、得られたレビュー文章を表すベクトルの平均ベクトルをある都道府県ベクトルとしています。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15</a:t>
            </a:fld>
            <a:endParaRPr kumimoji="1" lang="ja-JP" altLang="en-US"/>
          </a:p>
        </p:txBody>
      </p:sp>
    </p:spTree>
    <p:extLst>
      <p:ext uri="{BB962C8B-B14F-4D97-AF65-F5344CB8AC3E}">
        <p14:creationId xmlns:p14="http://schemas.microsoft.com/office/powerpoint/2010/main" val="3426219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実験として、</a:t>
            </a:r>
            <a:r>
              <a:rPr lang="ja-JP" altLang="en-US" sz="1800" dirty="0">
                <a:effectLst/>
                <a:latin typeface="Meiryo UI" panose="020B0604030504040204" pitchFamily="50" charset="-128"/>
                <a:ea typeface="Meiryo UI" panose="020B0604030504040204" pitchFamily="50" charset="-128"/>
              </a:rPr>
              <a:t>提案手法の有効性を確認するために</a:t>
            </a:r>
            <a:r>
              <a:rPr kumimoji="1" lang="ja-JP" altLang="en-US" dirty="0"/>
              <a:t>作成した観光地ベクトル、都道府県ベクトル、カテゴリベクトルを用いて、合成ベクトルと全ての観光地ベクトルでコサイン類似度を</a:t>
            </a:r>
            <a:r>
              <a:rPr lang="ja-JP" altLang="en-US" dirty="0"/>
              <a:t>計算しました。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提案手法と先行研究で同じ条件下において観光地を推薦し、結果を比較します。　</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78CB1857-8F72-4925-B69D-33027110F944}" type="slidenum">
              <a:rPr kumimoji="1" lang="ja-JP" altLang="en-US" smtClean="0"/>
              <a:t>16</a:t>
            </a:fld>
            <a:endParaRPr kumimoji="1" lang="ja-JP" altLang="en-US"/>
          </a:p>
        </p:txBody>
      </p:sp>
    </p:spTree>
    <p:extLst>
      <p:ext uri="{BB962C8B-B14F-4D97-AF65-F5344CB8AC3E}">
        <p14:creationId xmlns:p14="http://schemas.microsoft.com/office/powerpoint/2010/main" val="311238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Segoe UI"/>
                    <a:cs typeface="+mn-cs"/>
                  </a:rPr>
                  <a:t>ある観光地に似た異なる都道府県の観光地を推薦したい場合、式</a:t>
                </a:r>
                <a:r>
                  <a:rPr kumimoji="1" lang="en-US" altLang="ja-JP" sz="2800" b="0" i="0" u="none" strike="noStrike" kern="1200" cap="none" spc="0" normalizeH="0" baseline="0" noProof="0" dirty="0">
                    <a:ln>
                      <a:noFill/>
                    </a:ln>
                    <a:solidFill>
                      <a:prstClr val="black"/>
                    </a:solidFill>
                    <a:effectLst/>
                    <a:uLnTx/>
                    <a:uFillTx/>
                    <a:latin typeface="Segoe UI"/>
                    <a:cs typeface="+mn-cs"/>
                  </a:rPr>
                  <a:t>1</a:t>
                </a:r>
                <a:r>
                  <a:rPr kumimoji="1" lang="ja-JP" altLang="en-US" sz="2800" b="0" i="0" u="none" strike="noStrike" kern="1200" cap="none" spc="0" normalizeH="0" baseline="0" noProof="0" dirty="0">
                    <a:ln>
                      <a:noFill/>
                    </a:ln>
                    <a:solidFill>
                      <a:prstClr val="black"/>
                    </a:solidFill>
                    <a:effectLst/>
                    <a:uLnTx/>
                    <a:uFillTx/>
                    <a:latin typeface="Segoe UI"/>
                    <a:cs typeface="+mn-cs"/>
                  </a:rPr>
                  <a:t>の演算からなる合成ベクトルと全ての観光地ベクトルのコサイン類似度を測定します。</a:t>
                </a:r>
                <a:endParaRPr kumimoji="1" lang="en-US" altLang="ja-JP" sz="2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Segoe UI"/>
                    <a:cs typeface="+mn-cs"/>
                  </a:rPr>
                  <a:t>この場合は、ある観光地と同じカテゴリかつ指定した都道府県の観光地が推薦されるのが望ましいです。</a:t>
                </a:r>
                <a:endParaRPr kumimoji="1" lang="en-US" altLang="ja-JP" sz="2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Segoe UI"/>
                    <a:cs typeface="+mn-cs"/>
                  </a:rPr>
                  <a:t>ある観光地と同じ都道府県でカテゴリは指定せず観光地を推薦したい場合、式</a:t>
                </a:r>
                <a:r>
                  <a:rPr kumimoji="1" lang="en-US" altLang="ja-JP" sz="2800" b="0" i="0" u="none" strike="noStrike" kern="1200" cap="none" spc="0" normalizeH="0" baseline="0" noProof="0" dirty="0">
                    <a:ln>
                      <a:noFill/>
                    </a:ln>
                    <a:solidFill>
                      <a:prstClr val="black"/>
                    </a:solidFill>
                    <a:effectLst/>
                    <a:uLnTx/>
                    <a:uFillTx/>
                    <a:latin typeface="Segoe UI"/>
                    <a:cs typeface="+mn-cs"/>
                  </a:rPr>
                  <a:t>2</a:t>
                </a:r>
                <a:r>
                  <a:rPr kumimoji="1" lang="ja-JP" altLang="en-US" sz="2800" b="0" i="0" u="none" strike="noStrike" kern="1200" cap="none" spc="0" normalizeH="0" baseline="0" noProof="0" dirty="0">
                    <a:ln>
                      <a:noFill/>
                    </a:ln>
                    <a:solidFill>
                      <a:prstClr val="black"/>
                    </a:solidFill>
                    <a:effectLst/>
                    <a:uLnTx/>
                    <a:uFillTx/>
                    <a:latin typeface="Segoe UI"/>
                    <a:cs typeface="+mn-cs"/>
                  </a:rPr>
                  <a:t>の演算からなる合成ベクトルと全ての観光地ベクトルのコサイン類似度を測定します。この場合は、ある観光地と同じ都道府県の観光地が推薦されるのが望ましいです。</a:t>
                </a:r>
                <a:r>
                  <a:rPr kumimoji="1" lang="ja-JP" altLang="en-US" sz="5400" dirty="0"/>
                  <a:t>実験結果において、基準を満たす観光地</a:t>
                </a:r>
                <a:r>
                  <a:rPr lang="ja-JP" altLang="en-US" sz="5400" dirty="0"/>
                  <a:t>を</a:t>
                </a:r>
                <a:r>
                  <a:rPr kumimoji="1" lang="ja-JP" altLang="en-US" sz="5400" dirty="0">
                    <a:solidFill>
                      <a:srgbClr val="FF0000"/>
                    </a:solidFill>
                  </a:rPr>
                  <a:t>赤字</a:t>
                </a:r>
                <a:r>
                  <a:rPr kumimoji="1" lang="ja-JP" altLang="en-US" sz="5400" dirty="0"/>
                  <a:t>としています</a:t>
                </a:r>
                <a:endParaRPr kumimoji="1" lang="en-US" altLang="ja-JP" sz="2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dirty="0">
                  <a:ln>
                    <a:noFill/>
                  </a:ln>
                  <a:solidFill>
                    <a:prstClr val="black"/>
                  </a:solidFill>
                  <a:effectLst/>
                  <a:uLnTx/>
                  <a:uFillTx/>
                  <a:latin typeface="Segoe UI"/>
                  <a:cs typeface="+mn-cs"/>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a:t>実験で行う演算において、カテゴリ </a:t>
                </a:r>
                <a:r>
                  <a:rPr kumimoji="1" lang="en-US" altLang="ja-JP" b="0" i="0" u="none" strike="noStrike" kern="1200" cap="none" normalizeH="0" baseline="0" noProof="0">
                    <a:ln>
                      <a:noFill/>
                    </a:ln>
                    <a:solidFill>
                      <a:prstClr val="black"/>
                    </a:solidFill>
                    <a:effectLst/>
                    <a:uLnTx/>
                    <a:uFillTx/>
                    <a:latin typeface="Cambria Math" panose="02040503050406030204" pitchFamily="18" charset="0"/>
                  </a:rPr>
                  <a:t>𝐶_𝑠</a:t>
                </a:r>
                <a:r>
                  <a:rPr kumimoji="1" lang="ja-JP" altLang="en-US" b="0" i="0" u="none" strike="noStrike" kern="1200" cap="none" normalizeH="0" baseline="0" noProof="0" dirty="0">
                    <a:ln>
                      <a:noFill/>
                    </a:ln>
                    <a:solidFill>
                      <a:prstClr val="black"/>
                    </a:solidFill>
                    <a:effectLst/>
                    <a:uLnTx/>
                    <a:uFillTx/>
                    <a:latin typeface="Segoe UI"/>
                  </a:rPr>
                  <a:t> 、または都道府県 </a:t>
                </a:r>
                <a:r>
                  <a:rPr kumimoji="1" lang="en-US" altLang="ja-JP" b="0" i="0" u="none" strike="noStrike" kern="1200" cap="none" normalizeH="0" baseline="0" noProof="0">
                    <a:ln>
                      <a:noFill/>
                    </a:ln>
                    <a:solidFill>
                      <a:prstClr val="black"/>
                    </a:solidFill>
                    <a:effectLst/>
                    <a:uLnTx/>
                    <a:uFillTx/>
                    <a:latin typeface="Cambria Math" panose="02040503050406030204" pitchFamily="18" charset="0"/>
                  </a:rPr>
                  <a:t>𝑃</a:t>
                </a:r>
                <a:r>
                  <a:rPr kumimoji="1" lang="en-US" altLang="ja-JP" b="0" i="0" u="none" strike="noStrike" kern="1200" cap="none" normalizeH="0" baseline="0" noProof="0" dirty="0">
                    <a:ln>
                      <a:noFill/>
                    </a:ln>
                    <a:solidFill>
                      <a:prstClr val="black"/>
                    </a:solidFill>
                    <a:effectLst/>
                    <a:uLnTx/>
                    <a:uFillTx/>
                    <a:latin typeface="Segoe UI"/>
                  </a:rPr>
                  <a:t> </a:t>
                </a:r>
                <a:r>
                  <a:rPr kumimoji="1" lang="ja-JP" altLang="en-US" b="0" i="0" u="none" strike="noStrike" kern="1200" cap="none" normalizeH="0" baseline="0" noProof="0" dirty="0">
                    <a:ln>
                      <a:noFill/>
                    </a:ln>
                    <a:solidFill>
                      <a:prstClr val="black"/>
                    </a:solidFill>
                    <a:effectLst/>
                    <a:uLnTx/>
                    <a:uFillTx/>
                    <a:latin typeface="Segoe UI"/>
                  </a:rPr>
                  <a:t>が一致した場合、似た観光地としています。</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17</a:t>
            </a:fld>
            <a:endParaRPr kumimoji="1" lang="ja-JP" altLang="en-US"/>
          </a:p>
        </p:txBody>
      </p:sp>
    </p:spTree>
    <p:extLst>
      <p:ext uri="{BB962C8B-B14F-4D97-AF65-F5344CB8AC3E}">
        <p14:creationId xmlns:p14="http://schemas.microsoft.com/office/powerpoint/2010/main" val="86405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この実験では、提案手法と先行研究において明治神宮ベクトル−神社・神宮・寺院ベクトルと全ての観光地ベクトルでコサイン類似度を計算しました。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位～</a:t>
            </a:r>
            <a:r>
              <a:rPr kumimoji="1" lang="en-US" altLang="ja-JP" dirty="0"/>
              <a:t>5</a:t>
            </a:r>
            <a:r>
              <a:rPr kumimoji="1" lang="ja-JP" altLang="en-US" dirty="0"/>
              <a:t>位には全て東京都の観光地という結果となりました。</a:t>
            </a:r>
            <a:r>
              <a:rPr lang="ja-JP" altLang="en-US" sz="1200" dirty="0">
                <a:solidFill>
                  <a:prstClr val="black"/>
                </a:solidFill>
              </a:rPr>
              <a:t>神社・神宮・寺院</a:t>
            </a:r>
            <a:r>
              <a:rPr kumimoji="1" lang="ja-JP" altLang="en-US" dirty="0"/>
              <a:t>の要素を引いても東京都の観光地が類似していることが分かります。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ーーーーーーーーーーーーーーーーーーーーーーー</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コサイン類似度なんで高い？→同じ観光地レビューに属しているベクトルで平均をとったためほとんど似たようなベクトルになっているためだと考えられる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78CB1857-8F72-4925-B69D-33027110F944}" type="slidenum">
              <a:rPr kumimoji="1" lang="ja-JP" altLang="en-US" smtClean="0"/>
              <a:t>18</a:t>
            </a:fld>
            <a:endParaRPr kumimoji="1" lang="ja-JP" altLang="en-US"/>
          </a:p>
        </p:txBody>
      </p:sp>
    </p:spTree>
    <p:extLst>
      <p:ext uri="{BB962C8B-B14F-4D97-AF65-F5344CB8AC3E}">
        <p14:creationId xmlns:p14="http://schemas.microsoft.com/office/powerpoint/2010/main" val="1519833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lvl="0"/>
                <a:r>
                  <a:rPr kumimoji="1" lang="ja-JP" altLang="en-US" dirty="0"/>
                  <a:t>続いて、提案手法と先行研究において</a:t>
                </a:r>
                <a:r>
                  <a:rPr lang="ja-JP" altLang="en-US" sz="1200" dirty="0">
                    <a:solidFill>
                      <a:prstClr val="black"/>
                    </a:solidFill>
                  </a:rPr>
                  <a:t>新宿御苑ベクトル</a:t>
                </a:r>
                <a14:m>
                  <m:oMath xmlns:m="http://schemas.openxmlformats.org/officeDocument/2006/math">
                    <m:r>
                      <a:rPr lang="en-US" altLang="ja-JP" sz="1200" i="1" dirty="0">
                        <a:solidFill>
                          <a:prstClr val="black"/>
                        </a:solidFill>
                        <a:latin typeface="Cambria Math" panose="02040503050406030204" pitchFamily="18" charset="0"/>
                      </a:rPr>
                      <m:t>−</m:t>
                    </m:r>
                  </m:oMath>
                </a14:m>
                <a:r>
                  <a:rPr lang="ja-JP" altLang="en-US" sz="1200" dirty="0">
                    <a:solidFill>
                      <a:prstClr val="black"/>
                    </a:solidFill>
                  </a:rPr>
                  <a:t>東京都ベクトル</a:t>
                </a:r>
                <a14:m>
                  <m:oMath xmlns:m="http://schemas.openxmlformats.org/officeDocument/2006/math">
                    <m:r>
                      <a:rPr lang="en-US" altLang="ja-JP" sz="1200" i="1" dirty="0">
                        <a:solidFill>
                          <a:prstClr val="black"/>
                        </a:solidFill>
                        <a:latin typeface="Cambria Math" panose="02040503050406030204" pitchFamily="18" charset="0"/>
                      </a:rPr>
                      <m:t>+</m:t>
                    </m:r>
                  </m:oMath>
                </a14:m>
                <a:r>
                  <a:rPr lang="ja-JP" altLang="en-US" sz="1200" dirty="0">
                    <a:solidFill>
                      <a:prstClr val="black"/>
                    </a:solidFill>
                  </a:rPr>
                  <a:t>大阪府ベクトル</a:t>
                </a:r>
                <a:r>
                  <a:rPr lang="ja-JP" altLang="en-US" sz="1200" dirty="0">
                    <a:solidFill>
                      <a:prstClr val="black"/>
                    </a:solidFill>
                    <a:cs typeface="Times New Roman" panose="02020603050405020304" pitchFamily="18" charset="0"/>
                  </a:rPr>
                  <a:t>と全ての観光地ベクトルでコサイン類似度を計算しました。</a:t>
                </a:r>
                <a:endParaRPr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この実験はこちらの合成ベクトル（指し示す）と全ての観光地ベクトルでコサイン類似度を取っています。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そのため、類似度のトップには大阪府の公園・庭園が出ることが望ましいと言えます。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しかしながら、先行研究、提案手法ともに</a:t>
                </a:r>
                <a:r>
                  <a:rPr kumimoji="1" lang="en-US" altLang="ja-JP" b="0" dirty="0"/>
                  <a:t>4</a:t>
                </a:r>
                <a:r>
                  <a:rPr kumimoji="1" lang="ja-JP" altLang="en-US" b="0" dirty="0"/>
                  <a:t>位のみ所望する大阪府の公園・庭園が推薦されるという結果となりました。</a:t>
                </a:r>
                <a:endParaRPr kumimoji="1" lang="en-US" altLang="ja-JP" b="0" dirty="0"/>
              </a:p>
            </p:txBody>
          </p:sp>
        </mc:Choice>
        <mc:Fallback xmlns="">
          <p:sp>
            <p:nvSpPr>
              <p:cNvPr id="3" name="ノート プレースホルダー 2"/>
              <p:cNvSpPr>
                <a:spLocks noGrp="1"/>
              </p:cNvSpPr>
              <p:nvPr>
                <p:ph type="body" idx="1"/>
              </p:nvPr>
            </p:nvSpPr>
            <p:spPr/>
            <p:txBody>
              <a:bodyPr/>
              <a:lstStyle/>
              <a:p>
                <a:pPr lvl="0"/>
                <a:r>
                  <a:rPr kumimoji="1" lang="ja-JP" altLang="en-US" dirty="0"/>
                  <a:t>続いて、先行研究と提案手法の推薦結果の比較を行いました。どちらも</a:t>
                </a:r>
                <a:r>
                  <a:rPr lang="ja-JP" altLang="en-US" sz="1200" dirty="0">
                    <a:solidFill>
                      <a:prstClr val="black"/>
                    </a:solidFill>
                  </a:rPr>
                  <a:t>新宿御苑ベクトル</a:t>
                </a:r>
                <a:r>
                  <a:rPr lang="en-US" altLang="ja-JP" sz="1200" i="0" dirty="0">
                    <a:solidFill>
                      <a:prstClr val="black"/>
                    </a:solidFill>
                    <a:latin typeface="Cambria Math" panose="02040503050406030204" pitchFamily="18" charset="0"/>
                  </a:rPr>
                  <a:t>−</a:t>
                </a:r>
                <a:r>
                  <a:rPr lang="ja-JP" altLang="en-US" sz="1200" dirty="0">
                    <a:solidFill>
                      <a:prstClr val="black"/>
                    </a:solidFill>
                  </a:rPr>
                  <a:t>東京都ベクトル</a:t>
                </a:r>
                <a:r>
                  <a:rPr lang="en-US" altLang="ja-JP" sz="1200" i="0" dirty="0">
                    <a:solidFill>
                      <a:prstClr val="black"/>
                    </a:solidFill>
                    <a:latin typeface="Cambria Math" panose="02040503050406030204" pitchFamily="18" charset="0"/>
                  </a:rPr>
                  <a:t>+</a:t>
                </a:r>
                <a:r>
                  <a:rPr lang="ja-JP" altLang="en-US" sz="1200" dirty="0">
                    <a:solidFill>
                      <a:prstClr val="black"/>
                    </a:solidFill>
                  </a:rPr>
                  <a:t>大阪府ベクトル</a:t>
                </a:r>
                <a:r>
                  <a:rPr lang="ja-JP" altLang="en-US" sz="1200" dirty="0">
                    <a:solidFill>
                      <a:prstClr val="black"/>
                    </a:solidFill>
                    <a:cs typeface="Times New Roman" panose="02020603050405020304" pitchFamily="18" charset="0"/>
                  </a:rPr>
                  <a:t>と全ての観光地ベクトルでコサイン類似度を計算しました。</a:t>
                </a:r>
                <a:endParaRPr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位～</a:t>
                </a:r>
                <a:r>
                  <a:rPr kumimoji="1" lang="en-US" altLang="ja-JP" dirty="0"/>
                  <a:t>3</a:t>
                </a:r>
                <a:r>
                  <a:rPr kumimoji="1" lang="ja-JP" altLang="en-US" dirty="0"/>
                  <a:t>位、</a:t>
                </a:r>
                <a:r>
                  <a:rPr kumimoji="1" lang="en-US" altLang="ja-JP" dirty="0"/>
                  <a:t>5</a:t>
                </a:r>
                <a:r>
                  <a:rPr kumimoji="1" lang="ja-JP" altLang="en-US" dirty="0"/>
                  <a:t>位には都道府県が異なる観光地となり、うまく表すことができませんでした。</a:t>
                </a:r>
                <a:endParaRPr kumimoji="1" lang="en-US" altLang="ja-JP" b="1" dirty="0"/>
              </a:p>
            </p:txBody>
          </p:sp>
        </mc:Fallback>
      </mc:AlternateContent>
      <p:sp>
        <p:nvSpPr>
          <p:cNvPr id="4" name="スライド番号プレースホルダー 3"/>
          <p:cNvSpPr>
            <a:spLocks noGrp="1"/>
          </p:cNvSpPr>
          <p:nvPr>
            <p:ph type="sldNum" sz="quarter" idx="5"/>
          </p:nvPr>
        </p:nvSpPr>
        <p:spPr/>
        <p:txBody>
          <a:bodyPr/>
          <a:lstStyle/>
          <a:p>
            <a:fld id="{78CB1857-8F72-4925-B69D-33027110F944}" type="slidenum">
              <a:rPr kumimoji="1" lang="ja-JP" altLang="en-US" smtClean="0"/>
              <a:t>19</a:t>
            </a:fld>
            <a:endParaRPr kumimoji="1" lang="ja-JP" altLang="en-US"/>
          </a:p>
        </p:txBody>
      </p:sp>
    </p:spTree>
    <p:extLst>
      <p:ext uri="{BB962C8B-B14F-4D97-AF65-F5344CB8AC3E}">
        <p14:creationId xmlns:p14="http://schemas.microsoft.com/office/powerpoint/2010/main" val="582475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近年、観光地情報について</a:t>
            </a:r>
            <a:r>
              <a:rPr kumimoji="1" lang="en-US" altLang="ja-JP" dirty="0"/>
              <a:t>Q&amp;A</a:t>
            </a:r>
            <a:r>
              <a:rPr kumimoji="1" lang="ja-JP" altLang="en-US" dirty="0"/>
              <a:t>サイトやレビュー投稿サイトなどといった多様な観光情報が集積されています。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しかし、問題点として～が挙げられます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このことから、本研究では</a:t>
            </a:r>
            <a:r>
              <a:rPr lang="ja-JP" altLang="en-US" dirty="0"/>
              <a:t>観光情報</a:t>
            </a:r>
            <a:r>
              <a:rPr kumimoji="1" lang="ja-JP" altLang="en-US" dirty="0"/>
              <a:t>を活用して、</a:t>
            </a:r>
            <a:r>
              <a:rPr lang="ja-JP" altLang="en-US" dirty="0"/>
              <a:t>指定した観光地と情景が似た</a:t>
            </a:r>
            <a:r>
              <a:rPr kumimoji="1" lang="ja-JP" altLang="en-US" dirty="0"/>
              <a:t>観光地を推薦する手法を提案します。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a:t>
            </a:fld>
            <a:endParaRPr kumimoji="1" lang="ja-JP" altLang="en-US"/>
          </a:p>
        </p:txBody>
      </p:sp>
    </p:spTree>
    <p:extLst>
      <p:ext uri="{BB962C8B-B14F-4D97-AF65-F5344CB8AC3E}">
        <p14:creationId xmlns:p14="http://schemas.microsoft.com/office/powerpoint/2010/main" val="1226983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等倍の演算では所望する都道府県の観光地を表せなかったため、</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提案手法において</a:t>
                </a:r>
                <a:r>
                  <a:rPr lang="ja-JP" altLang="en-US" sz="1200" dirty="0"/>
                  <a:t>加算・減算する都道府県ベクトルの要素を定数倍して演算を行いました。</a:t>
                </a:r>
                <a:r>
                  <a:rPr lang="ja-JP" altLang="en-US" sz="1200" b="0" dirty="0"/>
                  <a:t>定数倍した理由につきましては、都道府県の要素が強くなると考えられるためです。</a:t>
                </a:r>
                <a:endParaRPr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t>ここでは、</a:t>
                </a:r>
                <a:r>
                  <a:rPr kumimoji="1" lang="en-US" altLang="ja-JP" b="0" dirty="0"/>
                  <a:t>1~10</a:t>
                </a:r>
                <a:r>
                  <a:rPr kumimoji="1" lang="ja-JP" altLang="en-US" b="0" dirty="0"/>
                  <a:t>倍まで実験して最もよかったのが</a:t>
                </a:r>
                <a:r>
                  <a:rPr kumimoji="1" lang="en-US" altLang="ja-JP" b="0" dirty="0"/>
                  <a:t>5</a:t>
                </a:r>
                <a:r>
                  <a:rPr kumimoji="1" lang="ja-JP" altLang="en-US" b="0" dirty="0"/>
                  <a:t>倍だったため、</a:t>
                </a:r>
                <a:r>
                  <a:rPr kumimoji="1" lang="en-US" altLang="ja-JP" b="0" dirty="0"/>
                  <a:t>5</a:t>
                </a:r>
                <a:r>
                  <a:rPr kumimoji="1" lang="ja-JP" altLang="en-US" b="0" dirty="0"/>
                  <a:t>倍の結果を表に示します。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位～</a:t>
                </a:r>
                <a:r>
                  <a:rPr kumimoji="1" lang="en-US" altLang="ja-JP" dirty="0"/>
                  <a:t>3</a:t>
                </a:r>
                <a:r>
                  <a:rPr kumimoji="1" lang="ja-JP" altLang="en-US" dirty="0"/>
                  <a:t>位と</a:t>
                </a:r>
                <a:r>
                  <a:rPr kumimoji="1" lang="en-US" altLang="ja-JP" dirty="0"/>
                  <a:t>5</a:t>
                </a:r>
                <a:r>
                  <a:rPr kumimoji="1" lang="ja-JP" altLang="en-US" dirty="0"/>
                  <a:t>位に大阪府で新宿御苑と同じカテゴリである公園・庭園という結果になりました。</a:t>
                </a:r>
                <a:endParaRPr kumimoji="1" lang="en-US" altLang="ja-JP" b="1"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等倍の演算ではうまく表せなかったたため、都道府県ベクトルの要素を</a:t>
                </a:r>
                <a:r>
                  <a:rPr lang="en-US" altLang="ja-JP" sz="1200" dirty="0"/>
                  <a:t>5</a:t>
                </a:r>
                <a:r>
                  <a:rPr lang="ja-JP" altLang="en-US" sz="1200" dirty="0"/>
                  <a:t>倍して演算を行いました。</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先行研究は</a:t>
                </a:r>
                <a:r>
                  <a:rPr kumimoji="1" lang="ja-JP" altLang="en-US" sz="1200" dirty="0"/>
                  <a:t>と</a:t>
                </a:r>
                <a:r>
                  <a:rPr lang="ja-JP" altLang="en-US" sz="1200" dirty="0">
                    <a:solidFill>
                      <a:schemeClr val="tx1"/>
                    </a:solidFill>
                  </a:rPr>
                  <a:t>新宿御苑</a:t>
                </a:r>
                <a:r>
                  <a:rPr lang="en-US" altLang="ja-JP" sz="1200" i="0" dirty="0">
                    <a:solidFill>
                      <a:schemeClr val="tx1"/>
                    </a:solidFill>
                    <a:latin typeface="Cambria Math" panose="02040503050406030204" pitchFamily="18" charset="0"/>
                  </a:rPr>
                  <a:t>−</a:t>
                </a:r>
                <a:r>
                  <a:rPr lang="ja-JP" altLang="en-US" sz="1200" dirty="0">
                    <a:solidFill>
                      <a:schemeClr val="tx1"/>
                    </a:solidFill>
                  </a:rPr>
                  <a:t>東京都</a:t>
                </a:r>
                <a:r>
                  <a:rPr lang="en-US" altLang="ja-JP" sz="1200" i="0" dirty="0">
                    <a:solidFill>
                      <a:schemeClr val="tx1"/>
                    </a:solidFill>
                    <a:latin typeface="Cambria Math" panose="02040503050406030204" pitchFamily="18" charset="0"/>
                  </a:rPr>
                  <a:t>+</a:t>
                </a:r>
                <a:r>
                  <a:rPr lang="ja-JP" altLang="en-US" sz="1200" dirty="0">
                    <a:solidFill>
                      <a:schemeClr val="tx1"/>
                    </a:solidFill>
                  </a:rPr>
                  <a:t>大阪府の場合を比較しています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位～</a:t>
                </a:r>
                <a:r>
                  <a:rPr kumimoji="1" lang="en-US" altLang="ja-JP" dirty="0"/>
                  <a:t>3</a:t>
                </a:r>
                <a:r>
                  <a:rPr kumimoji="1" lang="ja-JP" altLang="en-US" dirty="0"/>
                  <a:t>位と</a:t>
                </a:r>
                <a:r>
                  <a:rPr kumimoji="1" lang="en-US" altLang="ja-JP" dirty="0"/>
                  <a:t>5</a:t>
                </a:r>
                <a:r>
                  <a:rPr kumimoji="1" lang="ja-JP" altLang="en-US" dirty="0"/>
                  <a:t>位に大阪府で新宿御苑と同じカテゴリである公園・庭園という結果になりました。</a:t>
                </a:r>
                <a:endParaRPr kumimoji="1" lang="en-US" altLang="ja-JP" dirty="0"/>
              </a:p>
            </p:txBody>
          </p:sp>
        </mc:Fallback>
      </mc:AlternateContent>
      <p:sp>
        <p:nvSpPr>
          <p:cNvPr id="4" name="スライド番号プレースホルダー 3"/>
          <p:cNvSpPr>
            <a:spLocks noGrp="1"/>
          </p:cNvSpPr>
          <p:nvPr>
            <p:ph type="sldNum" sz="quarter" idx="5"/>
          </p:nvPr>
        </p:nvSpPr>
        <p:spPr/>
        <p:txBody>
          <a:bodyPr/>
          <a:lstStyle/>
          <a:p>
            <a:fld id="{78CB1857-8F72-4925-B69D-33027110F944}" type="slidenum">
              <a:rPr kumimoji="1" lang="ja-JP" altLang="en-US" smtClean="0"/>
              <a:t>20</a:t>
            </a:fld>
            <a:endParaRPr kumimoji="1" lang="ja-JP" altLang="en-US"/>
          </a:p>
        </p:txBody>
      </p:sp>
    </p:spTree>
    <p:extLst>
      <p:ext uri="{BB962C8B-B14F-4D97-AF65-F5344CB8AC3E}">
        <p14:creationId xmlns:p14="http://schemas.microsoft.com/office/powerpoint/2010/main" val="261428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実験結果といたしましては～</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pc="0" baseline="0" dirty="0"/>
              <a:t>考察といたしましては、定数倍の演算で所望する都道府県の観光地数が増加したのは都道府県の要素が強く出たためであると考えられます。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21</a:t>
            </a:fld>
            <a:endParaRPr kumimoji="1" lang="ja-JP" altLang="en-US"/>
          </a:p>
        </p:txBody>
      </p:sp>
    </p:spTree>
    <p:extLst>
      <p:ext uri="{BB962C8B-B14F-4D97-AF65-F5344CB8AC3E}">
        <p14:creationId xmlns:p14="http://schemas.microsoft.com/office/powerpoint/2010/main" val="121169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まとめといたしましては～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今後といたしましては、例えば住所や周辺の観光地といった定量的な要素を考慮することで</a:t>
            </a:r>
            <a:r>
              <a:rPr kumimoji="1" lang="ja-JP" altLang="en-US" sz="1200" dirty="0">
                <a:latin typeface="+mn-ea"/>
                <a:cs typeface="Times New Roman" panose="02020603050405020304" pitchFamily="18" charset="0"/>
              </a:rPr>
              <a:t>より詳細に観光地を表すことができると考えています</a:t>
            </a: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n-ea"/>
                <a:cs typeface="Times New Roman" panose="02020603050405020304" pitchFamily="18" charset="0"/>
              </a:rPr>
              <a:t>以上で発表を終わります。ありがとうございました。</a:t>
            </a: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n-ea"/>
                <a:cs typeface="Times New Roman" panose="02020603050405020304" pitchFamily="18" charset="0"/>
              </a:rPr>
              <a:t>ーーーーーーーーーーーーーーーーーーーーーーー</a:t>
            </a: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n-ea"/>
                <a:cs typeface="Times New Roman" panose="02020603050405020304" pitchFamily="18" charset="0"/>
              </a:rPr>
              <a:t>すごい点：レビューだけ、画像など視覚的な情報は一切見ていないのでこんなに類似した観光地が出るのはすごい</a:t>
            </a:r>
            <a:endParaRPr kumimoji="1"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78353589-F6C0-49F9-A16C-EF3303796104}" type="slidenum">
              <a:rPr kumimoji="1" lang="ja-JP" altLang="en-US" smtClean="0"/>
              <a:t>22</a:t>
            </a:fld>
            <a:endParaRPr kumimoji="1" lang="ja-JP" altLang="en-US"/>
          </a:p>
        </p:txBody>
      </p:sp>
    </p:spTree>
    <p:extLst>
      <p:ext uri="{BB962C8B-B14F-4D97-AF65-F5344CB8AC3E}">
        <p14:creationId xmlns:p14="http://schemas.microsoft.com/office/powerpoint/2010/main" val="2436006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D1D2D3"/>
                </a:solidFill>
                <a:effectLst/>
                <a:latin typeface="NotoSansJP"/>
              </a:rPr>
              <a:t>当初は</a:t>
            </a:r>
            <a:r>
              <a:rPr lang="en-US" altLang="ja-JP" b="0" i="0" dirty="0">
                <a:solidFill>
                  <a:srgbClr val="D1D2D3"/>
                </a:solidFill>
                <a:effectLst/>
                <a:latin typeface="NotoSansJP"/>
              </a:rPr>
              <a:t>GPT</a:t>
            </a:r>
            <a:r>
              <a:rPr lang="ja-JP" altLang="en-US" b="0" i="0" dirty="0">
                <a:solidFill>
                  <a:srgbClr val="D1D2D3"/>
                </a:solidFill>
                <a:effectLst/>
                <a:latin typeface="NotoSansJP"/>
              </a:rPr>
              <a:t>モデルの中間層から観光地ベクトルを生成しようと試みましたが、うまくいかなかったため、無数の選択肢がある中で別の</a:t>
            </a:r>
            <a:r>
              <a:rPr lang="en-US" altLang="ja-JP" b="0" i="0" dirty="0">
                <a:solidFill>
                  <a:srgbClr val="D1D2D3"/>
                </a:solidFill>
                <a:effectLst/>
                <a:latin typeface="NotoSansJP"/>
              </a:rPr>
              <a:t>LLM</a:t>
            </a:r>
            <a:r>
              <a:rPr lang="ja-JP" altLang="en-US" b="0" i="0" dirty="0">
                <a:solidFill>
                  <a:srgbClr val="D1D2D3"/>
                </a:solidFill>
                <a:effectLst/>
                <a:latin typeface="NotoSansJP"/>
              </a:rPr>
              <a:t>同士を比較して観光地ベクトルを生成しました</a:t>
            </a:r>
            <a:endParaRPr lang="en-US" altLang="ja-JP" dirty="0"/>
          </a:p>
          <a:p>
            <a:endParaRPr lang="en-US" altLang="ja-JP" dirty="0"/>
          </a:p>
          <a:p>
            <a:r>
              <a:rPr lang="en-US" altLang="ja-JP" dirty="0"/>
              <a:t>LLM</a:t>
            </a:r>
            <a:r>
              <a:rPr lang="ja-JP" altLang="en-US" dirty="0"/>
              <a:t>の性能調査として、</a:t>
            </a:r>
            <a:r>
              <a:rPr kumimoji="1" lang="en-US" altLang="ja-JP" sz="1200" dirty="0">
                <a:solidFill>
                  <a:srgbClr val="FF0000"/>
                </a:solidFill>
                <a:latin typeface="Times New Roman" panose="02020603050405020304" pitchFamily="18" charset="0"/>
                <a:cs typeface="Times New Roman" panose="02020603050405020304" pitchFamily="18" charset="0"/>
              </a:rPr>
              <a:t>3</a:t>
            </a:r>
            <a:r>
              <a:rPr kumimoji="1" lang="ja-JP" altLang="en-US" sz="1200" dirty="0">
                <a:solidFill>
                  <a:srgbClr val="FF0000"/>
                </a:solidFill>
                <a:latin typeface="Times New Roman" panose="02020603050405020304" pitchFamily="18" charset="0"/>
                <a:cs typeface="Times New Roman" panose="02020603050405020304" pitchFamily="18" charset="0"/>
              </a:rPr>
              <a:t>種類のモデルで文章一致度を比較する実験を行いました。</a:t>
            </a:r>
            <a:endParaRPr kumimoji="1" lang="en-US" altLang="ja-JP" sz="1200" dirty="0">
              <a:solidFill>
                <a:srgbClr val="FF0000"/>
              </a:solidFill>
              <a:latin typeface="Times New Roman" panose="02020603050405020304" pitchFamily="18" charset="0"/>
              <a:cs typeface="Times New Roman" panose="02020603050405020304" pitchFamily="18" charset="0"/>
            </a:endParaRPr>
          </a:p>
          <a:p>
            <a:endParaRPr kumimoji="1" lang="en-US" altLang="ja-JP" sz="1200" dirty="0">
              <a:solidFill>
                <a:srgbClr val="FF0000"/>
              </a:solidFill>
              <a:latin typeface="Times New Roman" panose="02020603050405020304" pitchFamily="18" charset="0"/>
              <a:cs typeface="Times New Roman" panose="02020603050405020304" pitchFamily="18" charset="0"/>
            </a:endParaRPr>
          </a:p>
          <a:p>
            <a:r>
              <a:rPr kumimoji="1" lang="en-US" altLang="ja-JP" sz="1200" b="1" dirty="0">
                <a:solidFill>
                  <a:srgbClr val="FF0000"/>
                </a:solidFill>
                <a:latin typeface="Times New Roman" panose="02020603050405020304" pitchFamily="18" charset="0"/>
                <a:cs typeface="Times New Roman" panose="02020603050405020304" pitchFamily="18" charset="0"/>
              </a:rPr>
              <a:t>3</a:t>
            </a:r>
            <a:r>
              <a:rPr kumimoji="1" lang="ja-JP" altLang="en-US" sz="1200" b="1" dirty="0">
                <a:solidFill>
                  <a:srgbClr val="FF0000"/>
                </a:solidFill>
                <a:latin typeface="Times New Roman" panose="02020603050405020304" pitchFamily="18" charset="0"/>
                <a:cs typeface="Times New Roman" panose="02020603050405020304" pitchFamily="18" charset="0"/>
              </a:rPr>
              <a:t>つを選んだ理由：様々なサイトを参考にして、精度がよさそうなモデルを選出</a:t>
            </a:r>
            <a:endParaRPr kumimoji="1" lang="en-US" altLang="ja-JP" sz="1200" b="1" dirty="0">
              <a:solidFill>
                <a:srgbClr val="FF0000"/>
              </a:solidFill>
              <a:latin typeface="Times New Roman" panose="02020603050405020304" pitchFamily="18" charset="0"/>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25</a:t>
            </a:fld>
            <a:endParaRPr kumimoji="1" lang="ja-JP" altLang="en-US"/>
          </a:p>
        </p:txBody>
      </p:sp>
    </p:spTree>
    <p:extLst>
      <p:ext uri="{BB962C8B-B14F-4D97-AF65-F5344CB8AC3E}">
        <p14:creationId xmlns:p14="http://schemas.microsoft.com/office/powerpoint/2010/main" val="194401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星</a:t>
            </a:r>
            <a:r>
              <a:rPr kumimoji="1" lang="en-US" altLang="ja-JP" dirty="0"/>
              <a:t>5</a:t>
            </a:r>
            <a:r>
              <a:rPr kumimoji="1" lang="ja-JP" altLang="en-US" dirty="0"/>
              <a:t>　</a:t>
            </a:r>
            <a:r>
              <a:rPr kumimoji="1" lang="en-US" altLang="ja-JP" dirty="0"/>
              <a:t>B:</a:t>
            </a:r>
            <a:r>
              <a:rPr kumimoji="1" lang="ja-JP" altLang="en-US" dirty="0"/>
              <a:t>星</a:t>
            </a:r>
            <a:r>
              <a:rPr kumimoji="1" lang="en-US" altLang="ja-JP" dirty="0"/>
              <a:t>4</a:t>
            </a:r>
            <a:r>
              <a:rPr kumimoji="1" lang="ja-JP" altLang="en-US" dirty="0"/>
              <a:t>　</a:t>
            </a:r>
            <a:r>
              <a:rPr kumimoji="1" lang="en-US" altLang="ja-JP" dirty="0"/>
              <a:t>C:</a:t>
            </a:r>
            <a:r>
              <a:rPr kumimoji="1" lang="ja-JP" altLang="en-US" dirty="0"/>
              <a:t>星</a:t>
            </a:r>
            <a:r>
              <a:rPr kumimoji="1" lang="en-US" altLang="ja-JP" dirty="0"/>
              <a:t>5</a:t>
            </a:r>
          </a:p>
          <a:p>
            <a:endParaRPr kumimoji="1" lang="en-US" altLang="ja-JP" dirty="0"/>
          </a:p>
          <a:p>
            <a:r>
              <a:rPr kumimoji="1" lang="ja-JP" altLang="en-US" dirty="0"/>
              <a:t>これらを</a:t>
            </a:r>
            <a:r>
              <a:rPr kumimoji="1" lang="en-US" altLang="ja-JP" dirty="0"/>
              <a:t>LLM</a:t>
            </a:r>
            <a:r>
              <a:rPr kumimoji="1" lang="ja-JP" altLang="en-US" dirty="0"/>
              <a:t>に入れて</a:t>
            </a:r>
            <a:r>
              <a:rPr kumimoji="1" lang="en-US" altLang="ja-JP" dirty="0" err="1"/>
              <a:t>a,b</a:t>
            </a:r>
            <a:r>
              <a:rPr kumimoji="1" lang="ja-JP" altLang="en-US" dirty="0"/>
              <a:t>が同じ観光地のため、</a:t>
            </a:r>
            <a:r>
              <a:rPr kumimoji="1" lang="en-US" altLang="ja-JP" dirty="0" err="1"/>
              <a:t>a,b</a:t>
            </a:r>
            <a:r>
              <a:rPr kumimoji="1" lang="ja-JP" altLang="en-US" dirty="0"/>
              <a:t>のコサイン類似度が</a:t>
            </a:r>
            <a:r>
              <a:rPr kumimoji="1" lang="en-US" altLang="ja-JP" dirty="0" err="1"/>
              <a:t>a,c</a:t>
            </a:r>
            <a:r>
              <a:rPr kumimoji="1" lang="ja-JP" altLang="en-US" dirty="0"/>
              <a:t>、</a:t>
            </a:r>
            <a:r>
              <a:rPr kumimoji="1" lang="en-US" altLang="ja-JP" dirty="0" err="1"/>
              <a:t>b,c</a:t>
            </a:r>
            <a:r>
              <a:rPr kumimoji="1" lang="ja-JP" altLang="en-US" dirty="0"/>
              <a:t>のコサイン類似度よりも高くなる</a:t>
            </a:r>
            <a:r>
              <a:rPr kumimoji="1" lang="en-US" altLang="ja-JP" dirty="0"/>
              <a:t>LLM</a:t>
            </a:r>
            <a:r>
              <a:rPr kumimoji="1" lang="ja-JP" altLang="en-US" dirty="0"/>
              <a:t>が文意をよくとらえていると言えます。</a:t>
            </a:r>
            <a:endParaRPr kumimoji="1" lang="en-US" altLang="ja-JP" dirty="0"/>
          </a:p>
          <a:p>
            <a:endParaRPr kumimoji="1" lang="en-US" altLang="ja-JP" dirty="0"/>
          </a:p>
          <a:p>
            <a:r>
              <a:rPr kumimoji="1" lang="ja-JP" altLang="en-US" dirty="0"/>
              <a:t>何パターンかレビューを入力してこれを一番満たす</a:t>
            </a:r>
            <a:r>
              <a:rPr kumimoji="1" lang="en-US" altLang="ja-JP" dirty="0"/>
              <a:t>LLM</a:t>
            </a:r>
            <a:r>
              <a:rPr kumimoji="1" lang="ja-JP" altLang="en-US" dirty="0"/>
              <a:t>が何かを調べました。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この例では、</a:t>
            </a:r>
            <a:r>
              <a:rPr kumimoji="1" lang="en-US" altLang="ja-JP" dirty="0" err="1"/>
              <a:t>a,b</a:t>
            </a:r>
            <a:r>
              <a:rPr kumimoji="1" lang="ja-JP" altLang="en-US" dirty="0"/>
              <a:t>が厳島神社、</a:t>
            </a:r>
            <a:r>
              <a:rPr kumimoji="1" lang="en-US" altLang="ja-JP" dirty="0"/>
              <a:t>c</a:t>
            </a:r>
            <a:r>
              <a:rPr kumimoji="1" lang="ja-JP" altLang="en-US" dirty="0"/>
              <a:t>が富士山のレビューです。</a:t>
            </a:r>
          </a:p>
        </p:txBody>
      </p:sp>
      <p:sp>
        <p:nvSpPr>
          <p:cNvPr id="4" name="スライド番号プレースホルダー 3"/>
          <p:cNvSpPr>
            <a:spLocks noGrp="1"/>
          </p:cNvSpPr>
          <p:nvPr>
            <p:ph type="sldNum" sz="quarter" idx="5"/>
          </p:nvPr>
        </p:nvSpPr>
        <p:spPr/>
        <p:txBody>
          <a:bodyPr/>
          <a:lstStyle/>
          <a:p>
            <a:fld id="{A8DAB3CD-8B15-4656-9993-89B80623BDC9}" type="slidenum">
              <a:rPr kumimoji="1" lang="ja-JP" altLang="en-US" smtClean="0"/>
              <a:t>26</a:t>
            </a:fld>
            <a:endParaRPr kumimoji="1" lang="ja-JP" altLang="en-US"/>
          </a:p>
        </p:txBody>
      </p:sp>
    </p:spTree>
    <p:extLst>
      <p:ext uri="{BB962C8B-B14F-4D97-AF65-F5344CB8AC3E}">
        <p14:creationId xmlns:p14="http://schemas.microsoft.com/office/powerpoint/2010/main" val="1485436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a,b</a:t>
            </a:r>
            <a:r>
              <a:rPr kumimoji="1" lang="ja-JP" altLang="en-US" dirty="0"/>
              <a:t>　</a:t>
            </a:r>
            <a:r>
              <a:rPr kumimoji="1" lang="en-US" altLang="ja-JP" dirty="0" err="1"/>
              <a:t>a,c</a:t>
            </a:r>
            <a:r>
              <a:rPr kumimoji="1" lang="ja-JP" altLang="en-US" dirty="0"/>
              <a:t>　</a:t>
            </a:r>
            <a:r>
              <a:rPr kumimoji="1" lang="en-US" altLang="ja-JP" dirty="0" err="1"/>
              <a:t>b,c</a:t>
            </a:r>
            <a:r>
              <a:rPr kumimoji="1" lang="ja-JP" altLang="en-US" dirty="0"/>
              <a:t>でコサイン類似度を計算した結果がこちらです。</a:t>
            </a:r>
            <a:endParaRPr kumimoji="1" lang="en-US" altLang="ja-JP" dirty="0"/>
          </a:p>
          <a:p>
            <a:endParaRPr kumimoji="1" lang="en-US" altLang="ja-JP" dirty="0"/>
          </a:p>
          <a:p>
            <a:r>
              <a:rPr kumimoji="1" lang="ja-JP" altLang="en-US" dirty="0"/>
              <a:t>縦軸はそれぞれのコサイン類似度の結果、横軸は各モデルの数値となっています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うまくいった結果は赤字、うまくいかなかった結果は青字としています。</a:t>
            </a:r>
            <a:endParaRPr kumimoji="1" lang="en-US" altLang="ja-JP" dirty="0"/>
          </a:p>
          <a:p>
            <a:endParaRPr kumimoji="1" lang="en-US" altLang="ja-JP" dirty="0"/>
          </a:p>
          <a:p>
            <a:r>
              <a:rPr kumimoji="1" lang="ja-JP" altLang="en-US" dirty="0"/>
              <a:t>コサイン類似度が</a:t>
            </a:r>
            <a:r>
              <a:rPr kumimoji="1" lang="en-US" altLang="ja-JP" dirty="0"/>
              <a:t>1</a:t>
            </a:r>
            <a:r>
              <a:rPr kumimoji="1" lang="ja-JP" altLang="en-US" dirty="0"/>
              <a:t>に近づくほど似ていると言えるため、</a:t>
            </a:r>
            <a:r>
              <a:rPr kumimoji="1" lang="en-US" altLang="ja-JP" dirty="0"/>
              <a:t>base</a:t>
            </a:r>
            <a:r>
              <a:rPr kumimoji="1" lang="ja-JP" altLang="en-US" dirty="0"/>
              <a:t>と</a:t>
            </a:r>
            <a:r>
              <a:rPr kumimoji="1" lang="en-US" altLang="ja-JP" dirty="0" err="1"/>
              <a:t>luke</a:t>
            </a:r>
            <a:r>
              <a:rPr kumimoji="1" lang="ja-JP" altLang="en-US" dirty="0"/>
              <a:t>ではうまくいっていると言えます。</a:t>
            </a:r>
            <a:endParaRPr kumimoji="1" lang="en-US" altLang="ja-JP" dirty="0"/>
          </a:p>
          <a:p>
            <a:endParaRPr kumimoji="1" lang="en-US" altLang="ja-JP" dirty="0"/>
          </a:p>
          <a:p>
            <a:r>
              <a:rPr kumimoji="1" lang="ja-JP" altLang="en-US" dirty="0"/>
              <a:t>他の例でもうまくいっています。</a:t>
            </a:r>
          </a:p>
        </p:txBody>
      </p:sp>
      <p:sp>
        <p:nvSpPr>
          <p:cNvPr id="4" name="スライド番号プレースホルダー 3"/>
          <p:cNvSpPr>
            <a:spLocks noGrp="1"/>
          </p:cNvSpPr>
          <p:nvPr>
            <p:ph type="sldNum" sz="quarter" idx="5"/>
          </p:nvPr>
        </p:nvSpPr>
        <p:spPr/>
        <p:txBody>
          <a:bodyPr/>
          <a:lstStyle/>
          <a:p>
            <a:fld id="{A8DAB3CD-8B15-4656-9993-89B80623BDC9}" type="slidenum">
              <a:rPr kumimoji="1" lang="ja-JP" altLang="en-US" smtClean="0"/>
              <a:t>27</a:t>
            </a:fld>
            <a:endParaRPr kumimoji="1" lang="ja-JP" altLang="en-US"/>
          </a:p>
        </p:txBody>
      </p:sp>
    </p:spTree>
    <p:extLst>
      <p:ext uri="{BB962C8B-B14F-4D97-AF65-F5344CB8AC3E}">
        <p14:creationId xmlns:p14="http://schemas.microsoft.com/office/powerpoint/2010/main" val="1238728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a:t>
            </a:r>
            <a:r>
              <a:rPr kumimoji="1" lang="ja-JP" altLang="en-US" dirty="0"/>
              <a:t>星</a:t>
            </a:r>
            <a:r>
              <a:rPr kumimoji="1" lang="en-US" altLang="ja-JP" dirty="0"/>
              <a:t>1</a:t>
            </a:r>
            <a:r>
              <a:rPr kumimoji="1" lang="ja-JP" altLang="en-US" dirty="0"/>
              <a:t>　</a:t>
            </a:r>
            <a:r>
              <a:rPr kumimoji="1" lang="en-US" altLang="ja-JP" dirty="0"/>
              <a:t>B:</a:t>
            </a:r>
            <a:r>
              <a:rPr kumimoji="1" lang="ja-JP" altLang="en-US" dirty="0"/>
              <a:t>星</a:t>
            </a:r>
            <a:r>
              <a:rPr kumimoji="1" lang="en-US" altLang="ja-JP" dirty="0"/>
              <a:t>1</a:t>
            </a:r>
            <a:r>
              <a:rPr kumimoji="1" lang="ja-JP" altLang="en-US" dirty="0"/>
              <a:t>　</a:t>
            </a:r>
            <a:r>
              <a:rPr kumimoji="1" lang="en-US" altLang="ja-JP" dirty="0"/>
              <a:t>C:</a:t>
            </a:r>
            <a:r>
              <a:rPr kumimoji="1" lang="ja-JP" altLang="en-US" dirty="0"/>
              <a:t>星</a:t>
            </a:r>
            <a:r>
              <a:rPr kumimoji="1" lang="en-US" altLang="ja-JP" dirty="0"/>
              <a:t>5</a:t>
            </a:r>
            <a:endParaRPr kumimoji="1" lang="ja-JP" altLang="en-US" dirty="0"/>
          </a:p>
          <a:p>
            <a:endParaRPr kumimoji="1" lang="en-US" altLang="ja-JP" dirty="0"/>
          </a:p>
          <a:p>
            <a:r>
              <a:rPr kumimoji="1" lang="en-US" altLang="ja-JP" dirty="0" err="1"/>
              <a:t>a,b</a:t>
            </a:r>
            <a:r>
              <a:rPr kumimoji="1" lang="ja-JP" altLang="en-US" dirty="0"/>
              <a:t>は</a:t>
            </a:r>
            <a:r>
              <a:rPr lang="ja-JP" altLang="en-US" dirty="0"/>
              <a:t>国立科学博物館で</a:t>
            </a:r>
            <a:r>
              <a:rPr lang="en-US" altLang="ja-JP" dirty="0"/>
              <a:t>c</a:t>
            </a:r>
            <a:r>
              <a:rPr lang="ja-JP" altLang="en-US" dirty="0"/>
              <a:t>は</a:t>
            </a:r>
            <a:r>
              <a:rPr lang="zh-TW" altLang="en-US" dirty="0"/>
              <a:t>伊賀流忍者博物館</a:t>
            </a:r>
            <a:r>
              <a:rPr lang="ja-JP" altLang="en-US" dirty="0"/>
              <a:t>です。</a:t>
            </a:r>
            <a:endParaRPr kumimoji="1" lang="ja-JP" altLang="en-US" dirty="0"/>
          </a:p>
        </p:txBody>
      </p:sp>
      <p:sp>
        <p:nvSpPr>
          <p:cNvPr id="4" name="スライド番号プレースホルダー 3"/>
          <p:cNvSpPr>
            <a:spLocks noGrp="1"/>
          </p:cNvSpPr>
          <p:nvPr>
            <p:ph type="sldNum" sz="quarter" idx="5"/>
          </p:nvPr>
        </p:nvSpPr>
        <p:spPr/>
        <p:txBody>
          <a:bodyPr/>
          <a:lstStyle/>
          <a:p>
            <a:fld id="{A8DAB3CD-8B15-4656-9993-89B80623BDC9}" type="slidenum">
              <a:rPr kumimoji="1" lang="ja-JP" altLang="en-US" smtClean="0"/>
              <a:t>28</a:t>
            </a:fld>
            <a:endParaRPr kumimoji="1" lang="ja-JP" altLang="en-US"/>
          </a:p>
        </p:txBody>
      </p:sp>
    </p:spTree>
    <p:extLst>
      <p:ext uri="{BB962C8B-B14F-4D97-AF65-F5344CB8AC3E}">
        <p14:creationId xmlns:p14="http://schemas.microsoft.com/office/powerpoint/2010/main" val="27159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結果の通り、</a:t>
            </a:r>
            <a:r>
              <a:rPr kumimoji="1" lang="en-US" altLang="ja-JP" dirty="0" err="1"/>
              <a:t>luke</a:t>
            </a:r>
            <a:r>
              <a:rPr kumimoji="1" lang="ja-JP" altLang="en-US" dirty="0"/>
              <a:t>だけがうまくいっていると言えます。</a:t>
            </a:r>
          </a:p>
        </p:txBody>
      </p:sp>
      <p:sp>
        <p:nvSpPr>
          <p:cNvPr id="4" name="スライド番号プレースホルダー 3"/>
          <p:cNvSpPr>
            <a:spLocks noGrp="1"/>
          </p:cNvSpPr>
          <p:nvPr>
            <p:ph type="sldNum" sz="quarter" idx="5"/>
          </p:nvPr>
        </p:nvSpPr>
        <p:spPr/>
        <p:txBody>
          <a:bodyPr/>
          <a:lstStyle/>
          <a:p>
            <a:fld id="{A8DAB3CD-8B15-4656-9993-89B80623BDC9}" type="slidenum">
              <a:rPr kumimoji="1" lang="ja-JP" altLang="en-US" smtClean="0"/>
              <a:t>29</a:t>
            </a:fld>
            <a:endParaRPr kumimoji="1" lang="ja-JP" altLang="en-US"/>
          </a:p>
        </p:txBody>
      </p:sp>
    </p:spTree>
    <p:extLst>
      <p:ext uri="{BB962C8B-B14F-4D97-AF65-F5344CB8AC3E}">
        <p14:creationId xmlns:p14="http://schemas.microsoft.com/office/powerpoint/2010/main" val="2652859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None/>
            </a:pPr>
            <a:r>
              <a:rPr kumimoji="1" lang="ja-JP" altLang="en-US" dirty="0"/>
              <a:t>それぞれのモデルに</a:t>
            </a:r>
            <a:r>
              <a:rPr kumimoji="1" lang="en-US" altLang="ja-JP" dirty="0"/>
              <a:t>A</a:t>
            </a:r>
            <a:r>
              <a:rPr kumimoji="1" lang="ja-JP" altLang="en-US" dirty="0"/>
              <a:t>、</a:t>
            </a:r>
            <a:r>
              <a:rPr kumimoji="1" lang="en-US" altLang="ja-JP" dirty="0"/>
              <a:t>B</a:t>
            </a:r>
            <a:r>
              <a:rPr kumimoji="1" lang="ja-JP" altLang="en-US" dirty="0"/>
              <a:t>：京都タワー　</a:t>
            </a:r>
            <a:r>
              <a:rPr kumimoji="1" lang="en-US" altLang="ja-JP" dirty="0"/>
              <a:t>C</a:t>
            </a:r>
            <a:r>
              <a:rPr kumimoji="1" lang="ja-JP" altLang="en-US" dirty="0"/>
              <a:t>：東京タワーのレビューを入力し、</a:t>
            </a:r>
            <a:r>
              <a:rPr lang="en-US" altLang="ja-JP" dirty="0"/>
              <a:t>1</a:t>
            </a:r>
            <a:r>
              <a:rPr kumimoji="1" lang="en-US" altLang="ja-JP" dirty="0"/>
              <a:t>0</a:t>
            </a:r>
            <a:r>
              <a:rPr kumimoji="1" lang="ja-JP" altLang="en-US" dirty="0"/>
              <a:t>通り試しました</a:t>
            </a:r>
            <a:endParaRPr kumimoji="1" lang="en-US" altLang="ja-JP" dirty="0"/>
          </a:p>
          <a:p>
            <a:pPr marL="0" indent="0" algn="l">
              <a:buNone/>
            </a:pPr>
            <a:endParaRPr kumimoji="1" lang="en-US" altLang="ja-JP" dirty="0"/>
          </a:p>
          <a:p>
            <a:pPr marL="0" indent="0" algn="l">
              <a:buNone/>
            </a:pPr>
            <a:r>
              <a:rPr kumimoji="1" lang="ja-JP" altLang="en-US" dirty="0"/>
              <a:t>同様の実験を行い、それぞれ</a:t>
            </a:r>
            <a:r>
              <a:rPr kumimoji="1" lang="en-US" altLang="ja-JP" dirty="0"/>
              <a:t>A</a:t>
            </a:r>
            <a:r>
              <a:rPr kumimoji="1" lang="ja-JP" altLang="en-US" dirty="0"/>
              <a:t>、</a:t>
            </a:r>
            <a:r>
              <a:rPr kumimoji="1" lang="en-US" altLang="ja-JP" dirty="0"/>
              <a:t>B</a:t>
            </a:r>
            <a:r>
              <a:rPr kumimoji="1" lang="ja-JP" altLang="en-US" dirty="0"/>
              <a:t>、</a:t>
            </a:r>
            <a:r>
              <a:rPr kumimoji="1" lang="en-US" altLang="ja-JP" dirty="0"/>
              <a:t>C</a:t>
            </a:r>
            <a:r>
              <a:rPr kumimoji="1" lang="ja-JP" altLang="en-US" dirty="0"/>
              <a:t>は</a:t>
            </a:r>
            <a:r>
              <a:rPr kumimoji="1" lang="en-US" altLang="ja-JP" dirty="0"/>
              <a:t>10</a:t>
            </a:r>
            <a:r>
              <a:rPr kumimoji="1" lang="ja-JP" altLang="en-US" dirty="0"/>
              <a:t>回ランダムにピックアップしたレビューを用いて行った結果です。</a:t>
            </a:r>
            <a:endParaRPr kumimoji="1" lang="en-US" altLang="ja-JP" dirty="0"/>
          </a:p>
          <a:p>
            <a:endParaRPr kumimoji="1" lang="en-US" altLang="ja-JP" dirty="0"/>
          </a:p>
          <a:p>
            <a:r>
              <a:rPr kumimoji="1" lang="ja-JP" altLang="en-US" dirty="0"/>
              <a:t>以上のことから、</a:t>
            </a:r>
            <a:r>
              <a:rPr kumimoji="1" lang="en-US" altLang="ja-JP" dirty="0"/>
              <a:t>sentence-</a:t>
            </a:r>
            <a:r>
              <a:rPr kumimoji="1" lang="en-US" altLang="ja-JP" dirty="0" err="1"/>
              <a:t>luke</a:t>
            </a:r>
            <a:r>
              <a:rPr kumimoji="1" lang="en-US" altLang="ja-JP" dirty="0"/>
              <a:t>-</a:t>
            </a:r>
            <a:r>
              <a:rPr kumimoji="1" lang="en-US" altLang="ja-JP" dirty="0" err="1"/>
              <a:t>japanese</a:t>
            </a:r>
            <a:r>
              <a:rPr kumimoji="1" lang="en-US" altLang="ja-JP" dirty="0"/>
              <a:t>-base-lite</a:t>
            </a:r>
            <a:r>
              <a:rPr kumimoji="1" lang="ja-JP" altLang="en-US" dirty="0"/>
              <a:t>の精度が</a:t>
            </a:r>
            <a:r>
              <a:rPr kumimoji="1" lang="en-US" altLang="ja-JP" dirty="0"/>
              <a:t>1</a:t>
            </a:r>
            <a:r>
              <a:rPr kumimoji="1" lang="ja-JP" altLang="en-US" dirty="0"/>
              <a:t>番良いということが分かったので、</a:t>
            </a:r>
            <a:r>
              <a:rPr kumimoji="1" lang="en-US" altLang="ja-JP" dirty="0"/>
              <a:t>sentence-</a:t>
            </a:r>
            <a:r>
              <a:rPr kumimoji="1" lang="en-US" altLang="ja-JP" dirty="0" err="1"/>
              <a:t>luke</a:t>
            </a:r>
            <a:r>
              <a:rPr kumimoji="1" lang="en-US" altLang="ja-JP" dirty="0"/>
              <a:t>-</a:t>
            </a:r>
            <a:r>
              <a:rPr kumimoji="1" lang="en-US" altLang="ja-JP" dirty="0" err="1"/>
              <a:t>japanese</a:t>
            </a:r>
            <a:r>
              <a:rPr kumimoji="1" lang="en-US" altLang="ja-JP" dirty="0"/>
              <a:t>-base-lite</a:t>
            </a:r>
            <a:r>
              <a:rPr kumimoji="1" lang="ja-JP" altLang="en-US" dirty="0"/>
              <a:t>を使用して、観光地ベクトルを作成しました。</a:t>
            </a:r>
          </a:p>
        </p:txBody>
      </p:sp>
      <p:sp>
        <p:nvSpPr>
          <p:cNvPr id="4" name="スライド番号プレースホルダー 3"/>
          <p:cNvSpPr>
            <a:spLocks noGrp="1"/>
          </p:cNvSpPr>
          <p:nvPr>
            <p:ph type="sldNum" sz="quarter" idx="5"/>
          </p:nvPr>
        </p:nvSpPr>
        <p:spPr/>
        <p:txBody>
          <a:bodyPr/>
          <a:lstStyle/>
          <a:p>
            <a:fld id="{A8DAB3CD-8B15-4656-9993-89B80623BDC9}" type="slidenum">
              <a:rPr kumimoji="1" lang="ja-JP" altLang="en-US" smtClean="0"/>
              <a:t>30</a:t>
            </a:fld>
            <a:endParaRPr kumimoji="1" lang="ja-JP" altLang="en-US"/>
          </a:p>
        </p:txBody>
      </p:sp>
    </p:spTree>
    <p:extLst>
      <p:ext uri="{BB962C8B-B14F-4D97-AF65-F5344CB8AC3E}">
        <p14:creationId xmlns:p14="http://schemas.microsoft.com/office/powerpoint/2010/main" val="1386427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31</a:t>
            </a:fld>
            <a:endParaRPr kumimoji="1" lang="ja-JP" altLang="en-US"/>
          </a:p>
        </p:txBody>
      </p:sp>
    </p:spTree>
    <p:extLst>
      <p:ext uri="{BB962C8B-B14F-4D97-AF65-F5344CB8AC3E}">
        <p14:creationId xmlns:p14="http://schemas.microsoft.com/office/powerpoint/2010/main" val="193356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本研究の提案手法では</a:t>
            </a:r>
            <a:r>
              <a:rPr lang="ja-JP" altLang="en-US" dirty="0"/>
              <a:t>指定した観光地と情景が似た観光地を推薦する</a:t>
            </a:r>
            <a:r>
              <a:rPr kumimoji="1" lang="ja-JP" altLang="en-US" dirty="0"/>
              <a:t>ことを目標としています。</a:t>
            </a:r>
            <a:endParaRPr kumimoji="1" lang="en-US" altLang="ja-JP" dirty="0"/>
          </a:p>
          <a:p>
            <a:endParaRPr kumimoji="1" lang="en-US" altLang="ja-JP" dirty="0"/>
          </a:p>
          <a:p>
            <a:r>
              <a:rPr kumimoji="1" lang="ja-JP" altLang="en-US" dirty="0"/>
              <a:t>例を挙げると、東京都の新宿御苑がすごい気にいって、大阪府で情景が似た観光地を探したいとします。</a:t>
            </a:r>
            <a:endParaRPr kumimoji="1" lang="en-US" altLang="ja-JP" dirty="0"/>
          </a:p>
          <a:p>
            <a:endParaRPr kumimoji="1" lang="en-US" altLang="ja-JP" dirty="0"/>
          </a:p>
          <a:p>
            <a:r>
              <a:rPr kumimoji="1" lang="ja-JP" altLang="en-US" dirty="0"/>
              <a:t>この場合、大阪府で新宿御苑と情景が似た観光地を出すと大阪城西の丸庭園となります。</a:t>
            </a:r>
            <a:endParaRPr kumimoji="1" lang="en-US" altLang="ja-JP" dirty="0"/>
          </a:p>
          <a:p>
            <a:endParaRPr kumimoji="1" lang="en-US" altLang="ja-JP" dirty="0"/>
          </a:p>
          <a:p>
            <a:r>
              <a:rPr kumimoji="1" lang="ja-JP" altLang="en-US" dirty="0"/>
              <a:t>新宿御苑であれば自然豊かで池や歴史的建造物がある</a:t>
            </a:r>
            <a:r>
              <a:rPr kumimoji="1" lang="ja-JP" altLang="en-US" b="0" dirty="0"/>
              <a:t>公園・庭園であるため、同じく大阪府</a:t>
            </a:r>
            <a:r>
              <a:rPr kumimoji="1" lang="ja-JP" altLang="en-US" dirty="0"/>
              <a:t>で自然豊かで池や歴史的建造物がある観光地ということで大阪城西の丸庭園が推薦されるのが目標です。</a:t>
            </a:r>
            <a:endParaRPr kumimoji="1" lang="en-US" altLang="ja-JP" b="0"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a:t>
            </a:fld>
            <a:endParaRPr kumimoji="1" lang="ja-JP" altLang="en-US"/>
          </a:p>
        </p:txBody>
      </p:sp>
    </p:spTree>
    <p:extLst>
      <p:ext uri="{BB962C8B-B14F-4D97-AF65-F5344CB8AC3E}">
        <p14:creationId xmlns:p14="http://schemas.microsoft.com/office/powerpoint/2010/main" val="3290175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マスクとは、単語を見えなくすることでその</a:t>
            </a:r>
            <a:r>
              <a:rPr lang="ja-JP" altLang="en-US" b="0" i="0" dirty="0">
                <a:solidFill>
                  <a:srgbClr val="222222"/>
                </a:solidFill>
                <a:effectLst/>
                <a:latin typeface="ヒラギノ角ゴ Pro W3"/>
              </a:rPr>
              <a:t>単語を予測</a:t>
            </a:r>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32</a:t>
            </a:fld>
            <a:endParaRPr kumimoji="1" lang="ja-JP" altLang="en-US"/>
          </a:p>
        </p:txBody>
      </p:sp>
    </p:spTree>
    <p:extLst>
      <p:ext uri="{BB962C8B-B14F-4D97-AF65-F5344CB8AC3E}">
        <p14:creationId xmlns:p14="http://schemas.microsoft.com/office/powerpoint/2010/main" val="4188707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33</a:t>
            </a:fld>
            <a:endParaRPr kumimoji="1" lang="ja-JP" altLang="en-US"/>
          </a:p>
        </p:txBody>
      </p:sp>
    </p:spTree>
    <p:extLst>
      <p:ext uri="{BB962C8B-B14F-4D97-AF65-F5344CB8AC3E}">
        <p14:creationId xmlns:p14="http://schemas.microsoft.com/office/powerpoint/2010/main" val="1130737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34</a:t>
            </a:fld>
            <a:endParaRPr kumimoji="1" lang="ja-JP" altLang="en-US"/>
          </a:p>
        </p:txBody>
      </p:sp>
    </p:spTree>
    <p:extLst>
      <p:ext uri="{BB962C8B-B14F-4D97-AF65-F5344CB8AC3E}">
        <p14:creationId xmlns:p14="http://schemas.microsoft.com/office/powerpoint/2010/main" val="3539448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この実験は海遊館ベクトル−大阪府ベクトル＋沖縄県ベクトルの合成ベクトルと全ての観光地ベクトルでコサイン類似度を取っています。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そのため、類似度のトップには沖縄県の水族館が出ることが望ましいと言えます。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この表は合成ベクトルとのコサイン類似度が上から高い順となっていて、</a:t>
            </a:r>
            <a:r>
              <a:rPr kumimoji="1" lang="en-US" altLang="ja-JP" dirty="0"/>
              <a:t>1</a:t>
            </a:r>
            <a:r>
              <a:rPr kumimoji="1" lang="ja-JP" altLang="en-US" dirty="0"/>
              <a:t>位に沖縄美ら海水族館という結果がでました。</a:t>
            </a:r>
            <a:endParaRPr kumimoji="1" lang="en-US" altLang="ja-JP" dirty="0"/>
          </a:p>
        </p:txBody>
      </p:sp>
      <p:sp>
        <p:nvSpPr>
          <p:cNvPr id="4" name="スライド番号プレースホルダー 3"/>
          <p:cNvSpPr>
            <a:spLocks noGrp="1"/>
          </p:cNvSpPr>
          <p:nvPr>
            <p:ph type="sldNum" sz="quarter" idx="5"/>
          </p:nvPr>
        </p:nvSpPr>
        <p:spPr/>
        <p:txBody>
          <a:bodyPr/>
          <a:lstStyle/>
          <a:p>
            <a:fld id="{78CB1857-8F72-4925-B69D-33027110F944}" type="slidenum">
              <a:rPr kumimoji="1" lang="ja-JP" altLang="en-US" smtClean="0"/>
              <a:t>36</a:t>
            </a:fld>
            <a:endParaRPr kumimoji="1" lang="ja-JP" altLang="en-US"/>
          </a:p>
        </p:txBody>
      </p:sp>
    </p:spTree>
    <p:extLst>
      <p:ext uri="{BB962C8B-B14F-4D97-AF65-F5344CB8AC3E}">
        <p14:creationId xmlns:p14="http://schemas.microsoft.com/office/powerpoint/2010/main" val="421623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他にも定数倍した例を紹介します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37</a:t>
            </a:fld>
            <a:endParaRPr kumimoji="1" lang="ja-JP" altLang="en-US"/>
          </a:p>
        </p:txBody>
      </p:sp>
    </p:spTree>
    <p:extLst>
      <p:ext uri="{BB962C8B-B14F-4D97-AF65-F5344CB8AC3E}">
        <p14:creationId xmlns:p14="http://schemas.microsoft.com/office/powerpoint/2010/main" val="131269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等倍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38</a:t>
            </a:fld>
            <a:endParaRPr kumimoji="1" lang="ja-JP" altLang="en-US"/>
          </a:p>
        </p:txBody>
      </p:sp>
    </p:spTree>
    <p:extLst>
      <p:ext uri="{BB962C8B-B14F-4D97-AF65-F5344CB8AC3E}">
        <p14:creationId xmlns:p14="http://schemas.microsoft.com/office/powerpoint/2010/main" val="2211559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39</a:t>
            </a:fld>
            <a:endParaRPr kumimoji="1" lang="ja-JP" altLang="en-US"/>
          </a:p>
        </p:txBody>
      </p:sp>
    </p:spTree>
    <p:extLst>
      <p:ext uri="{BB962C8B-B14F-4D97-AF65-F5344CB8AC3E}">
        <p14:creationId xmlns:p14="http://schemas.microsoft.com/office/powerpoint/2010/main" val="766010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40</a:t>
            </a:fld>
            <a:endParaRPr kumimoji="1" lang="ja-JP" altLang="en-US"/>
          </a:p>
        </p:txBody>
      </p:sp>
    </p:spTree>
    <p:extLst>
      <p:ext uri="{BB962C8B-B14F-4D97-AF65-F5344CB8AC3E}">
        <p14:creationId xmlns:p14="http://schemas.microsoft.com/office/powerpoint/2010/main" val="4049705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41</a:t>
            </a:fld>
            <a:endParaRPr kumimoji="1" lang="ja-JP" altLang="en-US"/>
          </a:p>
        </p:txBody>
      </p:sp>
    </p:spTree>
    <p:extLst>
      <p:ext uri="{BB962C8B-B14F-4D97-AF65-F5344CB8AC3E}">
        <p14:creationId xmlns:p14="http://schemas.microsoft.com/office/powerpoint/2010/main" val="2851547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倍</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42</a:t>
            </a:fld>
            <a:endParaRPr kumimoji="1" lang="ja-JP" altLang="en-US"/>
          </a:p>
        </p:txBody>
      </p:sp>
    </p:spTree>
    <p:extLst>
      <p:ext uri="{BB962C8B-B14F-4D97-AF65-F5344CB8AC3E}">
        <p14:creationId xmlns:p14="http://schemas.microsoft.com/office/powerpoint/2010/main" val="1237301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この先行研究では、観光地レビューを用いることで定量的でない情景を考慮して観光地を推薦する手法を提案しています。</a:t>
            </a:r>
          </a:p>
          <a:p>
            <a:endParaRPr kumimoji="1" lang="ja-JP" altLang="en-US" dirty="0"/>
          </a:p>
          <a:p>
            <a:r>
              <a:rPr kumimoji="1" lang="ja-JP" altLang="en-US" dirty="0"/>
              <a:t>この先行研究では、観光情報サイトであるじゃらんから観光地のレビュー文章を取得し、</a:t>
            </a:r>
          </a:p>
          <a:p>
            <a:endParaRPr kumimoji="1" lang="ja-JP" altLang="en-US" dirty="0"/>
          </a:p>
          <a:p>
            <a:r>
              <a:rPr lang="en-US" altLang="ja-JP" sz="1200" dirty="0"/>
              <a:t>Distributed Bag of Words version of Paragraph Vector</a:t>
            </a:r>
            <a:r>
              <a:rPr lang="en-US" altLang="ja-JP" dirty="0"/>
              <a:t>(PV-DBOW)</a:t>
            </a:r>
            <a:r>
              <a:rPr kumimoji="1" lang="ja-JP" altLang="en-US" dirty="0"/>
              <a:t>に取得した観光地のレビュー文章を学習させて観光地の特徴ベクトルを生成します。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a:t>
            </a:fld>
            <a:endParaRPr kumimoji="1" lang="ja-JP" altLang="en-US"/>
          </a:p>
        </p:txBody>
      </p:sp>
    </p:spTree>
    <p:extLst>
      <p:ext uri="{BB962C8B-B14F-4D97-AF65-F5344CB8AC3E}">
        <p14:creationId xmlns:p14="http://schemas.microsoft.com/office/powerpoint/2010/main" val="3310560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倍</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1~10</a:t>
            </a:r>
            <a:r>
              <a:rPr kumimoji="1" lang="ja-JP" altLang="en-US" b="1" dirty="0"/>
              <a:t>倍まで実験して最もよかったのが</a:t>
            </a:r>
            <a:r>
              <a:rPr kumimoji="1" lang="en-US" altLang="ja-JP" b="1" dirty="0"/>
              <a:t>6</a:t>
            </a:r>
            <a:r>
              <a:rPr kumimoji="1" lang="ja-JP" altLang="en-US" b="1" dirty="0"/>
              <a:t>倍でした</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位～</a:t>
            </a:r>
            <a:r>
              <a:rPr kumimoji="1" lang="en-US" altLang="ja-JP" dirty="0"/>
              <a:t>3</a:t>
            </a:r>
            <a:r>
              <a:rPr kumimoji="1" lang="ja-JP" altLang="en-US" dirty="0"/>
              <a:t>位と</a:t>
            </a:r>
            <a:r>
              <a:rPr kumimoji="1" lang="en-US" altLang="ja-JP" dirty="0"/>
              <a:t>5</a:t>
            </a:r>
            <a:r>
              <a:rPr kumimoji="1" lang="ja-JP" altLang="en-US" dirty="0"/>
              <a:t>位に京都府の</a:t>
            </a:r>
            <a:r>
              <a:rPr kumimoji="1" lang="ja-JP" altLang="en-US" sz="1200" dirty="0">
                <a:latin typeface="+mn-ea"/>
                <a:ea typeface="+mn-ea"/>
                <a:cs typeface="Times New Roman" panose="02020603050405020304" pitchFamily="18" charset="0"/>
              </a:rPr>
              <a:t>神社・神宮・寺院に属する</a:t>
            </a:r>
            <a:r>
              <a:rPr kumimoji="1" lang="ja-JP" altLang="en-US" dirty="0"/>
              <a:t>観光地という結果になりました。</a:t>
            </a:r>
            <a:endParaRPr kumimoji="1" lang="en-US" altLang="ja-JP" b="1"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43</a:t>
            </a:fld>
            <a:endParaRPr kumimoji="1" lang="ja-JP" altLang="en-US"/>
          </a:p>
        </p:txBody>
      </p:sp>
    </p:spTree>
    <p:extLst>
      <p:ext uri="{BB962C8B-B14F-4D97-AF65-F5344CB8AC3E}">
        <p14:creationId xmlns:p14="http://schemas.microsoft.com/office/powerpoint/2010/main" val="25102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44</a:t>
            </a:fld>
            <a:endParaRPr kumimoji="1" lang="ja-JP" altLang="en-US"/>
          </a:p>
        </p:txBody>
      </p:sp>
    </p:spTree>
    <p:extLst>
      <p:ext uri="{BB962C8B-B14F-4D97-AF65-F5344CB8AC3E}">
        <p14:creationId xmlns:p14="http://schemas.microsoft.com/office/powerpoint/2010/main" val="165076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8</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45</a:t>
            </a:fld>
            <a:endParaRPr kumimoji="1" lang="ja-JP" altLang="en-US"/>
          </a:p>
        </p:txBody>
      </p:sp>
    </p:spTree>
    <p:extLst>
      <p:ext uri="{BB962C8B-B14F-4D97-AF65-F5344CB8AC3E}">
        <p14:creationId xmlns:p14="http://schemas.microsoft.com/office/powerpoint/2010/main" val="2748593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46</a:t>
            </a:fld>
            <a:endParaRPr kumimoji="1" lang="ja-JP" altLang="en-US"/>
          </a:p>
        </p:txBody>
      </p:sp>
    </p:spTree>
    <p:extLst>
      <p:ext uri="{BB962C8B-B14F-4D97-AF65-F5344CB8AC3E}">
        <p14:creationId xmlns:p14="http://schemas.microsoft.com/office/powerpoint/2010/main" val="1658250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47</a:t>
            </a:fld>
            <a:endParaRPr kumimoji="1" lang="ja-JP" altLang="en-US"/>
          </a:p>
        </p:txBody>
      </p:sp>
    </p:spTree>
    <p:extLst>
      <p:ext uri="{BB962C8B-B14F-4D97-AF65-F5344CB8AC3E}">
        <p14:creationId xmlns:p14="http://schemas.microsoft.com/office/powerpoint/2010/main" val="64315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dirty="0">
                <a:solidFill>
                  <a:prstClr val="black"/>
                </a:solidFill>
                <a:cs typeface="Times New Roman" panose="02020603050405020304" pitchFamily="18" charset="0"/>
              </a:rPr>
              <a:t>所望する都道府県の観光地を表せなかった例</a:t>
            </a:r>
            <a:endParaRPr lang="en-US" altLang="ja-JP" sz="1200" b="1" dirty="0">
              <a:solidFill>
                <a:prstClr val="black"/>
              </a:solidFill>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48</a:t>
            </a:fld>
            <a:endParaRPr kumimoji="1" lang="ja-JP" altLang="en-US"/>
          </a:p>
        </p:txBody>
      </p:sp>
    </p:spTree>
    <p:extLst>
      <p:ext uri="{BB962C8B-B14F-4D97-AF65-F5344CB8AC3E}">
        <p14:creationId xmlns:p14="http://schemas.microsoft.com/office/powerpoint/2010/main" val="3568120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dirty="0"/>
              <a:t>位から</a:t>
            </a:r>
            <a:r>
              <a:rPr kumimoji="1" lang="en-US" altLang="ja-JP" dirty="0"/>
              <a:t>5</a:t>
            </a:r>
            <a:r>
              <a:rPr kumimoji="1" lang="ja-JP" altLang="en-US" dirty="0"/>
              <a:t>位すべて北海道とは異なる都道府県で、</a:t>
            </a:r>
            <a:r>
              <a:rPr kumimoji="1" lang="en-US" altLang="ja-JP" dirty="0"/>
              <a:t>2</a:t>
            </a:r>
            <a:r>
              <a:rPr kumimoji="1" lang="ja-JP" altLang="en-US" dirty="0"/>
              <a:t>位から</a:t>
            </a:r>
            <a:r>
              <a:rPr kumimoji="1" lang="en-US" altLang="ja-JP" dirty="0"/>
              <a:t>4</a:t>
            </a:r>
            <a:r>
              <a:rPr kumimoji="1" lang="ja-JP" altLang="en-US" dirty="0"/>
              <a:t>位に関しては山岳であるはずがカテゴリが異なる展望台・展望施設という結果になりました。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6</a:t>
            </a:r>
            <a:r>
              <a:rPr kumimoji="1" lang="ja-JP" altLang="en-US" dirty="0"/>
              <a:t>位以下には何件か北海道の山岳が入っている）</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49</a:t>
            </a:fld>
            <a:endParaRPr kumimoji="1" lang="ja-JP" altLang="en-US"/>
          </a:p>
        </p:txBody>
      </p:sp>
    </p:spTree>
    <p:extLst>
      <p:ext uri="{BB962C8B-B14F-4D97-AF65-F5344CB8AC3E}">
        <p14:creationId xmlns:p14="http://schemas.microsoft.com/office/powerpoint/2010/main" val="4069077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a:t>
            </a:r>
            <a:r>
              <a:rPr kumimoji="1" lang="ja-JP" altLang="en-US" dirty="0"/>
              <a:t>倍</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t>1~10</a:t>
            </a:r>
            <a:r>
              <a:rPr kumimoji="1" lang="ja-JP" altLang="en-US" b="1" dirty="0"/>
              <a:t>倍まで実験して最もよかったのが</a:t>
            </a:r>
            <a:r>
              <a:rPr kumimoji="1" lang="en-US" altLang="ja-JP" b="1" dirty="0"/>
              <a:t>2</a:t>
            </a:r>
            <a:r>
              <a:rPr kumimoji="1" lang="ja-JP" altLang="en-US" b="1" dirty="0"/>
              <a:t>倍でした</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１位～</a:t>
            </a:r>
            <a:r>
              <a:rPr kumimoji="1" lang="en-US" altLang="ja-JP" dirty="0"/>
              <a:t>5</a:t>
            </a:r>
            <a:r>
              <a:rPr kumimoji="1" lang="ja-JP" altLang="en-US" dirty="0"/>
              <a:t>位に北海道の観光地という結果になりました。</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50</a:t>
            </a:fld>
            <a:endParaRPr kumimoji="1" lang="ja-JP" altLang="en-US"/>
          </a:p>
        </p:txBody>
      </p:sp>
    </p:spTree>
    <p:extLst>
      <p:ext uri="{BB962C8B-B14F-4D97-AF65-F5344CB8AC3E}">
        <p14:creationId xmlns:p14="http://schemas.microsoft.com/office/powerpoint/2010/main" val="31689339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3</a:t>
            </a:r>
            <a:r>
              <a:rPr kumimoji="1" lang="ja-JP" altLang="en-US" dirty="0"/>
              <a:t>倍</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3</a:t>
            </a:r>
            <a:r>
              <a:rPr kumimoji="1" lang="ja-JP" altLang="en-US" dirty="0"/>
              <a:t>倍すると北海道のスキー・スノーボードに属する観光地が出ました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このことから、北海道ベクトルはスキー・スノーボードベクトルと似ていることがわかります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51</a:t>
            </a:fld>
            <a:endParaRPr kumimoji="1" lang="ja-JP" altLang="en-US"/>
          </a:p>
        </p:txBody>
      </p:sp>
    </p:spTree>
    <p:extLst>
      <p:ext uri="{BB962C8B-B14F-4D97-AF65-F5344CB8AC3E}">
        <p14:creationId xmlns:p14="http://schemas.microsoft.com/office/powerpoint/2010/main" val="3706481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4</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52</a:t>
            </a:fld>
            <a:endParaRPr kumimoji="1" lang="ja-JP" altLang="en-US"/>
          </a:p>
        </p:txBody>
      </p:sp>
    </p:spTree>
    <p:extLst>
      <p:ext uri="{BB962C8B-B14F-4D97-AF65-F5344CB8AC3E}">
        <p14:creationId xmlns:p14="http://schemas.microsoft.com/office/powerpoint/2010/main" val="3682878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先行研究における</a:t>
            </a:r>
            <a:r>
              <a:rPr kumimoji="1" lang="en-US" altLang="ja-JP" dirty="0"/>
              <a:t>PV-DBOW</a:t>
            </a:r>
            <a:r>
              <a:rPr kumimoji="1" lang="ja-JP" altLang="en-US" dirty="0"/>
              <a:t>ではまず、ある観光地の全てのレビュー文章を</a:t>
            </a:r>
            <a:r>
              <a:rPr kumimoji="1" lang="en-US" altLang="ja-JP" dirty="0"/>
              <a:t>1</a:t>
            </a:r>
            <a:r>
              <a:rPr kumimoji="1" lang="ja-JP" altLang="en-US" dirty="0"/>
              <a:t>つに繋げます。例として東京タワーのレビューを繋げるとこのようになります。</a:t>
            </a:r>
            <a:endParaRPr kumimoji="1" lang="en-US" altLang="ja-JP" dirty="0"/>
          </a:p>
          <a:p>
            <a:endParaRPr kumimoji="1" lang="en-US" altLang="ja-JP" dirty="0"/>
          </a:p>
          <a:p>
            <a:r>
              <a:rPr kumimoji="1" lang="ja-JP" altLang="en-US" dirty="0"/>
              <a:t>次に、</a:t>
            </a:r>
            <a:r>
              <a:rPr lang="ja-JP" altLang="en-US" dirty="0"/>
              <a:t>観光地全てに一意の</a:t>
            </a:r>
            <a:r>
              <a:rPr lang="en-US" altLang="ja-JP" dirty="0"/>
              <a:t>ID</a:t>
            </a:r>
            <a:r>
              <a:rPr lang="ja-JP" altLang="en-US" dirty="0"/>
              <a:t>を定めます。例として東京タワーは</a:t>
            </a:r>
            <a:r>
              <a:rPr lang="en-US" altLang="ja-JP" dirty="0"/>
              <a:t>ID</a:t>
            </a:r>
            <a:r>
              <a:rPr lang="ja-JP" altLang="en-US" dirty="0"/>
              <a:t>を</a:t>
            </a:r>
            <a:r>
              <a:rPr lang="en-US" altLang="ja-JP" dirty="0"/>
              <a:t>0</a:t>
            </a:r>
            <a:r>
              <a:rPr lang="ja-JP" altLang="en-US" dirty="0"/>
              <a:t>とします。</a:t>
            </a:r>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a:t>
            </a:fld>
            <a:endParaRPr kumimoji="1" lang="ja-JP" altLang="en-US"/>
          </a:p>
        </p:txBody>
      </p:sp>
    </p:spTree>
    <p:extLst>
      <p:ext uri="{BB962C8B-B14F-4D97-AF65-F5344CB8AC3E}">
        <p14:creationId xmlns:p14="http://schemas.microsoft.com/office/powerpoint/2010/main" val="2011701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53</a:t>
            </a:fld>
            <a:endParaRPr kumimoji="1" lang="ja-JP" altLang="en-US"/>
          </a:p>
        </p:txBody>
      </p:sp>
    </p:spTree>
    <p:extLst>
      <p:ext uri="{BB962C8B-B14F-4D97-AF65-F5344CB8AC3E}">
        <p14:creationId xmlns:p14="http://schemas.microsoft.com/office/powerpoint/2010/main" val="4242792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6</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54</a:t>
            </a:fld>
            <a:endParaRPr kumimoji="1" lang="ja-JP" altLang="en-US"/>
          </a:p>
        </p:txBody>
      </p:sp>
    </p:spTree>
    <p:extLst>
      <p:ext uri="{BB962C8B-B14F-4D97-AF65-F5344CB8AC3E}">
        <p14:creationId xmlns:p14="http://schemas.microsoft.com/office/powerpoint/2010/main" val="53547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7</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55</a:t>
            </a:fld>
            <a:endParaRPr kumimoji="1" lang="ja-JP" altLang="en-US"/>
          </a:p>
        </p:txBody>
      </p:sp>
    </p:spTree>
    <p:extLst>
      <p:ext uri="{BB962C8B-B14F-4D97-AF65-F5344CB8AC3E}">
        <p14:creationId xmlns:p14="http://schemas.microsoft.com/office/powerpoint/2010/main" val="452963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8</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56</a:t>
            </a:fld>
            <a:endParaRPr kumimoji="1" lang="ja-JP" altLang="en-US"/>
          </a:p>
        </p:txBody>
      </p:sp>
    </p:spTree>
    <p:extLst>
      <p:ext uri="{BB962C8B-B14F-4D97-AF65-F5344CB8AC3E}">
        <p14:creationId xmlns:p14="http://schemas.microsoft.com/office/powerpoint/2010/main" val="3006441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9</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57</a:t>
            </a:fld>
            <a:endParaRPr kumimoji="1" lang="ja-JP" altLang="en-US"/>
          </a:p>
        </p:txBody>
      </p:sp>
    </p:spTree>
    <p:extLst>
      <p:ext uri="{BB962C8B-B14F-4D97-AF65-F5344CB8AC3E}">
        <p14:creationId xmlns:p14="http://schemas.microsoft.com/office/powerpoint/2010/main" val="14459698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10</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58</a:t>
            </a:fld>
            <a:endParaRPr kumimoji="1" lang="ja-JP" altLang="en-US"/>
          </a:p>
        </p:txBody>
      </p:sp>
    </p:spTree>
    <p:extLst>
      <p:ext uri="{BB962C8B-B14F-4D97-AF65-F5344CB8AC3E}">
        <p14:creationId xmlns:p14="http://schemas.microsoft.com/office/powerpoint/2010/main" val="32225770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北海道の観光地としてスキー・スノーボードに属する観光地が多く出たため、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北海道とスキー・スノーボードには何らかの関係があると考えました。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よって、スキー・スノーボードベクトルと北海道ベクトルでコサイン類似度を測定しました。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59</a:t>
            </a:fld>
            <a:endParaRPr kumimoji="1" lang="ja-JP" altLang="en-US"/>
          </a:p>
        </p:txBody>
      </p:sp>
    </p:spTree>
    <p:extLst>
      <p:ext uri="{BB962C8B-B14F-4D97-AF65-F5344CB8AC3E}">
        <p14:creationId xmlns:p14="http://schemas.microsoft.com/office/powerpoint/2010/main" val="3848865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60</a:t>
            </a:fld>
            <a:endParaRPr kumimoji="1" lang="ja-JP" altLang="en-US"/>
          </a:p>
        </p:txBody>
      </p:sp>
    </p:spTree>
    <p:extLst>
      <p:ext uri="{BB962C8B-B14F-4D97-AF65-F5344CB8AC3E}">
        <p14:creationId xmlns:p14="http://schemas.microsoft.com/office/powerpoint/2010/main" val="1704507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latin typeface="+mn-ea"/>
                <a:ea typeface="+mn-ea"/>
              </a:rPr>
              <a:t>北海道の山岳カテゴリに属する全ての観光地ベクトルとコサイン類似度を計算することで、全ての観光地ベクトルとコサイン類似度を計算する場合と比較して北海道の山岳カテゴリに属する観光地数が増加した</a:t>
            </a:r>
            <a:endParaRPr lang="en-US" altLang="ja-JP" sz="1200" dirty="0">
              <a:latin typeface="+mn-ea"/>
              <a:ea typeface="+mn-ea"/>
            </a:endParaRPr>
          </a:p>
          <a:p>
            <a:endParaRPr lang="en-US" altLang="ja-JP" sz="1200" dirty="0">
              <a:latin typeface="+mn-ea"/>
              <a:ea typeface="+mn-ea"/>
            </a:endParaRPr>
          </a:p>
          <a:p>
            <a:r>
              <a:rPr lang="ja-JP" altLang="en-US" sz="1200" dirty="0">
                <a:latin typeface="+mn-ea"/>
                <a:ea typeface="+mn-ea"/>
              </a:rPr>
              <a:t>コサイン類似度が高いことから、北海道に属する山岳カテゴリでもうまく表せている</a:t>
            </a:r>
            <a:endParaRPr lang="en-US" altLang="ja-JP" sz="1200" dirty="0">
              <a:latin typeface="+mn-ea"/>
              <a:ea typeface="+mn-ea"/>
            </a:endParaRP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61</a:t>
            </a:fld>
            <a:endParaRPr kumimoji="1" lang="ja-JP" altLang="en-US"/>
          </a:p>
        </p:txBody>
      </p:sp>
    </p:spTree>
    <p:extLst>
      <p:ext uri="{BB962C8B-B14F-4D97-AF65-F5344CB8AC3E}">
        <p14:creationId xmlns:p14="http://schemas.microsoft.com/office/powerpoint/2010/main" val="3425472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東京都に位置する明治神宮から</a:t>
            </a:r>
            <a:r>
              <a:rPr lang="ja-JP" altLang="en-US" sz="1200" dirty="0">
                <a:solidFill>
                  <a:prstClr val="black"/>
                </a:solidFill>
              </a:rPr>
              <a:t>神社・神宮・寺院</a:t>
            </a:r>
            <a:r>
              <a:rPr kumimoji="1" lang="ja-JP" altLang="en-US" dirty="0"/>
              <a:t>の要素を引いた合成ベクトルと東京都ベクトルでコサイン類似度の演算を行いました</a:t>
            </a:r>
            <a:endParaRPr kumimoji="1" lang="en-US" altLang="ja-JP" dirty="0"/>
          </a:p>
          <a:p>
            <a:endParaRPr kumimoji="1" lang="en-US" altLang="ja-JP" dirty="0"/>
          </a:p>
          <a:p>
            <a:r>
              <a:rPr kumimoji="1" lang="ja-JP" altLang="en-US" dirty="0"/>
              <a:t>結果から、合成ベクトルは東京都の要素が少ないことが分かります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考察として、</a:t>
            </a:r>
            <a:r>
              <a:rPr lang="ja-JP" altLang="en-US" dirty="0"/>
              <a:t>明治神宮という独自の要素が強く出ているのではないかと考えられます</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63</a:t>
            </a:fld>
            <a:endParaRPr kumimoji="1" lang="ja-JP" altLang="en-US"/>
          </a:p>
        </p:txBody>
      </p:sp>
    </p:spTree>
    <p:extLst>
      <p:ext uri="{BB962C8B-B14F-4D97-AF65-F5344CB8AC3E}">
        <p14:creationId xmlns:p14="http://schemas.microsoft.com/office/powerpoint/2010/main" val="259295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続いて、ウィンドウごとにレビュー文から単語を取り出し、観光地の</a:t>
            </a:r>
            <a:r>
              <a:rPr kumimoji="1" lang="en-US" altLang="ja-JP" dirty="0"/>
              <a:t>ID</a:t>
            </a:r>
            <a:r>
              <a:rPr kumimoji="1" lang="ja-JP" altLang="en-US" dirty="0"/>
              <a:t>と取り出した単語を対応させたものを作成します。例としてウィンドウサイズ</a:t>
            </a:r>
            <a:r>
              <a:rPr kumimoji="1" lang="en-US" altLang="ja-JP" dirty="0"/>
              <a:t>3</a:t>
            </a:r>
            <a:r>
              <a:rPr kumimoji="1" lang="ja-JP" altLang="en-US" dirty="0"/>
              <a:t>の場合を示します。</a:t>
            </a:r>
            <a:endParaRPr kumimoji="1" lang="en-US" altLang="ja-JP" dirty="0"/>
          </a:p>
          <a:p>
            <a:endParaRPr kumimoji="1" lang="en-US" altLang="ja-JP" dirty="0"/>
          </a:p>
          <a:p>
            <a:r>
              <a:rPr kumimoji="1" lang="ja-JP" altLang="en-US" dirty="0"/>
              <a:t>レビュー文の単語を前から</a:t>
            </a:r>
            <a:r>
              <a:rPr kumimoji="1" lang="en-US" altLang="ja-JP" dirty="0"/>
              <a:t>3</a:t>
            </a:r>
            <a:r>
              <a:rPr kumimoji="1" lang="ja-JP" altLang="en-US" dirty="0"/>
              <a:t>文字ずつ取得したものと観光地の</a:t>
            </a:r>
            <a:r>
              <a:rPr kumimoji="1" lang="en-US" altLang="ja-JP" dirty="0"/>
              <a:t>ID</a:t>
            </a:r>
            <a:r>
              <a:rPr kumimoji="1" lang="ja-JP" altLang="en-US" dirty="0"/>
              <a:t>を対応させます。</a:t>
            </a:r>
          </a:p>
          <a:p>
            <a:endParaRPr kumimoji="1" lang="ja-JP" altLang="en-US" dirty="0"/>
          </a:p>
          <a:p>
            <a:r>
              <a:rPr kumimoji="1" lang="ja-JP" altLang="en-US" dirty="0"/>
              <a:t>（</a:t>
            </a:r>
            <a:r>
              <a:rPr kumimoji="1" lang="en-US" altLang="ja-JP" dirty="0"/>
              <a:t>[1]</a:t>
            </a:r>
            <a:r>
              <a:rPr kumimoji="1" lang="ja-JP" altLang="en-US" dirty="0"/>
              <a:t>においてウィンドウサイズは</a:t>
            </a:r>
            <a:r>
              <a:rPr kumimoji="1" lang="en-US" altLang="ja-JP" dirty="0"/>
              <a:t>8</a:t>
            </a:r>
            <a:r>
              <a:rPr kumimoji="1" lang="ja-JP" altLang="en-US" dirty="0"/>
              <a:t>、特徴ベクトルの次元数（中間層のニューロン数の数）は</a:t>
            </a:r>
            <a:r>
              <a:rPr kumimoji="1" lang="en-US" altLang="ja-JP" dirty="0"/>
              <a:t>300</a:t>
            </a:r>
            <a:r>
              <a:rPr kumimoji="1" lang="ja-JP" altLang="en-US" dirty="0"/>
              <a:t>次元で学習）</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a:t>
            </a:fld>
            <a:endParaRPr kumimoji="1" lang="ja-JP" altLang="en-US"/>
          </a:p>
        </p:txBody>
      </p:sp>
    </p:spTree>
    <p:extLst>
      <p:ext uri="{BB962C8B-B14F-4D97-AF65-F5344CB8AC3E}">
        <p14:creationId xmlns:p14="http://schemas.microsoft.com/office/powerpoint/2010/main" val="2538335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このように新宿御苑には自然豊かで池や、重要文化財に指定されている歴史的建造物があります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65</a:t>
            </a:fld>
            <a:endParaRPr kumimoji="1" lang="ja-JP" altLang="en-US"/>
          </a:p>
        </p:txBody>
      </p:sp>
    </p:spTree>
    <p:extLst>
      <p:ext uri="{BB962C8B-B14F-4D97-AF65-F5344CB8AC3E}">
        <p14:creationId xmlns:p14="http://schemas.microsoft.com/office/powerpoint/2010/main" val="3313227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このように先行研究において</a:t>
                </a:r>
                <a:r>
                  <a:rPr lang="ja-JP" altLang="en-US" sz="1200" dirty="0">
                    <a:solidFill>
                      <a:prstClr val="black"/>
                    </a:solidFill>
                  </a:rPr>
                  <a:t>新宿御苑ベクトル</a:t>
                </a:r>
                <a14:m>
                  <m:oMath xmlns:m="http://schemas.openxmlformats.org/officeDocument/2006/math">
                    <m:r>
                      <a:rPr lang="en-US" altLang="ja-JP" sz="1200" i="1" dirty="0">
                        <a:solidFill>
                          <a:prstClr val="black"/>
                        </a:solidFill>
                        <a:latin typeface="Cambria Math" panose="02040503050406030204" pitchFamily="18" charset="0"/>
                      </a:rPr>
                      <m:t>−</m:t>
                    </m:r>
                  </m:oMath>
                </a14:m>
                <a:r>
                  <a:rPr lang="ja-JP" altLang="en-US" sz="1200" dirty="0">
                    <a:solidFill>
                      <a:prstClr val="black"/>
                    </a:solidFill>
                  </a:rPr>
                  <a:t>東京都ベクトル</a:t>
                </a:r>
                <a14:m>
                  <m:oMath xmlns:m="http://schemas.openxmlformats.org/officeDocument/2006/math">
                    <m:r>
                      <a:rPr lang="en-US" altLang="ja-JP" sz="1200" i="1" dirty="0">
                        <a:solidFill>
                          <a:prstClr val="black"/>
                        </a:solidFill>
                        <a:latin typeface="Cambria Math" panose="02040503050406030204" pitchFamily="18" charset="0"/>
                      </a:rPr>
                      <m:t>+</m:t>
                    </m:r>
                  </m:oMath>
                </a14:m>
                <a:r>
                  <a:rPr lang="ja-JP" altLang="en-US" sz="1200" dirty="0">
                    <a:solidFill>
                      <a:prstClr val="black"/>
                    </a:solidFill>
                  </a:rPr>
                  <a:t>大阪府ベクトル</a:t>
                </a:r>
                <a:r>
                  <a:rPr lang="ja-JP" altLang="en-US" sz="1200" dirty="0">
                    <a:solidFill>
                      <a:prstClr val="black"/>
                    </a:solidFill>
                    <a:cs typeface="Times New Roman" panose="02020603050405020304" pitchFamily="18" charset="0"/>
                  </a:rPr>
                  <a:t>と全ての観光地ベクトルでコサイン類似度を計算した結果推薦された</a:t>
                </a:r>
                <a:endParaRPr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大阪城西の丸庭園には自然豊かで池や、大阪城といった歴史的建造物があります</a:t>
                </a:r>
              </a:p>
              <a:p>
                <a:endParaRPr kumimoji="1" lang="ja-JP" altLang="en-US" dirty="0"/>
              </a:p>
            </p:txBody>
          </p:sp>
        </mc:Choice>
        <mc:Fallback>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このように先行研究において</a:t>
                </a:r>
                <a:r>
                  <a:rPr lang="ja-JP" altLang="en-US" sz="1200" dirty="0">
                    <a:solidFill>
                      <a:prstClr val="black"/>
                    </a:solidFill>
                  </a:rPr>
                  <a:t>新宿御苑ベクトル</a:t>
                </a:r>
                <a:r>
                  <a:rPr lang="en-US" altLang="ja-JP" sz="1200" i="0" dirty="0">
                    <a:solidFill>
                      <a:prstClr val="black"/>
                    </a:solidFill>
                    <a:latin typeface="Cambria Math" panose="02040503050406030204" pitchFamily="18" charset="0"/>
                  </a:rPr>
                  <a:t>−</a:t>
                </a:r>
                <a:r>
                  <a:rPr lang="ja-JP" altLang="en-US" sz="1200" dirty="0">
                    <a:solidFill>
                      <a:prstClr val="black"/>
                    </a:solidFill>
                  </a:rPr>
                  <a:t>東京都ベクトル</a:t>
                </a:r>
                <a:r>
                  <a:rPr lang="en-US" altLang="ja-JP" sz="1200" i="0" dirty="0">
                    <a:solidFill>
                      <a:prstClr val="black"/>
                    </a:solidFill>
                    <a:latin typeface="Cambria Math" panose="02040503050406030204" pitchFamily="18" charset="0"/>
                  </a:rPr>
                  <a:t>+</a:t>
                </a:r>
                <a:r>
                  <a:rPr lang="ja-JP" altLang="en-US" sz="1200" dirty="0">
                    <a:solidFill>
                      <a:prstClr val="black"/>
                    </a:solidFill>
                  </a:rPr>
                  <a:t>大阪府ベクトル</a:t>
                </a:r>
                <a:r>
                  <a:rPr lang="ja-JP" altLang="en-US" sz="1200" dirty="0">
                    <a:solidFill>
                      <a:prstClr val="black"/>
                    </a:solidFill>
                    <a:cs typeface="Times New Roman" panose="02020603050405020304" pitchFamily="18" charset="0"/>
                  </a:rPr>
                  <a:t>と全ての観光地ベクトルでコサイン類似度を計算した結果推薦された</a:t>
                </a:r>
                <a:endParaRPr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大阪城西の丸庭園には自然豊かで池や、大阪城といった歴史的建造物があります</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66</a:t>
            </a:fld>
            <a:endParaRPr kumimoji="1" lang="ja-JP" altLang="en-US"/>
          </a:p>
        </p:txBody>
      </p:sp>
    </p:spTree>
    <p:extLst>
      <p:ext uri="{BB962C8B-B14F-4D97-AF65-F5344CB8AC3E}">
        <p14:creationId xmlns:p14="http://schemas.microsoft.com/office/powerpoint/2010/main" val="3317025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このように提案手法において</a:t>
                </a:r>
                <a:r>
                  <a:rPr lang="ja-JP" altLang="en-US" sz="1200" dirty="0">
                    <a:solidFill>
                      <a:prstClr val="black"/>
                    </a:solidFill>
                  </a:rPr>
                  <a:t>新宿御苑ベクトル</a:t>
                </a:r>
                <a14:m>
                  <m:oMath xmlns:m="http://schemas.openxmlformats.org/officeDocument/2006/math">
                    <m:r>
                      <a:rPr lang="en-US" altLang="ja-JP" sz="1200" i="1" dirty="0">
                        <a:solidFill>
                          <a:prstClr val="black"/>
                        </a:solidFill>
                        <a:latin typeface="Cambria Math" panose="02040503050406030204" pitchFamily="18" charset="0"/>
                      </a:rPr>
                      <m:t>−</m:t>
                    </m:r>
                  </m:oMath>
                </a14:m>
                <a:r>
                  <a:rPr lang="ja-JP" altLang="en-US" sz="1200" dirty="0">
                    <a:solidFill>
                      <a:prstClr val="black"/>
                    </a:solidFill>
                  </a:rPr>
                  <a:t>東京都ベクトル</a:t>
                </a:r>
                <a14:m>
                  <m:oMath xmlns:m="http://schemas.openxmlformats.org/officeDocument/2006/math">
                    <m:r>
                      <a:rPr lang="en-US" altLang="ja-JP" sz="1200" i="1" dirty="0">
                        <a:solidFill>
                          <a:prstClr val="black"/>
                        </a:solidFill>
                        <a:latin typeface="Cambria Math" panose="02040503050406030204" pitchFamily="18" charset="0"/>
                      </a:rPr>
                      <m:t>+</m:t>
                    </m:r>
                  </m:oMath>
                </a14:m>
                <a:r>
                  <a:rPr lang="ja-JP" altLang="en-US" sz="1200" dirty="0">
                    <a:solidFill>
                      <a:prstClr val="black"/>
                    </a:solidFill>
                  </a:rPr>
                  <a:t>大阪府ベクトル</a:t>
                </a:r>
                <a:r>
                  <a:rPr lang="ja-JP" altLang="en-US" sz="1200" dirty="0">
                    <a:solidFill>
                      <a:prstClr val="black"/>
                    </a:solidFill>
                    <a:cs typeface="Times New Roman" panose="02020603050405020304" pitchFamily="18" charset="0"/>
                  </a:rPr>
                  <a:t>と全ての観光地ベクトルでコサイン類似度を計算した結果推薦された</a:t>
                </a:r>
                <a:endParaRPr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大仙公園には自然豊かで池や、古墳、文化財に指定された茶室といった歴史的建造物があります</a:t>
                </a:r>
              </a:p>
            </p:txBody>
          </p:sp>
        </mc:Choice>
        <mc:Fallback>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このように提案手法において</a:t>
                </a:r>
                <a:r>
                  <a:rPr lang="ja-JP" altLang="en-US" sz="1200" dirty="0">
                    <a:solidFill>
                      <a:prstClr val="black"/>
                    </a:solidFill>
                  </a:rPr>
                  <a:t>新宿御苑ベクトル</a:t>
                </a:r>
                <a:r>
                  <a:rPr lang="en-US" altLang="ja-JP" sz="1200" i="0" dirty="0">
                    <a:solidFill>
                      <a:prstClr val="black"/>
                    </a:solidFill>
                    <a:latin typeface="Cambria Math" panose="02040503050406030204" pitchFamily="18" charset="0"/>
                  </a:rPr>
                  <a:t>−</a:t>
                </a:r>
                <a:r>
                  <a:rPr lang="ja-JP" altLang="en-US" sz="1200" dirty="0">
                    <a:solidFill>
                      <a:prstClr val="black"/>
                    </a:solidFill>
                  </a:rPr>
                  <a:t>東京都ベクトル</a:t>
                </a:r>
                <a:r>
                  <a:rPr lang="en-US" altLang="ja-JP" sz="1200" i="0" dirty="0">
                    <a:solidFill>
                      <a:prstClr val="black"/>
                    </a:solidFill>
                    <a:latin typeface="Cambria Math" panose="02040503050406030204" pitchFamily="18" charset="0"/>
                  </a:rPr>
                  <a:t>+</a:t>
                </a:r>
                <a:r>
                  <a:rPr lang="ja-JP" altLang="en-US" sz="1200" dirty="0">
                    <a:solidFill>
                      <a:prstClr val="black"/>
                    </a:solidFill>
                  </a:rPr>
                  <a:t>大阪府ベクトル</a:t>
                </a:r>
                <a:r>
                  <a:rPr lang="ja-JP" altLang="en-US" sz="1200" dirty="0">
                    <a:solidFill>
                      <a:prstClr val="black"/>
                    </a:solidFill>
                    <a:cs typeface="Times New Roman" panose="02020603050405020304" pitchFamily="18" charset="0"/>
                  </a:rPr>
                  <a:t>と全ての観光地ベクトルでコサイン類似度を計算した結果推薦された</a:t>
                </a:r>
                <a:endParaRPr lang="en-US" altLang="ja-JP" sz="120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大仙公園には自然豊かで池や、古墳、文化財に指定された茶室といった歴史的建造物があります</a:t>
                </a:r>
              </a:p>
            </p:txBody>
          </p:sp>
        </mc:Fallback>
      </mc:AlternateContent>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67</a:t>
            </a:fld>
            <a:endParaRPr kumimoji="1" lang="ja-JP" altLang="en-US"/>
          </a:p>
        </p:txBody>
      </p:sp>
    </p:spTree>
    <p:extLst>
      <p:ext uri="{BB962C8B-B14F-4D97-AF65-F5344CB8AC3E}">
        <p14:creationId xmlns:p14="http://schemas.microsoft.com/office/powerpoint/2010/main" val="9283818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68</a:t>
            </a:fld>
            <a:endParaRPr kumimoji="1" lang="ja-JP" altLang="en-US"/>
          </a:p>
        </p:txBody>
      </p:sp>
    </p:spTree>
    <p:extLst>
      <p:ext uri="{BB962C8B-B14F-4D97-AF65-F5344CB8AC3E}">
        <p14:creationId xmlns:p14="http://schemas.microsoft.com/office/powerpoint/2010/main" val="212687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等倍の演算</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69</a:t>
            </a:fld>
            <a:endParaRPr kumimoji="1" lang="ja-JP" altLang="en-US"/>
          </a:p>
        </p:txBody>
      </p:sp>
    </p:spTree>
    <p:extLst>
      <p:ext uri="{BB962C8B-B14F-4D97-AF65-F5344CB8AC3E}">
        <p14:creationId xmlns:p14="http://schemas.microsoft.com/office/powerpoint/2010/main" val="34467782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70</a:t>
            </a:fld>
            <a:endParaRPr kumimoji="1" lang="ja-JP" altLang="en-US"/>
          </a:p>
        </p:txBody>
      </p:sp>
    </p:spTree>
    <p:extLst>
      <p:ext uri="{BB962C8B-B14F-4D97-AF65-F5344CB8AC3E}">
        <p14:creationId xmlns:p14="http://schemas.microsoft.com/office/powerpoint/2010/main" val="3855361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71</a:t>
            </a:fld>
            <a:endParaRPr kumimoji="1" lang="ja-JP" altLang="en-US"/>
          </a:p>
        </p:txBody>
      </p:sp>
    </p:spTree>
    <p:extLst>
      <p:ext uri="{BB962C8B-B14F-4D97-AF65-F5344CB8AC3E}">
        <p14:creationId xmlns:p14="http://schemas.microsoft.com/office/powerpoint/2010/main" val="1561909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72</a:t>
            </a:fld>
            <a:endParaRPr kumimoji="1" lang="ja-JP" altLang="en-US"/>
          </a:p>
        </p:txBody>
      </p:sp>
    </p:spTree>
    <p:extLst>
      <p:ext uri="{BB962C8B-B14F-4D97-AF65-F5344CB8AC3E}">
        <p14:creationId xmlns:p14="http://schemas.microsoft.com/office/powerpoint/2010/main" val="23254251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73</a:t>
            </a:fld>
            <a:endParaRPr kumimoji="1" lang="ja-JP" altLang="en-US"/>
          </a:p>
        </p:txBody>
      </p:sp>
    </p:spTree>
    <p:extLst>
      <p:ext uri="{BB962C8B-B14F-4D97-AF65-F5344CB8AC3E}">
        <p14:creationId xmlns:p14="http://schemas.microsoft.com/office/powerpoint/2010/main" val="12053674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74</a:t>
            </a:fld>
            <a:endParaRPr kumimoji="1" lang="ja-JP" altLang="en-US"/>
          </a:p>
        </p:txBody>
      </p:sp>
    </p:spTree>
    <p:extLst>
      <p:ext uri="{BB962C8B-B14F-4D97-AF65-F5344CB8AC3E}">
        <p14:creationId xmlns:p14="http://schemas.microsoft.com/office/powerpoint/2010/main" val="154348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PV-DBOW</a:t>
            </a:r>
            <a:r>
              <a:rPr kumimoji="1" lang="ja-JP" altLang="en-US" dirty="0"/>
              <a:t>は中間層</a:t>
            </a:r>
            <a:r>
              <a:rPr kumimoji="1" lang="en-US" altLang="ja-JP" dirty="0"/>
              <a:t>1</a:t>
            </a:r>
            <a:r>
              <a:rPr kumimoji="1" lang="ja-JP" altLang="en-US" dirty="0"/>
              <a:t>層と出力層のニューラルネットワークです。</a:t>
            </a:r>
          </a:p>
          <a:p>
            <a:endParaRPr kumimoji="1" lang="ja-JP" altLang="en-US" dirty="0"/>
          </a:p>
          <a:p>
            <a:r>
              <a:rPr kumimoji="1" lang="ja-JP" altLang="en-US" dirty="0"/>
              <a:t>観光地の</a:t>
            </a:r>
            <a:r>
              <a:rPr kumimoji="1" lang="en-US" altLang="ja-JP" dirty="0"/>
              <a:t>ID</a:t>
            </a:r>
            <a:r>
              <a:rPr kumimoji="1" lang="ja-JP" altLang="en-US" dirty="0"/>
              <a:t>とウィンドウごとに取り出した単語を紐づけたものを学習します</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図のように、東京タワーの観光地</a:t>
            </a:r>
            <a:r>
              <a:rPr kumimoji="1" lang="en-US" altLang="ja-JP" dirty="0"/>
              <a:t>ID</a:t>
            </a:r>
            <a:r>
              <a:rPr kumimoji="1" lang="ja-JP" altLang="en-US" dirty="0"/>
              <a:t>である</a:t>
            </a:r>
            <a:r>
              <a:rPr kumimoji="1" lang="en-US" altLang="ja-JP" dirty="0"/>
              <a:t>0</a:t>
            </a:r>
            <a:r>
              <a:rPr kumimoji="1" lang="ja-JP" altLang="en-US" dirty="0"/>
              <a:t>を入力し、取り出した単語である</a:t>
            </a:r>
            <a:r>
              <a:rPr lang="ja-JP" altLang="en-US" dirty="0"/>
              <a:t>「やっぱり</a:t>
            </a:r>
            <a:r>
              <a:rPr lang="en-US" altLang="ja-JP" dirty="0"/>
              <a:t>/</a:t>
            </a:r>
            <a:r>
              <a:rPr lang="ja-JP" altLang="en-US" dirty="0"/>
              <a:t>東京</a:t>
            </a:r>
            <a:r>
              <a:rPr lang="en-US" altLang="ja-JP" dirty="0"/>
              <a:t>/</a:t>
            </a:r>
            <a:r>
              <a:rPr lang="ja-JP" altLang="en-US" dirty="0"/>
              <a:t>と」を教師信号とする学習を行います。</a:t>
            </a:r>
            <a:endParaRPr kumimoji="1" lang="en-US" altLang="ja-JP" dirty="0"/>
          </a:p>
          <a:p>
            <a:endParaRPr kumimoji="1" lang="en-US" altLang="ja-JP" dirty="0"/>
          </a:p>
          <a:p>
            <a:r>
              <a:rPr kumimoji="1" lang="en-US" altLang="ja-JP" dirty="0"/>
              <a:t>--------------------------------------</a:t>
            </a:r>
          </a:p>
          <a:p>
            <a:endParaRPr kumimoji="1" lang="en-US" altLang="ja-JP" dirty="0"/>
          </a:p>
          <a:p>
            <a:r>
              <a:rPr kumimoji="1" lang="ja-JP" altLang="en-US" dirty="0"/>
              <a:t>なんで</a:t>
            </a:r>
            <a:r>
              <a:rPr kumimoji="1" lang="en-US" altLang="ja-JP" dirty="0"/>
              <a:t>ID</a:t>
            </a:r>
            <a:r>
              <a:rPr kumimoji="1" lang="ja-JP" altLang="en-US" dirty="0"/>
              <a:t>だけ入れて単語が出てくる？→詳細は論文で</a:t>
            </a:r>
            <a:endParaRPr kumimoji="1" lang="en-US" altLang="ja-JP" dirty="0"/>
          </a:p>
          <a:p>
            <a:endParaRPr kumimoji="1" lang="ja-JP" altLang="en-US" dirty="0"/>
          </a:p>
          <a:p>
            <a:r>
              <a:rPr kumimoji="1" lang="ja-JP" altLang="en-US" dirty="0"/>
              <a:t>（観光地に定めた</a:t>
            </a:r>
            <a:r>
              <a:rPr kumimoji="1" lang="en-US" altLang="ja-JP" dirty="0"/>
              <a:t>ID</a:t>
            </a:r>
            <a:r>
              <a:rPr kumimoji="1" lang="ja-JP" altLang="en-US" dirty="0"/>
              <a:t>を入力として、ウィンドウごとに取り出した単語を教師信号として学習を行います。）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a:t>
            </a:fld>
            <a:endParaRPr kumimoji="1" lang="ja-JP" altLang="en-US"/>
          </a:p>
        </p:txBody>
      </p:sp>
    </p:spTree>
    <p:extLst>
      <p:ext uri="{BB962C8B-B14F-4D97-AF65-F5344CB8AC3E}">
        <p14:creationId xmlns:p14="http://schemas.microsoft.com/office/powerpoint/2010/main" val="24826115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75</a:t>
            </a:fld>
            <a:endParaRPr kumimoji="1" lang="ja-JP" altLang="en-US"/>
          </a:p>
        </p:txBody>
      </p:sp>
    </p:spTree>
    <p:extLst>
      <p:ext uri="{BB962C8B-B14F-4D97-AF65-F5344CB8AC3E}">
        <p14:creationId xmlns:p14="http://schemas.microsoft.com/office/powerpoint/2010/main" val="35449448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8</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76</a:t>
            </a:fld>
            <a:endParaRPr kumimoji="1" lang="ja-JP" altLang="en-US"/>
          </a:p>
        </p:txBody>
      </p:sp>
    </p:spTree>
    <p:extLst>
      <p:ext uri="{BB962C8B-B14F-4D97-AF65-F5344CB8AC3E}">
        <p14:creationId xmlns:p14="http://schemas.microsoft.com/office/powerpoint/2010/main" val="11514467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77</a:t>
            </a:fld>
            <a:endParaRPr kumimoji="1" lang="ja-JP" altLang="en-US"/>
          </a:p>
        </p:txBody>
      </p:sp>
    </p:spTree>
    <p:extLst>
      <p:ext uri="{BB962C8B-B14F-4D97-AF65-F5344CB8AC3E}">
        <p14:creationId xmlns:p14="http://schemas.microsoft.com/office/powerpoint/2010/main" val="685207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a:t>
            </a:r>
            <a:r>
              <a:rPr kumimoji="1" lang="ja-JP" altLang="en-US" dirty="0"/>
              <a:t>倍</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78</a:t>
            </a:fld>
            <a:endParaRPr kumimoji="1" lang="ja-JP" altLang="en-US"/>
          </a:p>
        </p:txBody>
      </p:sp>
    </p:spTree>
    <p:extLst>
      <p:ext uri="{BB962C8B-B14F-4D97-AF65-F5344CB8AC3E}">
        <p14:creationId xmlns:p14="http://schemas.microsoft.com/office/powerpoint/2010/main" val="42478000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latin typeface="+mn-ea"/>
                <a:ea typeface="+mn-ea"/>
              </a:rPr>
              <a:t>大阪府の公園・庭園カテゴリに属する全ての観光地ベクトルとコサイン類似度を計算することで、全ての観光地ベクトルとコサイン類似度を計算する場合と比較して大阪府の公園・庭園カテゴリに属する観光地数が増加した</a:t>
            </a:r>
            <a:endParaRPr lang="en-US" altLang="ja-JP" sz="1200" dirty="0">
              <a:latin typeface="+mn-ea"/>
              <a:ea typeface="+mn-ea"/>
            </a:endParaRPr>
          </a:p>
          <a:p>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ea typeface="+mn-ea"/>
              </a:rPr>
              <a:t>コサイン類似度が高いことから、大阪府に属する公園・庭園カテゴリでもうまく表せている</a:t>
            </a:r>
            <a:endParaRPr lang="en-US" altLang="ja-JP" sz="1200" dirty="0">
              <a:latin typeface="+mn-ea"/>
              <a:ea typeface="+mn-ea"/>
            </a:endParaRP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80</a:t>
            </a:fld>
            <a:endParaRPr kumimoji="1" lang="ja-JP" altLang="en-US"/>
          </a:p>
        </p:txBody>
      </p:sp>
    </p:spTree>
    <p:extLst>
      <p:ext uri="{BB962C8B-B14F-4D97-AF65-F5344CB8AC3E}">
        <p14:creationId xmlns:p14="http://schemas.microsoft.com/office/powerpoint/2010/main" val="30282468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81</a:t>
            </a:fld>
            <a:endParaRPr kumimoji="1" lang="ja-JP" altLang="en-US"/>
          </a:p>
        </p:txBody>
      </p:sp>
    </p:spTree>
    <p:extLst>
      <p:ext uri="{BB962C8B-B14F-4D97-AF65-F5344CB8AC3E}">
        <p14:creationId xmlns:p14="http://schemas.microsoft.com/office/powerpoint/2010/main" val="1520321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提案手法と先行研究において明治神宮ベクトル単体と全ての観光地ベクトルでコサイン類似度の演算を行いました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dirty="0">
              <a:solidFill>
                <a:prstClr val="black"/>
              </a:solidFill>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prstClr val="black"/>
                </a:solidFill>
                <a:cs typeface="Times New Roman" panose="02020603050405020304" pitchFamily="18" charset="0"/>
              </a:rPr>
              <a:t>東京都の神社・神宮・寺院を</a:t>
            </a:r>
            <a:r>
              <a:rPr lang="ja-JP" altLang="en-US" sz="1200" b="0" dirty="0">
                <a:solidFill>
                  <a:srgbClr val="FF0000"/>
                </a:solidFill>
                <a:cs typeface="Times New Roman" panose="02020603050405020304" pitchFamily="18" charset="0"/>
              </a:rPr>
              <a:t>赤字</a:t>
            </a:r>
            <a:r>
              <a:rPr lang="ja-JP" altLang="en-US" sz="1200" b="0" dirty="0">
                <a:solidFill>
                  <a:prstClr val="black"/>
                </a:solidFill>
                <a:cs typeface="Times New Roman" panose="02020603050405020304" pitchFamily="18" charset="0"/>
              </a:rPr>
              <a:t>としています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提案手法と先行研究どちらも</a:t>
            </a:r>
            <a:r>
              <a:rPr kumimoji="1" lang="en-US" altLang="ja-JP" dirty="0"/>
              <a:t>1</a:t>
            </a:r>
            <a:r>
              <a:rPr kumimoji="1" lang="ja-JP" altLang="en-US" dirty="0"/>
              <a:t>位に明治神宮となりますが、表では除外しています。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prstClr val="black"/>
                </a:solidFill>
                <a:cs typeface="Times New Roman" panose="02020603050405020304" pitchFamily="18" charset="0"/>
              </a:rPr>
              <a:t>東京都の神社・神宮・寺院は</a:t>
            </a:r>
            <a:r>
              <a:rPr kumimoji="1" lang="en-US" altLang="ja-JP" sz="1200" b="0" dirty="0">
                <a:solidFill>
                  <a:prstClr val="black"/>
                </a:solidFill>
                <a:cs typeface="Times New Roman" panose="02020603050405020304" pitchFamily="18" charset="0"/>
              </a:rPr>
              <a:t>1</a:t>
            </a:r>
            <a:r>
              <a:rPr kumimoji="1" lang="ja-JP" altLang="en-US" sz="1200" b="0" dirty="0">
                <a:solidFill>
                  <a:prstClr val="black"/>
                </a:solidFill>
                <a:cs typeface="Times New Roman" panose="02020603050405020304" pitchFamily="18" charset="0"/>
              </a:rPr>
              <a:t>位のみとなりましたが、</a:t>
            </a:r>
            <a:r>
              <a:rPr kumimoji="1" lang="en-US" altLang="ja-JP" dirty="0"/>
              <a:t>1</a:t>
            </a:r>
            <a:r>
              <a:rPr kumimoji="1" lang="ja-JP" altLang="en-US" dirty="0"/>
              <a:t>位～</a:t>
            </a:r>
            <a:r>
              <a:rPr kumimoji="1" lang="en-US" altLang="ja-JP" dirty="0"/>
              <a:t>5</a:t>
            </a:r>
            <a:r>
              <a:rPr kumimoji="1" lang="ja-JP" altLang="en-US" dirty="0"/>
              <a:t>位には全て</a:t>
            </a:r>
            <a:r>
              <a:rPr kumimoji="1" lang="ja-JP" altLang="en-US" sz="12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明治神宮と同じ神社・神宮・寺院という結果となりました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78CB1857-8F72-4925-B69D-33027110F944}" type="slidenum">
              <a:rPr kumimoji="1" lang="ja-JP" altLang="en-US" smtClean="0"/>
              <a:t>82</a:t>
            </a:fld>
            <a:endParaRPr kumimoji="1" lang="ja-JP" altLang="en-US"/>
          </a:p>
        </p:txBody>
      </p:sp>
    </p:spTree>
    <p:extLst>
      <p:ext uri="{BB962C8B-B14F-4D97-AF65-F5344CB8AC3E}">
        <p14:creationId xmlns:p14="http://schemas.microsoft.com/office/powerpoint/2010/main" val="1687641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観光地を定量的に表す先行研究について紹介します。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83</a:t>
            </a:fld>
            <a:endParaRPr kumimoji="1" lang="ja-JP" altLang="en-US"/>
          </a:p>
        </p:txBody>
      </p:sp>
    </p:spTree>
    <p:extLst>
      <p:ext uri="{BB962C8B-B14F-4D97-AF65-F5344CB8AC3E}">
        <p14:creationId xmlns:p14="http://schemas.microsoft.com/office/powerpoint/2010/main" val="38062483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この先行研究では</a:t>
            </a:r>
            <a:r>
              <a:rPr lang="en-US" altLang="ja-JP" sz="1200" dirty="0"/>
              <a:t>Web</a:t>
            </a:r>
            <a:r>
              <a:rPr lang="ja-JP" altLang="en-US" sz="1200" dirty="0"/>
              <a:t>上から観光情報を抽出して、複数の特徴ベクトルから観光地ベクトルを生成します。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そこから得られた観光地ベクトル同士のコサイン類似度を評価することで、観光地を推薦するシステムです。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r>
              <a:rPr lang="ja-JP" altLang="en-US" dirty="0"/>
              <a:t>特徴ベクトル・・・共起キーワードや時系列分布から生成します。</a:t>
            </a:r>
            <a:endParaRPr lang="en-US" altLang="ja-JP" dirty="0"/>
          </a:p>
          <a:p>
            <a:endParaRPr lang="en-US" altLang="ja-JP" dirty="0"/>
          </a:p>
          <a:p>
            <a:r>
              <a:rPr lang="ja-JP" altLang="en-US" dirty="0"/>
              <a:t>ーーーーーーーーーーーーーーーーーーーーーーー</a:t>
            </a:r>
            <a:endParaRPr lang="en-US" altLang="ja-JP" dirty="0"/>
          </a:p>
          <a:p>
            <a:endParaRPr lang="en-US" altLang="ja-JP" dirty="0"/>
          </a:p>
          <a:p>
            <a:r>
              <a:rPr lang="ja-JP" altLang="en-US" dirty="0"/>
              <a:t>共起キーワード・・・観光地の名前を検索したときに、</a:t>
            </a:r>
            <a:r>
              <a:rPr lang="en-US" altLang="ja-JP" dirty="0"/>
              <a:t>Web</a:t>
            </a:r>
            <a:r>
              <a:rPr lang="ja-JP" altLang="en-US" dirty="0"/>
              <a:t>から取得した文章中に出現するキーワード</a:t>
            </a:r>
            <a:endParaRPr lang="en-US" altLang="ja-JP" dirty="0"/>
          </a:p>
          <a:p>
            <a:r>
              <a:rPr lang="ja-JP" altLang="en-US" dirty="0"/>
              <a:t>例：東京スカイツリー：東京、浅草、エンタメ</a:t>
            </a:r>
            <a:r>
              <a:rPr lang="en-US" altLang="ja-JP" dirty="0"/>
              <a:t>…</a:t>
            </a:r>
          </a:p>
          <a:p>
            <a:endParaRPr lang="en-US" altLang="ja-JP" dirty="0"/>
          </a:p>
          <a:p>
            <a:r>
              <a:rPr lang="ja-JP" altLang="en-US" dirty="0"/>
              <a:t>時系列分布・・・観光地が活性化する時期のパターンを調べるために、知恵袋・ブログ上で対象となる観光地に関する投稿の時系列データを取得して用いています。</a:t>
            </a:r>
            <a:endParaRPr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46212B-A796-46AB-815B-74F295E371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48507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a:t>しかし、先行研究には</a:t>
            </a:r>
            <a:r>
              <a:rPr lang="ja-JP" altLang="en-US" dirty="0"/>
              <a:t>観光地ベクトルが定量的な</a:t>
            </a:r>
            <a:r>
              <a:rPr kumimoji="1" lang="ja-JP" altLang="en-US" dirty="0"/>
              <a:t>情報源だけで形成されているという課題点があります。この課題点を解決するために、人間の情緒を考慮したいです。</a:t>
            </a:r>
            <a:endParaRPr kumimoji="1" lang="en-US" altLang="ja-JP" dirty="0"/>
          </a:p>
          <a:p>
            <a:pPr marL="0" indent="0">
              <a:buNone/>
            </a:pPr>
            <a:endParaRPr kumimoji="1" lang="en-US" altLang="ja-JP" dirty="0"/>
          </a:p>
          <a:p>
            <a:pPr marL="0" indent="0">
              <a:buNone/>
            </a:pPr>
            <a:r>
              <a:rPr kumimoji="1" lang="ja-JP" altLang="en-US" dirty="0"/>
              <a:t>例を挙げると、清水寺と金閣寺はカテゴリは同じ寺であり、同じ京都府に位置していますが、人間から見ると明らかに異なる観光地となっています。</a:t>
            </a:r>
            <a:endParaRPr kumimoji="1" lang="en-US" altLang="ja-JP" dirty="0"/>
          </a:p>
          <a:p>
            <a:pPr marL="0" indent="0">
              <a:buNone/>
            </a:pPr>
            <a:endParaRPr kumimoji="1" lang="ja-JP" altLang="en-US" dirty="0"/>
          </a:p>
          <a:p>
            <a:pPr marL="0" indent="0">
              <a:buNone/>
            </a:pPr>
            <a:r>
              <a:rPr kumimoji="1" lang="ja-JP" altLang="en-US" dirty="0"/>
              <a:t>先行研究ではこのようにベクトルを作成しているため、改善の余地があります。</a:t>
            </a:r>
            <a:endParaRPr kumimoji="1" lang="en-US" altLang="ja-JP" dirty="0"/>
          </a:p>
          <a:p>
            <a:pPr marL="0" indent="0">
              <a:buNone/>
            </a:pPr>
            <a:endParaRPr kumimoji="1" lang="en-US" altLang="ja-JP" dirty="0"/>
          </a:p>
          <a:p>
            <a:pPr marL="0" indent="0">
              <a:buNone/>
            </a:pPr>
            <a:r>
              <a:rPr kumimoji="1" lang="ja-JP" altLang="en-US" dirty="0"/>
              <a:t>そこで、</a:t>
            </a:r>
            <a:r>
              <a:rPr lang="ja-JP" altLang="en-US" dirty="0"/>
              <a:t>観光地レビューを考慮すればうまく観光地ベクトルができるのではと考えました。</a:t>
            </a:r>
            <a:endParaRPr lang="en-US" altLang="ja-JP" dirty="0">
              <a:solidFill>
                <a:srgbClr val="FF0000"/>
              </a:solidFill>
            </a:endParaRPr>
          </a:p>
        </p:txBody>
      </p:sp>
      <p:sp>
        <p:nvSpPr>
          <p:cNvPr id="4" name="スライド番号プレースホルダー 3"/>
          <p:cNvSpPr>
            <a:spLocks noGrp="1"/>
          </p:cNvSpPr>
          <p:nvPr>
            <p:ph type="sldNum" sz="quarter" idx="5"/>
          </p:nvPr>
        </p:nvSpPr>
        <p:spPr/>
        <p:txBody>
          <a:bodyPr/>
          <a:lstStyle/>
          <a:p>
            <a:fld id="{FA0CC06C-A145-493B-83E4-CE17D9563110}" type="slidenum">
              <a:rPr kumimoji="1" lang="ja-JP" altLang="en-US" smtClean="0"/>
              <a:t>85</a:t>
            </a:fld>
            <a:endParaRPr kumimoji="1" lang="ja-JP" altLang="en-US"/>
          </a:p>
        </p:txBody>
      </p:sp>
    </p:spTree>
    <p:extLst>
      <p:ext uri="{BB962C8B-B14F-4D97-AF65-F5344CB8AC3E}">
        <p14:creationId xmlns:p14="http://schemas.microsoft.com/office/powerpoint/2010/main" val="2561737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定められた回数を学習したネットワークに観光地の</a:t>
            </a:r>
            <a:r>
              <a:rPr kumimoji="1" lang="en-US" altLang="ja-JP" dirty="0"/>
              <a:t>ID</a:t>
            </a:r>
            <a:r>
              <a:rPr kumimoji="1" lang="ja-JP" altLang="en-US" dirty="0"/>
              <a:t>を入れたときの中間層の出力が観光地ベクトルとなります。</a:t>
            </a:r>
            <a:endParaRPr kumimoji="1" lang="en-US" altLang="ja-JP" dirty="0"/>
          </a:p>
          <a:p>
            <a:endParaRPr kumimoji="1" lang="en-US" altLang="ja-JP" dirty="0"/>
          </a:p>
          <a:p>
            <a:r>
              <a:rPr kumimoji="1" lang="ja-JP" altLang="en-US" dirty="0"/>
              <a:t>図のように、東京タワーの</a:t>
            </a:r>
            <a:r>
              <a:rPr kumimoji="1" lang="en-US" altLang="ja-JP" dirty="0"/>
              <a:t>ID</a:t>
            </a:r>
            <a:r>
              <a:rPr kumimoji="1" lang="ja-JP" altLang="en-US" dirty="0"/>
              <a:t>である</a:t>
            </a:r>
            <a:r>
              <a:rPr kumimoji="1" lang="en-US" altLang="ja-JP" dirty="0"/>
              <a:t>0</a:t>
            </a:r>
            <a:r>
              <a:rPr kumimoji="1" lang="ja-JP" altLang="en-US" dirty="0"/>
              <a:t>を入れたときの中間層の出力が東京タワーベクトルとなります。</a:t>
            </a:r>
            <a:endParaRPr kumimoji="1" lang="en-US" altLang="ja-JP" dirty="0"/>
          </a:p>
          <a:p>
            <a:endParaRPr kumimoji="1" lang="en-US" altLang="ja-JP" dirty="0"/>
          </a:p>
          <a:p>
            <a:r>
              <a:rPr kumimoji="1" lang="en-US" altLang="ja-JP" dirty="0"/>
              <a:t>------------------------------</a:t>
            </a:r>
          </a:p>
          <a:p>
            <a:endParaRPr kumimoji="1" lang="en-US" altLang="ja-JP" dirty="0"/>
          </a:p>
          <a:p>
            <a:r>
              <a:rPr kumimoji="1" lang="ja-JP" altLang="en-US" dirty="0"/>
              <a:t>推論：新しいレビュー文はいらない</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9FFF5C-DD13-4AF1-91FC-91C1E731AF95}"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47091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44444"/>
                </a:solidFill>
                <a:effectLst/>
                <a:latin typeface="Meiryo" panose="020B0604030504040204" pitchFamily="50" charset="-128"/>
                <a:ea typeface="Meiryo" panose="020B0604030504040204" pitchFamily="50" charset="-128"/>
              </a:rPr>
              <a:t>単語の出現回数のみを考慮する</a:t>
            </a:r>
            <a:r>
              <a:rPr lang="en-US" altLang="ja-JP" b="0" i="0" dirty="0">
                <a:solidFill>
                  <a:srgbClr val="444444"/>
                </a:solidFill>
                <a:effectLst/>
                <a:latin typeface="Meiryo" panose="020B0604030504040204" pitchFamily="50" charset="-128"/>
                <a:ea typeface="Meiryo" panose="020B0604030504040204" pitchFamily="50" charset="-128"/>
              </a:rPr>
              <a:t>Bag-of-Words</a:t>
            </a:r>
            <a:r>
              <a:rPr lang="ja-JP" altLang="en-US" b="0" i="0" dirty="0">
                <a:solidFill>
                  <a:srgbClr val="444444"/>
                </a:solidFill>
                <a:effectLst/>
                <a:latin typeface="Meiryo" panose="020B0604030504040204" pitchFamily="50" charset="-128"/>
                <a:ea typeface="Meiryo" panose="020B0604030504040204" pitchFamily="50" charset="-128"/>
              </a:rPr>
              <a:t>で京都タワーを表した際、このようになります。</a:t>
            </a:r>
            <a:endParaRPr lang="en-US" altLang="ja-JP" b="0" i="0" dirty="0">
              <a:solidFill>
                <a:srgbClr val="444444"/>
              </a:solidFill>
              <a:effectLst/>
              <a:latin typeface="Meiryo" panose="020B0604030504040204" pitchFamily="50" charset="-128"/>
              <a:ea typeface="Meiryo"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444444"/>
              </a:solidFill>
              <a:effectLst/>
              <a:latin typeface="Meiryo" panose="020B0604030504040204" pitchFamily="50" charset="-128"/>
              <a:ea typeface="Meiryo"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44444"/>
                </a:solidFill>
                <a:effectLst/>
                <a:latin typeface="Meiryo" panose="020B0604030504040204" pitchFamily="50" charset="-128"/>
                <a:ea typeface="Meiryo" panose="020B0604030504040204" pitchFamily="50" charset="-128"/>
              </a:rPr>
              <a:t>京都タワー、東京タワー、スカイツリーそれぞれの要素を説明できます</a:t>
            </a:r>
            <a:endParaRPr lang="en-US" altLang="ja-JP" b="0" i="0" dirty="0">
              <a:solidFill>
                <a:srgbClr val="444444"/>
              </a:solidFill>
              <a:effectLst/>
              <a:latin typeface="Meiryo" panose="020B0604030504040204" pitchFamily="50" charset="-128"/>
              <a:ea typeface="Meiryo"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444444"/>
              </a:solidFill>
              <a:effectLst/>
              <a:latin typeface="Meiryo" panose="020B0604030504040204" pitchFamily="50" charset="-128"/>
              <a:ea typeface="Meiryo"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444444"/>
                </a:solidFill>
                <a:effectLst/>
                <a:latin typeface="Meiryo" panose="020B0604030504040204" pitchFamily="50" charset="-128"/>
                <a:ea typeface="Meiryo" panose="020B0604030504040204" pitchFamily="50" charset="-128"/>
              </a:rPr>
              <a:t>この表中の共起キーワードは、</a:t>
            </a:r>
            <a:r>
              <a:rPr lang="en-US" altLang="ja-JP" b="0" i="0" dirty="0">
                <a:solidFill>
                  <a:srgbClr val="444444"/>
                </a:solidFill>
                <a:effectLst/>
                <a:latin typeface="Meiryo" panose="020B0604030504040204" pitchFamily="50" charset="-128"/>
                <a:ea typeface="Meiryo" panose="020B0604030504040204" pitchFamily="50" charset="-128"/>
              </a:rPr>
              <a:t>WEB</a:t>
            </a:r>
            <a:r>
              <a:rPr lang="ja-JP" altLang="en-US" b="0" i="0" dirty="0">
                <a:solidFill>
                  <a:srgbClr val="444444"/>
                </a:solidFill>
                <a:effectLst/>
                <a:latin typeface="Meiryo" panose="020B0604030504040204" pitchFamily="50" charset="-128"/>
                <a:ea typeface="Meiryo" panose="020B0604030504040204" pitchFamily="50" charset="-128"/>
              </a:rPr>
              <a:t>からの情報源：</a:t>
            </a:r>
            <a:r>
              <a:rPr lang="en-US" altLang="ja-JP" b="0" i="0" dirty="0">
                <a:solidFill>
                  <a:srgbClr val="444444"/>
                </a:solidFill>
                <a:effectLst/>
                <a:latin typeface="Meiryo" panose="020B0604030504040204" pitchFamily="50" charset="-128"/>
                <a:ea typeface="Meiryo" panose="020B0604030504040204" pitchFamily="50" charset="-128"/>
              </a:rPr>
              <a:t>Wikipedia</a:t>
            </a:r>
            <a:r>
              <a:rPr lang="ja-JP" altLang="en-US" b="0" i="0" dirty="0">
                <a:solidFill>
                  <a:srgbClr val="444444"/>
                </a:solidFill>
                <a:effectLst/>
                <a:latin typeface="Meiryo" panose="020B0604030504040204" pitchFamily="50" charset="-128"/>
                <a:ea typeface="Meiryo" panose="020B0604030504040204" pitchFamily="50" charset="-128"/>
              </a:rPr>
              <a:t>、</a:t>
            </a:r>
            <a:r>
              <a:rPr lang="en-US" altLang="ja-JP" b="0" i="0" dirty="0">
                <a:solidFill>
                  <a:srgbClr val="444444"/>
                </a:solidFill>
                <a:effectLst/>
                <a:latin typeface="Meiryo" panose="020B0604030504040204" pitchFamily="50" charset="-128"/>
                <a:ea typeface="Meiryo" panose="020B0604030504040204" pitchFamily="50" charset="-128"/>
              </a:rPr>
              <a:t>Yahoo</a:t>
            </a:r>
            <a:r>
              <a:rPr lang="ja-JP" altLang="en-US" b="0" i="0" dirty="0">
                <a:solidFill>
                  <a:srgbClr val="444444"/>
                </a:solidFill>
                <a:effectLst/>
                <a:latin typeface="Meiryo" panose="020B0604030504040204" pitchFamily="50" charset="-128"/>
                <a:ea typeface="Meiryo" panose="020B0604030504040204" pitchFamily="50" charset="-128"/>
              </a:rPr>
              <a:t>知恵袋、</a:t>
            </a:r>
            <a:r>
              <a:rPr lang="en-US" altLang="ja-JP" b="0" i="0" dirty="0">
                <a:solidFill>
                  <a:srgbClr val="444444"/>
                </a:solidFill>
                <a:effectLst/>
                <a:latin typeface="Meiryo" panose="020B0604030504040204" pitchFamily="50" charset="-128"/>
                <a:ea typeface="Meiryo" panose="020B0604030504040204" pitchFamily="50" charset="-128"/>
              </a:rPr>
              <a:t>Yahoo</a:t>
            </a:r>
            <a:r>
              <a:rPr lang="ja-JP" altLang="en-US" b="0" i="0" dirty="0">
                <a:solidFill>
                  <a:srgbClr val="444444"/>
                </a:solidFill>
                <a:effectLst/>
                <a:latin typeface="Meiryo" panose="020B0604030504040204" pitchFamily="50" charset="-128"/>
                <a:ea typeface="Meiryo" panose="020B0604030504040204" pitchFamily="50" charset="-128"/>
              </a:rPr>
              <a:t>ブログから取得しています。</a:t>
            </a:r>
            <a:endParaRPr lang="en-US" altLang="ja-JP" b="0" i="0" dirty="0">
              <a:solidFill>
                <a:srgbClr val="444444"/>
              </a:solidFill>
              <a:effectLst/>
              <a:latin typeface="Meiryo" panose="020B0604030504040204" pitchFamily="50" charset="-128"/>
              <a:ea typeface="Meiryo"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444444"/>
              </a:solidFill>
              <a:effectLst/>
              <a:latin typeface="Meiryo" panose="020B0604030504040204" pitchFamily="50" charset="-128"/>
              <a:ea typeface="Meiryo" panose="020B0604030504040204" pitchFamily="50" charset="-128"/>
            </a:endParaRPr>
          </a:p>
        </p:txBody>
      </p:sp>
      <p:sp>
        <p:nvSpPr>
          <p:cNvPr id="4" name="スライド番号プレースホルダー 3"/>
          <p:cNvSpPr>
            <a:spLocks noGrp="1"/>
          </p:cNvSpPr>
          <p:nvPr>
            <p:ph type="sldNum" sz="quarter" idx="5"/>
          </p:nvPr>
        </p:nvSpPr>
        <p:spPr/>
        <p:txBody>
          <a:bodyPr/>
          <a:lstStyle/>
          <a:p>
            <a:fld id="{FA0CC06C-A145-493B-83E4-CE17D9563110}" type="slidenum">
              <a:rPr kumimoji="1" lang="ja-JP" altLang="en-US" smtClean="0"/>
              <a:t>86</a:t>
            </a:fld>
            <a:endParaRPr kumimoji="1" lang="ja-JP" altLang="en-US"/>
          </a:p>
        </p:txBody>
      </p:sp>
    </p:spTree>
    <p:extLst>
      <p:ext uri="{BB962C8B-B14F-4D97-AF65-F5344CB8AC3E}">
        <p14:creationId xmlns:p14="http://schemas.microsoft.com/office/powerpoint/2010/main" val="1804308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図は</a:t>
            </a:r>
            <a:r>
              <a:rPr kumimoji="1" lang="ja-JP" altLang="en-US" dirty="0"/>
              <a:t>清水寺（左）と天王寺公園（右）とした時に取得した時系列データとなります．</a:t>
            </a:r>
            <a:endParaRPr lang="en-US" altLang="ja-JP" dirty="0"/>
          </a:p>
          <a:p>
            <a:endParaRPr lang="en-US" altLang="ja-JP" dirty="0"/>
          </a:p>
          <a:p>
            <a:r>
              <a:rPr lang="ja-JP" altLang="en-US" dirty="0"/>
              <a:t>観光地が活性化する時期のパターンを調べるために、知恵袋・ブログ上で対象となる観光地に関する投稿の時系列データを取得して用いています。</a:t>
            </a:r>
            <a:endParaRPr lang="en-US" altLang="ja-JP" dirty="0"/>
          </a:p>
          <a:p>
            <a:endParaRPr kumimoji="1" lang="en-US" altLang="ja-JP" dirty="0"/>
          </a:p>
          <a:p>
            <a:r>
              <a:rPr lang="ja-JP" altLang="en-US" dirty="0"/>
              <a:t>清水寺・天王寺公園ともに紅葉スポットとして有名な観光地で、グラフを見ると</a:t>
            </a:r>
            <a:r>
              <a:rPr lang="en-US" altLang="ja-JP" dirty="0"/>
              <a:t>10 </a:t>
            </a:r>
            <a:r>
              <a:rPr lang="ja-JP" altLang="en-US" dirty="0"/>
              <a:t>月～</a:t>
            </a:r>
            <a:r>
              <a:rPr lang="en-US" altLang="ja-JP" dirty="0"/>
              <a:t>11 </a:t>
            </a:r>
            <a:r>
              <a:rPr lang="ja-JP" altLang="en-US" dirty="0"/>
              <a:t>月が著しく活性化していることが分かります。</a:t>
            </a:r>
            <a:endParaRPr lang="en-US" altLang="ja-JP" dirty="0"/>
          </a:p>
          <a:p>
            <a:endParaRPr lang="en-US" altLang="ja-JP" dirty="0"/>
          </a:p>
          <a:p>
            <a:r>
              <a:rPr lang="ja-JP" altLang="en-US" dirty="0"/>
              <a:t>このように、時系列データを用いることで各時期からみた観光地の活性化の度合いを特徴として捉えることができる</a:t>
            </a:r>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87</a:t>
            </a:fld>
            <a:endParaRPr kumimoji="1" lang="ja-JP" altLang="en-US"/>
          </a:p>
        </p:txBody>
      </p:sp>
    </p:spTree>
    <p:extLst>
      <p:ext uri="{BB962C8B-B14F-4D97-AF65-F5344CB8AC3E}">
        <p14:creationId xmlns:p14="http://schemas.microsoft.com/office/powerpoint/2010/main" val="38652498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東京タワーのカテゴリ情報をみると「教養と学問、サイエンス」カテゴリ内でのヒット数が多いことが分かる</a:t>
            </a:r>
            <a:endParaRPr lang="en-US" altLang="ja-JP" dirty="0"/>
          </a:p>
          <a:p>
            <a:endParaRPr lang="en-US" altLang="ja-JP" dirty="0"/>
          </a:p>
          <a:p>
            <a:r>
              <a:rPr lang="ja-JP" altLang="en-US" dirty="0"/>
              <a:t>これは、建築学の視点で東京タワーの構造の話題が頻繁に取り上げられていることを示しています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88</a:t>
            </a:fld>
            <a:endParaRPr kumimoji="1" lang="ja-JP" altLang="en-US"/>
          </a:p>
        </p:txBody>
      </p:sp>
    </p:spTree>
    <p:extLst>
      <p:ext uri="{BB962C8B-B14F-4D97-AF65-F5344CB8AC3E}">
        <p14:creationId xmlns:p14="http://schemas.microsoft.com/office/powerpoint/2010/main" val="2262985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図は福岡タワーの地図画像となります。左が標準的な地図画像、標準マップと、右がミッドナイトモードの地図画像、ナイトマップの</a:t>
            </a:r>
            <a:r>
              <a:rPr kumimoji="1" lang="en-US" altLang="ja-JP" dirty="0"/>
              <a:t>2</a:t>
            </a:r>
            <a:r>
              <a:rPr kumimoji="1" lang="ja-JP" altLang="en-US" dirty="0"/>
              <a:t>つのパターンを使用します。</a:t>
            </a:r>
            <a:endParaRPr kumimoji="1" lang="en-US" altLang="ja-JP" dirty="0"/>
          </a:p>
          <a:p>
            <a:endParaRPr kumimoji="1" lang="en-US" altLang="ja-JP" dirty="0"/>
          </a:p>
          <a:p>
            <a:r>
              <a:rPr kumimoji="1" lang="ja-JP" altLang="en-US" dirty="0"/>
              <a:t>標準マップでは、海や川、山などのように地理的な要素の違いで色合いが大きく変化します。</a:t>
            </a:r>
            <a:endParaRPr kumimoji="1" lang="en-US" altLang="ja-JP" dirty="0"/>
          </a:p>
          <a:p>
            <a:endParaRPr kumimoji="1" lang="en-US" altLang="ja-JP" dirty="0"/>
          </a:p>
          <a:p>
            <a:r>
              <a:rPr kumimoji="1" lang="ja-JP" altLang="en-US" dirty="0"/>
              <a:t>それに対して，ナイトマップでは，周辺の建物・交通機関の数の変化で明暗の差がはっきりと分かれます。</a:t>
            </a:r>
            <a:endParaRPr kumimoji="1" lang="en-US" altLang="ja-JP" dirty="0"/>
          </a:p>
          <a:p>
            <a:endParaRPr kumimoji="1" lang="en-US" altLang="ja-JP" dirty="0"/>
          </a:p>
          <a:p>
            <a:r>
              <a:rPr lang="ja-JP" altLang="en-US" dirty="0"/>
              <a:t>ベクトルとして用いる際、まず地図画像の色情報を抽出します。色情報とは</a:t>
            </a:r>
            <a:r>
              <a:rPr lang="en-US" altLang="ja-JP" dirty="0"/>
              <a:t>HTML</a:t>
            </a:r>
            <a:r>
              <a:rPr lang="ja-JP" altLang="en-US" dirty="0"/>
              <a:t>色で表現されるカラーコードとその使用回数を指します。</a:t>
            </a:r>
            <a:endParaRPr lang="en-US" altLang="ja-JP" dirty="0"/>
          </a:p>
          <a:p>
            <a:endParaRPr kumimoji="1" lang="en-US" altLang="ja-JP" dirty="0"/>
          </a:p>
          <a:p>
            <a:r>
              <a:rPr kumimoji="1" lang="ja-JP" altLang="en-US" dirty="0"/>
              <a:t>各要素にはカラーコードの使用回数の値を使用し、マップベクトルとしてベクトルにしています。</a:t>
            </a:r>
          </a:p>
        </p:txBody>
      </p:sp>
      <p:sp>
        <p:nvSpPr>
          <p:cNvPr id="4" name="スライド番号プレースホルダー 3"/>
          <p:cNvSpPr>
            <a:spLocks noGrp="1"/>
          </p:cNvSpPr>
          <p:nvPr>
            <p:ph type="sldNum" sz="quarter" idx="5"/>
          </p:nvPr>
        </p:nvSpPr>
        <p:spPr/>
        <p:txBody>
          <a:bodyPr/>
          <a:lstStyle/>
          <a:p>
            <a:fld id="{78353589-F6C0-49F9-A16C-EF3303796104}" type="slidenum">
              <a:rPr kumimoji="1" lang="ja-JP" altLang="en-US" smtClean="0"/>
              <a:t>89</a:t>
            </a:fld>
            <a:endParaRPr kumimoji="1" lang="ja-JP" altLang="en-US"/>
          </a:p>
        </p:txBody>
      </p:sp>
    </p:spTree>
    <p:extLst>
      <p:ext uri="{BB962C8B-B14F-4D97-AF65-F5344CB8AC3E}">
        <p14:creationId xmlns:p14="http://schemas.microsoft.com/office/powerpoint/2010/main" val="3136153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先行研究では、周辺施設情報とは</a:t>
            </a:r>
            <a:r>
              <a:rPr lang="ja-JP" altLang="en-US" dirty="0"/>
              <a:t>観光地の周辺</a:t>
            </a:r>
            <a:r>
              <a:rPr lang="en-US" altLang="ja-JP" dirty="0"/>
              <a:t>5km</a:t>
            </a:r>
            <a:r>
              <a:rPr lang="ja-JP" altLang="en-US" dirty="0"/>
              <a:t>以内にある施設のジャンル情報のことであると定義されています。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図より、東京スカイツリーの周辺にはレストランが多いということが分かります。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観光地の位置情報を入力として、先行研究では計</a:t>
            </a:r>
            <a:r>
              <a:rPr lang="en-US" altLang="ja-JP" dirty="0"/>
              <a:t>58</a:t>
            </a:r>
            <a:r>
              <a:rPr lang="ja-JP" altLang="en-US" dirty="0"/>
              <a:t>種類の周辺施設情報の取得を行っています。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8353589-F6C0-49F9-A16C-EF3303796104}" type="slidenum">
              <a:rPr kumimoji="1" lang="ja-JP" altLang="en-US" smtClean="0"/>
              <a:t>90</a:t>
            </a:fld>
            <a:endParaRPr kumimoji="1" lang="ja-JP" altLang="en-US"/>
          </a:p>
        </p:txBody>
      </p:sp>
    </p:spTree>
    <p:extLst>
      <p:ext uri="{BB962C8B-B14F-4D97-AF65-F5344CB8AC3E}">
        <p14:creationId xmlns:p14="http://schemas.microsoft.com/office/powerpoint/2010/main" val="829753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次に、東京都に属する観光地のベクトルを平均して東京都ベクトル、大阪府に属する観光地のベクトルを平均して大阪府ベクトルを作ります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trike="noStrike" dirty="0"/>
                  <a:t>そうして得られた</a:t>
                </a:r>
                <a:r>
                  <a:rPr kumimoji="1" lang="ja-JP" altLang="en-US" dirty="0"/>
                  <a:t>観光地ベクトルと都道府県ベクトルで作成した合成ベクトルと全ての</a:t>
                </a:r>
                <a:r>
                  <a:rPr lang="ja-JP" altLang="en-US" dirty="0"/>
                  <a:t>観光地ベクトルのコサイン類似度の測定を行い</a:t>
                </a:r>
                <a:r>
                  <a:rPr lang="ja-JP" altLang="en-US" b="0" dirty="0"/>
                  <a:t>、コサイン類似度が上位の観光地</a:t>
                </a:r>
                <a:r>
                  <a:rPr lang="ja-JP" altLang="en-US" dirty="0"/>
                  <a:t>を情景が似た観光地として推薦しています。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このスライドの例では</a:t>
                </a:r>
                <a:r>
                  <a:rPr kumimoji="1" lang="en-US" altLang="ja-JP" dirty="0"/>
                  <a:t>[</a:t>
                </a:r>
                <a:r>
                  <a:rPr kumimoji="1" lang="ja-JP" altLang="en-US" dirty="0"/>
                  <a:t>新宿御苑ベクトル</a:t>
                </a:r>
                <a:r>
                  <a:rPr kumimoji="1" lang="en-US" altLang="ja-JP" dirty="0"/>
                  <a:t>]-[</a:t>
                </a:r>
                <a:r>
                  <a:rPr kumimoji="1" lang="ja-JP" altLang="en-US" dirty="0"/>
                  <a:t>東京都ベクトル</a:t>
                </a:r>
                <a:r>
                  <a:rPr kumimoji="1" lang="en-US" altLang="ja-JP" dirty="0"/>
                  <a:t>]+[</a:t>
                </a:r>
                <a:r>
                  <a:rPr kumimoji="1" lang="ja-JP" altLang="en-US" dirty="0"/>
                  <a:t>大阪府ベクトル</a:t>
                </a:r>
                <a:r>
                  <a:rPr kumimoji="1" lang="en-US" altLang="ja-JP" dirty="0"/>
                  <a:t>]</a:t>
                </a:r>
                <a:r>
                  <a:rPr kumimoji="1" lang="ja-JP" altLang="en-US" dirty="0"/>
                  <a:t>の合成ベクトルと全ての観光地ベクトルとのコサイン類似度を測定していて、測定した結果は</a:t>
                </a:r>
                <a:r>
                  <a:rPr lang="ja-JP" altLang="en-US" sz="1200" dirty="0">
                    <a:solidFill>
                      <a:srgbClr val="FF0000"/>
                    </a:solidFill>
                    <a:latin typeface="YuGothic"/>
                  </a:rPr>
                  <a:t>大阪城西の丸庭園</a:t>
                </a:r>
                <a:r>
                  <a:rPr kumimoji="1" lang="ja-JP" altLang="en-US" sz="1200" dirty="0">
                    <a:solidFill>
                      <a:srgbClr val="FF0000"/>
                    </a:solidFill>
                    <a:latin typeface="YuGothic"/>
                  </a:rPr>
                  <a:t>が足した都道府県と同じ観光地</a:t>
                </a:r>
                <a:r>
                  <a:rPr kumimoji="1" lang="ja-JP" altLang="en-US" dirty="0"/>
                  <a:t>ので、</a:t>
                </a:r>
                <a:r>
                  <a:rPr lang="ja-JP" altLang="en-US" sz="1200" dirty="0">
                    <a:solidFill>
                      <a:srgbClr val="FF0000"/>
                    </a:solidFill>
                    <a:latin typeface="YuGothic"/>
                  </a:rPr>
                  <a:t>大阪城西の丸庭園</a:t>
                </a:r>
                <a:r>
                  <a:rPr kumimoji="1" lang="ja-JP" altLang="en-US" dirty="0"/>
                  <a:t>を新宿御苑に情景が似た大阪府の観光地として推薦しています。</a:t>
                </a:r>
                <a:endParaRPr kumimoji="1" lang="en-US" altLang="ja-JP" dirty="0"/>
              </a:p>
              <a:p>
                <a:endParaRPr kumimoji="1" lang="en-US" altLang="ja-JP" dirty="0"/>
              </a:p>
              <a:p>
                <a:r>
                  <a:rPr kumimoji="1" lang="en-US" altLang="ja-JP" dirty="0"/>
                  <a:t>-------------------------------------------</a:t>
                </a:r>
              </a:p>
              <a:p>
                <a:endParaRPr kumimoji="1" lang="en-US" altLang="ja-JP" dirty="0"/>
              </a:p>
              <a:p>
                <a:r>
                  <a:rPr kumimoji="1" lang="ja-JP" altLang="en-US" b="1" dirty="0"/>
                  <a:t>全ての観光地ベクトル：一個一個の観光地ベクトルの集合</a:t>
                </a:r>
              </a:p>
            </p:txBody>
          </p:sp>
        </mc:Choice>
        <mc:Fallback xmlns="">
          <p:sp>
            <p:nvSpPr>
              <p:cNvPr id="3" name="ノート プレースホルダー 2"/>
              <p:cNvSpPr>
                <a:spLocks noGrp="1"/>
              </p:cNvSpPr>
              <p:nvPr>
                <p:ph type="body" idx="1"/>
              </p:nvPr>
            </p:nvSpPr>
            <p:spPr/>
            <p:txBody>
              <a:bodyPr/>
              <a:lstStyle/>
              <a:p>
                <a:r>
                  <a:rPr kumimoji="1" lang="ja-JP" altLang="en-US" dirty="0"/>
                  <a:t>推薦する方法としては、観光地ベクトルと全ての</a:t>
                </a:r>
                <a:r>
                  <a:rPr lang="ja-JP" altLang="en-US" dirty="0"/>
                  <a:t>観光地（全国に存在する観光地）同士のコサイン類似度（</a:t>
                </a:r>
                <a:r>
                  <a:rPr lang="en-US" altLang="ja-JP" sz="1800" kern="0" spc="-25" dirty="0">
                    <a:effectLst/>
                    <a:latin typeface="Times New Roman" panose="02020603050405020304" pitchFamily="18" charset="0"/>
                    <a:ea typeface="ＭＳ 明朝" panose="02020609040205080304" pitchFamily="17" charset="-128"/>
                  </a:rPr>
                  <a:t>2</a:t>
                </a:r>
                <a:r>
                  <a:rPr lang="ja-JP" altLang="ja-JP"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つのベクトルの向きが近い場合</a:t>
                </a:r>
                <a:r>
                  <a:rPr lang="ja-JP" altLang="en-US"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値は</a:t>
                </a:r>
                <a:r>
                  <a:rPr lang="en-US" altLang="ja-JP" sz="1800" i="0" kern="0" spc="-25">
                    <a:effectLst/>
                    <a:latin typeface="Cambria Math" panose="02040503050406030204" pitchFamily="18" charset="0"/>
                    <a:ea typeface="ＭＳ 明朝" panose="02020609040205080304" pitchFamily="17" charset="-128"/>
                    <a:cs typeface="Times New Roman" panose="02020603050405020304" pitchFamily="18" charset="0"/>
                  </a:rPr>
                  <a:t>1</a:t>
                </a:r>
                <a:r>
                  <a:rPr lang="ja-JP" altLang="ja-JP"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に近くなり</a:t>
                </a:r>
                <a:r>
                  <a:rPr lang="ja-JP" altLang="en-US"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ベクトルの向きが反対の場合</a:t>
                </a:r>
                <a:r>
                  <a:rPr lang="ja-JP" altLang="en-US"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値は</a:t>
                </a:r>
                <a:r>
                  <a:rPr lang="en-US" altLang="ja-JP" sz="1800" i="0" kern="0" spc="-25">
                    <a:effectLst/>
                    <a:latin typeface="Cambria Math" panose="02040503050406030204" pitchFamily="18" charset="0"/>
                    <a:ea typeface="ＭＳ 明朝" panose="02020609040205080304" pitchFamily="17" charset="-128"/>
                    <a:cs typeface="Times New Roman" panose="02020603050405020304" pitchFamily="18" charset="0"/>
                  </a:rPr>
                  <a:t>−1</a:t>
                </a:r>
                <a:r>
                  <a:rPr lang="ja-JP" altLang="ja-JP" sz="1800" kern="0" spc="-25" dirty="0">
                    <a:effectLst/>
                    <a:latin typeface="Times New Roman" panose="02020603050405020304" pitchFamily="18" charset="0"/>
                    <a:ea typeface="ＭＳ 明朝" panose="02020609040205080304" pitchFamily="17" charset="-128"/>
                    <a:cs typeface="Times New Roman" panose="02020603050405020304" pitchFamily="18" charset="0"/>
                  </a:rPr>
                  <a:t>に近くなることを示す指標</a:t>
                </a:r>
                <a:r>
                  <a:rPr lang="ja-JP" altLang="en-US" dirty="0"/>
                  <a:t>）の測定を行い、コサイン類似度が高い観光地を似た観光地として推薦します。</a:t>
                </a:r>
                <a:endParaRPr lang="en-US" altLang="ja-JP" dirty="0"/>
              </a:p>
              <a:p>
                <a:endParaRPr lang="en-US" altLang="ja-JP" dirty="0"/>
              </a:p>
              <a:p>
                <a:r>
                  <a:rPr kumimoji="1" lang="ja-JP" altLang="en-US" dirty="0"/>
                  <a:t>このスライドの例では</a:t>
                </a:r>
                <a:r>
                  <a:rPr kumimoji="1" lang="en-US" altLang="ja-JP" dirty="0"/>
                  <a:t>[</a:t>
                </a:r>
                <a:r>
                  <a:rPr kumimoji="1" lang="ja-JP" altLang="en-US" dirty="0"/>
                  <a:t>清水寺ベクトル</a:t>
                </a:r>
                <a:r>
                  <a:rPr kumimoji="1" lang="en-US" altLang="ja-JP" dirty="0"/>
                  <a:t>]-[</a:t>
                </a:r>
                <a:r>
                  <a:rPr kumimoji="1" lang="ja-JP" altLang="en-US" dirty="0"/>
                  <a:t>京都ベクトル</a:t>
                </a:r>
                <a:r>
                  <a:rPr kumimoji="1" lang="en-US" altLang="ja-JP" dirty="0"/>
                  <a:t>]+[</a:t>
                </a:r>
                <a:r>
                  <a:rPr kumimoji="1" lang="ja-JP" altLang="en-US" dirty="0"/>
                  <a:t>東京ベクトル</a:t>
                </a:r>
                <a:r>
                  <a:rPr kumimoji="1" lang="en-US" altLang="ja-JP" dirty="0"/>
                  <a:t>]</a:t>
                </a:r>
                <a:r>
                  <a:rPr kumimoji="1" lang="ja-JP" altLang="en-US" dirty="0"/>
                  <a:t>の合成ベクトルと全ての観光地ベクトルとのコサイン類似度を測定していて、この例では浅草寺のコサイン類似度が</a:t>
                </a:r>
                <a:r>
                  <a:rPr kumimoji="1" lang="en-US" altLang="ja-JP" dirty="0"/>
                  <a:t>1</a:t>
                </a:r>
                <a:r>
                  <a:rPr kumimoji="1" lang="ja-JP" altLang="en-US" dirty="0"/>
                  <a:t>番高いので、浅草寺を清水寺に似た東京の観光地として推薦しています。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ここでは全国の観光地と比べているので、</a:t>
                </a:r>
                <a:r>
                  <a:rPr lang="ja-JP" altLang="en-US" sz="1200" dirty="0">
                    <a:latin typeface="YuGothic"/>
                  </a:rPr>
                  <a:t>清水寺とのコサイン類似度が一番高い結果となっていますが、</a:t>
                </a:r>
                <a:r>
                  <a:rPr kumimoji="1" lang="ja-JP" altLang="en-US" dirty="0"/>
                  <a:t>東京都で一番似ている観光地は浅草寺</a:t>
                </a:r>
                <a:r>
                  <a:rPr kumimoji="1" lang="ja-JP" altLang="en-US"/>
                  <a:t>となっていることが分かります。</a:t>
                </a: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709C8132-C57C-476F-A739-A10287899287}" type="slidenum">
              <a:rPr kumimoji="1" lang="ja-JP" altLang="en-US" smtClean="0"/>
              <a:t>9</a:t>
            </a:fld>
            <a:endParaRPr kumimoji="1" lang="ja-JP" altLang="en-US"/>
          </a:p>
        </p:txBody>
      </p:sp>
    </p:spTree>
    <p:extLst>
      <p:ext uri="{BB962C8B-B14F-4D97-AF65-F5344CB8AC3E}">
        <p14:creationId xmlns:p14="http://schemas.microsoft.com/office/powerpoint/2010/main" val="2812858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AA5AE53-431A-0EAD-D640-EAAB0E2DCA86}"/>
              </a:ext>
            </a:extLst>
          </p:cNvPr>
          <p:cNvSpPr/>
          <p:nvPr userDrawn="1"/>
        </p:nvSpPr>
        <p:spPr>
          <a:xfrm>
            <a:off x="-8546" y="15098"/>
            <a:ext cx="12204000" cy="38518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 name="Title 1"/>
          <p:cNvSpPr>
            <a:spLocks noGrp="1"/>
          </p:cNvSpPr>
          <p:nvPr>
            <p:ph type="ctrTitle" hasCustomPrompt="1"/>
          </p:nvPr>
        </p:nvSpPr>
        <p:spPr>
          <a:xfrm>
            <a:off x="262076" y="1329432"/>
            <a:ext cx="11662756" cy="2387600"/>
          </a:xfrm>
        </p:spPr>
        <p:txBody>
          <a:bodyPr anchor="ctr"/>
          <a:lstStyle>
            <a:lvl1pPr algn="ctr">
              <a:defRPr sz="6000"/>
            </a:lvl1pPr>
          </a:lstStyle>
          <a:p>
            <a:r>
              <a:rPr lang="ja-JP" altLang="en-US" dirty="0"/>
              <a:t>タイトル</a:t>
            </a:r>
            <a:endParaRPr lang="en-US" dirty="0"/>
          </a:p>
        </p:txBody>
      </p:sp>
      <p:sp>
        <p:nvSpPr>
          <p:cNvPr id="3" name="Subtitle 2"/>
          <p:cNvSpPr>
            <a:spLocks noGrp="1"/>
          </p:cNvSpPr>
          <p:nvPr>
            <p:ph type="subTitle" idx="1" hasCustomPrompt="1"/>
          </p:nvPr>
        </p:nvSpPr>
        <p:spPr>
          <a:xfrm>
            <a:off x="262076" y="3994909"/>
            <a:ext cx="11662756" cy="1511190"/>
          </a:xfrm>
        </p:spPr>
        <p:txBody>
          <a:bodyPr anchor="ct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発表者名</a:t>
            </a:r>
            <a:endParaRPr lang="en-US" altLang="ja-JP" dirty="0"/>
          </a:p>
          <a:p>
            <a:r>
              <a:rPr lang="ja-JP" altLang="en-US" dirty="0"/>
              <a:t>所属</a:t>
            </a:r>
            <a:endParaRPr lang="en-US" altLang="ja-JP" dirty="0"/>
          </a:p>
        </p:txBody>
      </p:sp>
      <p:sp>
        <p:nvSpPr>
          <p:cNvPr id="4" name="Date Placeholder 3"/>
          <p:cNvSpPr>
            <a:spLocks noGrp="1"/>
          </p:cNvSpPr>
          <p:nvPr>
            <p:ph type="dt" sz="half" idx="10"/>
          </p:nvPr>
        </p:nvSpPr>
        <p:spPr/>
        <p:txBody>
          <a:bodyPr/>
          <a:lstStyle>
            <a:lvl1pPr>
              <a:defRPr sz="1400"/>
            </a:lvl1pPr>
          </a:lstStyle>
          <a:p>
            <a:fld id="{C1588822-2A9F-4C25-8F61-66A72ADCD66D}" type="datetime1">
              <a:rPr lang="ja-JP" altLang="en-US" smtClean="0"/>
              <a:t>2024/2/1</a:t>
            </a:fld>
            <a:endParaRPr lang="ja-JP" altLang="en-US"/>
          </a:p>
        </p:txBody>
      </p:sp>
      <p:sp>
        <p:nvSpPr>
          <p:cNvPr id="5" name="Footer Placeholder 4"/>
          <p:cNvSpPr>
            <a:spLocks noGrp="1"/>
          </p:cNvSpPr>
          <p:nvPr>
            <p:ph type="ftr" sz="quarter" idx="11"/>
          </p:nvPr>
        </p:nvSpPr>
        <p:spPr/>
        <p:txBody>
          <a:bodyPr/>
          <a:lstStyle>
            <a:lvl1pPr>
              <a:defRPr sz="1400"/>
            </a:lvl1pPr>
          </a:lstStyle>
          <a:p>
            <a:endParaRPr lang="ja-JP" altLang="en-US"/>
          </a:p>
        </p:txBody>
      </p:sp>
      <p:sp>
        <p:nvSpPr>
          <p:cNvPr id="6" name="Slide Number Placeholder 5"/>
          <p:cNvSpPr>
            <a:spLocks noGrp="1"/>
          </p:cNvSpPr>
          <p:nvPr>
            <p:ph type="sldNum" sz="quarter" idx="12"/>
          </p:nvPr>
        </p:nvSpPr>
        <p:spPr/>
        <p:txBody>
          <a:bodyPr/>
          <a:lstStyle>
            <a:lvl1pPr>
              <a:defRPr sz="1400"/>
            </a:lvl1pPr>
          </a:lstStyle>
          <a:p>
            <a:fld id="{3C83C733-A267-4C27-B924-90460700986B}" type="slidenum">
              <a:rPr lang="ja-JP" altLang="en-US" smtClean="0"/>
              <a:pPr/>
              <a:t>‹#›</a:t>
            </a:fld>
            <a:endParaRPr lang="ja-JP" altLang="en-US"/>
          </a:p>
        </p:txBody>
      </p:sp>
      <p:pic>
        <p:nvPicPr>
          <p:cNvPr id="2050" name="Picture 2" descr="湘南工科大学">
            <a:extLst>
              <a:ext uri="{FF2B5EF4-FFF2-40B4-BE49-F238E27FC236}">
                <a16:creationId xmlns:a16="http://schemas.microsoft.com/office/drawing/2014/main" id="{4186C26F-C986-5553-1439-6450638035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60096" y="5731133"/>
            <a:ext cx="2124100" cy="618670"/>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descr="テキスト が含まれている画像&#10;&#10;自動的に生成された説明">
            <a:extLst>
              <a:ext uri="{FF2B5EF4-FFF2-40B4-BE49-F238E27FC236}">
                <a16:creationId xmlns:a16="http://schemas.microsoft.com/office/drawing/2014/main" id="{3B830C2B-3C29-F421-7E28-E8927BC53C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8325" y="5731133"/>
            <a:ext cx="2636507" cy="623174"/>
          </a:xfrm>
          <a:prstGeom prst="rect">
            <a:avLst/>
          </a:prstGeom>
        </p:spPr>
      </p:pic>
    </p:spTree>
    <p:extLst>
      <p:ext uri="{BB962C8B-B14F-4D97-AF65-F5344CB8AC3E}">
        <p14:creationId xmlns:p14="http://schemas.microsoft.com/office/powerpoint/2010/main" val="1788570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0807FB05-7B5F-45AC-83FA-583428D4625D}" type="datetime1">
              <a:rPr lang="ja-JP" altLang="en-US" smtClean="0"/>
              <a:t>2024/2/1</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71341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5757724"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058428"/>
            <a:ext cx="5752632"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F497C1C-2712-4564-B8CE-0CDC33A2E003}" type="datetime1">
              <a:rPr lang="ja-JP" altLang="en-US" smtClean="0"/>
              <a:t>2024/2/1</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285727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3601676" cy="5281027"/>
          </a:xfrm>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p>
            <a:fld id="{9D3547A7-D969-4AFB-9EDC-0828517B85FF}" type="datetime1">
              <a:rPr lang="ja-JP" altLang="en-US" smtClean="0"/>
              <a:t>2024/2/1</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3C83C733-A267-4C27-B924-90460700986B}" type="slidenum">
              <a:rPr lang="ja-JP" altLang="en-US" smtClean="0"/>
              <a:pPr/>
              <a:t>‹#›</a:t>
            </a:fld>
            <a:endParaRPr lang="ja-JP" altLang="en-US"/>
          </a:p>
        </p:txBody>
      </p:sp>
      <p:sp>
        <p:nvSpPr>
          <p:cNvPr id="8" name="Content Placeholder 2">
            <a:extLst>
              <a:ext uri="{FF2B5EF4-FFF2-40B4-BE49-F238E27FC236}">
                <a16:creationId xmlns:a16="http://schemas.microsoft.com/office/drawing/2014/main" id="{024D002D-64D4-5CE2-EFDB-9A1F51F26447}"/>
              </a:ext>
            </a:extLst>
          </p:cNvPr>
          <p:cNvSpPr>
            <a:spLocks noGrp="1"/>
          </p:cNvSpPr>
          <p:nvPr>
            <p:ph sz="half" idx="13"/>
          </p:nvPr>
        </p:nvSpPr>
        <p:spPr>
          <a:xfrm>
            <a:off x="4292616" y="1058428"/>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Content Placeholder 2">
            <a:extLst>
              <a:ext uri="{FF2B5EF4-FFF2-40B4-BE49-F238E27FC236}">
                <a16:creationId xmlns:a16="http://schemas.microsoft.com/office/drawing/2014/main" id="{6F37405F-FA8B-6CBA-D078-1C33CA3FB2F0}"/>
              </a:ext>
            </a:extLst>
          </p:cNvPr>
          <p:cNvSpPr>
            <a:spLocks noGrp="1"/>
          </p:cNvSpPr>
          <p:nvPr>
            <p:ph sz="half" idx="14"/>
          </p:nvPr>
        </p:nvSpPr>
        <p:spPr>
          <a:xfrm>
            <a:off x="8323156" y="1059172"/>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53395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166A5-507A-48B9-BB73-59304A1F8479}"/>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BBE29F4-E6B5-4DB8-B3D2-6B933FC67909}"/>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1A253C87-487E-4668-9237-69BAB5756751}" type="datetime1">
              <a:rPr lang="ja-JP" altLang="en-US" smtClean="0"/>
              <a:t>2024/2/1</a:t>
            </a:fld>
            <a:endParaRPr lang="ja-JP" altLang="en-US"/>
          </a:p>
        </p:txBody>
      </p:sp>
      <p:sp>
        <p:nvSpPr>
          <p:cNvPr id="4" name="フッター プレースホルダー 3">
            <a:extLst>
              <a:ext uri="{FF2B5EF4-FFF2-40B4-BE49-F238E27FC236}">
                <a16:creationId xmlns:a16="http://schemas.microsoft.com/office/drawing/2014/main" id="{77DF27D5-6E31-403A-B13C-066713A27662}"/>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ja-JP" altLang="en-US"/>
          </a:p>
        </p:txBody>
      </p:sp>
      <p:sp>
        <p:nvSpPr>
          <p:cNvPr id="5" name="スライド番号プレースホルダー 4">
            <a:extLst>
              <a:ext uri="{FF2B5EF4-FFF2-40B4-BE49-F238E27FC236}">
                <a16:creationId xmlns:a16="http://schemas.microsoft.com/office/drawing/2014/main" id="{A5739780-1EBC-4B74-995A-BAF0DA29F082}"/>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408368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AA5AE53-431A-0EAD-D640-EAAB0E2DCA86}"/>
              </a:ext>
            </a:extLst>
          </p:cNvPr>
          <p:cNvSpPr/>
          <p:nvPr userDrawn="1"/>
        </p:nvSpPr>
        <p:spPr>
          <a:xfrm>
            <a:off x="-8546" y="15098"/>
            <a:ext cx="12204000" cy="38518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 name="Title 1"/>
          <p:cNvSpPr>
            <a:spLocks noGrp="1"/>
          </p:cNvSpPr>
          <p:nvPr>
            <p:ph type="ctrTitle" hasCustomPrompt="1"/>
          </p:nvPr>
        </p:nvSpPr>
        <p:spPr>
          <a:xfrm>
            <a:off x="262076" y="1329432"/>
            <a:ext cx="11662756" cy="2387600"/>
          </a:xfrm>
        </p:spPr>
        <p:txBody>
          <a:bodyPr anchor="ctr"/>
          <a:lstStyle>
            <a:lvl1pPr algn="ctr">
              <a:defRPr sz="6000"/>
            </a:lvl1pPr>
          </a:lstStyle>
          <a:p>
            <a:r>
              <a:rPr lang="ja-JP" altLang="en-US" dirty="0"/>
              <a:t>タイトル</a:t>
            </a:r>
            <a:endParaRPr lang="en-US" dirty="0"/>
          </a:p>
        </p:txBody>
      </p:sp>
      <p:sp>
        <p:nvSpPr>
          <p:cNvPr id="3" name="Subtitle 2"/>
          <p:cNvSpPr>
            <a:spLocks noGrp="1"/>
          </p:cNvSpPr>
          <p:nvPr>
            <p:ph type="subTitle" idx="1" hasCustomPrompt="1"/>
          </p:nvPr>
        </p:nvSpPr>
        <p:spPr>
          <a:xfrm>
            <a:off x="262076" y="3994909"/>
            <a:ext cx="11662756" cy="1511190"/>
          </a:xfrm>
        </p:spPr>
        <p:txBody>
          <a:bodyPr anchor="ct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発表者名</a:t>
            </a:r>
            <a:endParaRPr lang="en-US" altLang="ja-JP" dirty="0"/>
          </a:p>
          <a:p>
            <a:r>
              <a:rPr lang="ja-JP" altLang="en-US" dirty="0"/>
              <a:t>所属</a:t>
            </a:r>
            <a:endParaRPr lang="en-US" altLang="ja-JP" dirty="0"/>
          </a:p>
        </p:txBody>
      </p:sp>
      <p:sp>
        <p:nvSpPr>
          <p:cNvPr id="4" name="Date Placeholder 3"/>
          <p:cNvSpPr>
            <a:spLocks noGrp="1"/>
          </p:cNvSpPr>
          <p:nvPr>
            <p:ph type="dt" sz="half" idx="10"/>
          </p:nvPr>
        </p:nvSpPr>
        <p:spPr/>
        <p:txBody>
          <a:bodyPr/>
          <a:lstStyle>
            <a:lvl1pPr>
              <a:defRPr sz="1400"/>
            </a:lvl1pPr>
          </a:lstStyle>
          <a:p>
            <a:fld id="{5CBBAA57-B6A1-4AF7-BD4B-D29005021837}" type="datetime1">
              <a:rPr lang="ja-JP" altLang="en-US" smtClean="0"/>
              <a:t>2024/2/1</a:t>
            </a:fld>
            <a:endParaRPr lang="ja-JP" altLang="en-US"/>
          </a:p>
        </p:txBody>
      </p:sp>
      <p:sp>
        <p:nvSpPr>
          <p:cNvPr id="5" name="Footer Placeholder 4"/>
          <p:cNvSpPr>
            <a:spLocks noGrp="1"/>
          </p:cNvSpPr>
          <p:nvPr>
            <p:ph type="ftr" sz="quarter" idx="11"/>
          </p:nvPr>
        </p:nvSpPr>
        <p:spPr/>
        <p:txBody>
          <a:bodyPr/>
          <a:lstStyle>
            <a:lvl1pPr>
              <a:defRPr sz="1400"/>
            </a:lvl1pPr>
          </a:lstStyle>
          <a:p>
            <a:endParaRPr lang="ja-JP" altLang="en-US"/>
          </a:p>
        </p:txBody>
      </p:sp>
      <p:sp>
        <p:nvSpPr>
          <p:cNvPr id="6" name="Slide Number Placeholder 5"/>
          <p:cNvSpPr>
            <a:spLocks noGrp="1"/>
          </p:cNvSpPr>
          <p:nvPr>
            <p:ph type="sldNum" sz="quarter" idx="12"/>
          </p:nvPr>
        </p:nvSpPr>
        <p:spPr/>
        <p:txBody>
          <a:bodyPr/>
          <a:lstStyle>
            <a:lvl1pPr>
              <a:defRPr sz="1400"/>
            </a:lvl1pPr>
          </a:lstStyle>
          <a:p>
            <a:fld id="{3C83C733-A267-4C27-B924-90460700986B}" type="slidenum">
              <a:rPr lang="ja-JP" altLang="en-US" smtClean="0"/>
              <a:pPr/>
              <a:t>‹#›</a:t>
            </a:fld>
            <a:endParaRPr lang="ja-JP" altLang="en-US"/>
          </a:p>
        </p:txBody>
      </p:sp>
      <p:pic>
        <p:nvPicPr>
          <p:cNvPr id="2050" name="Picture 2" descr="湘南工科大学">
            <a:extLst>
              <a:ext uri="{FF2B5EF4-FFF2-40B4-BE49-F238E27FC236}">
                <a16:creationId xmlns:a16="http://schemas.microsoft.com/office/drawing/2014/main" id="{4186C26F-C986-5553-1439-6450638035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60096" y="5731133"/>
            <a:ext cx="2124100" cy="618670"/>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descr="テキスト が含まれている画像&#10;&#10;自動的に生成された説明">
            <a:extLst>
              <a:ext uri="{FF2B5EF4-FFF2-40B4-BE49-F238E27FC236}">
                <a16:creationId xmlns:a16="http://schemas.microsoft.com/office/drawing/2014/main" id="{3B830C2B-3C29-F421-7E28-E8927BC53C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8325" y="5731133"/>
            <a:ext cx="2636507" cy="623174"/>
          </a:xfrm>
          <a:prstGeom prst="rect">
            <a:avLst/>
          </a:prstGeom>
        </p:spPr>
      </p:pic>
    </p:spTree>
    <p:extLst>
      <p:ext uri="{BB962C8B-B14F-4D97-AF65-F5344CB8AC3E}">
        <p14:creationId xmlns:p14="http://schemas.microsoft.com/office/powerpoint/2010/main" val="289170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1C07CFA0-2A37-4B07-BE27-F1FEA0C249E2}" type="datetime1">
              <a:rPr lang="ja-JP" altLang="en-US" smtClean="0"/>
              <a:t>2024/2/1</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350102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5757724"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058428"/>
            <a:ext cx="5752632"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4460A43-8BFA-4A3C-BF32-4FFA98BE5CE2}" type="datetime1">
              <a:rPr lang="ja-JP" altLang="en-US" smtClean="0"/>
              <a:t>2024/2/1</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312762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3601676" cy="5281027"/>
          </a:xfrm>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p>
            <a:fld id="{63759A98-3F12-486C-80EB-B824999E05CF}" type="datetime1">
              <a:rPr lang="ja-JP" altLang="en-US" smtClean="0"/>
              <a:t>2024/2/1</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3C83C733-A267-4C27-B924-90460700986B}" type="slidenum">
              <a:rPr lang="ja-JP" altLang="en-US" smtClean="0"/>
              <a:pPr/>
              <a:t>‹#›</a:t>
            </a:fld>
            <a:endParaRPr lang="ja-JP" altLang="en-US"/>
          </a:p>
        </p:txBody>
      </p:sp>
      <p:sp>
        <p:nvSpPr>
          <p:cNvPr id="8" name="Content Placeholder 2">
            <a:extLst>
              <a:ext uri="{FF2B5EF4-FFF2-40B4-BE49-F238E27FC236}">
                <a16:creationId xmlns:a16="http://schemas.microsoft.com/office/drawing/2014/main" id="{024D002D-64D4-5CE2-EFDB-9A1F51F26447}"/>
              </a:ext>
            </a:extLst>
          </p:cNvPr>
          <p:cNvSpPr>
            <a:spLocks noGrp="1"/>
          </p:cNvSpPr>
          <p:nvPr>
            <p:ph sz="half" idx="13"/>
          </p:nvPr>
        </p:nvSpPr>
        <p:spPr>
          <a:xfrm>
            <a:off x="4292616" y="1058428"/>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Content Placeholder 2">
            <a:extLst>
              <a:ext uri="{FF2B5EF4-FFF2-40B4-BE49-F238E27FC236}">
                <a16:creationId xmlns:a16="http://schemas.microsoft.com/office/drawing/2014/main" id="{6F37405F-FA8B-6CBA-D078-1C33CA3FB2F0}"/>
              </a:ext>
            </a:extLst>
          </p:cNvPr>
          <p:cNvSpPr>
            <a:spLocks noGrp="1"/>
          </p:cNvSpPr>
          <p:nvPr>
            <p:ph sz="half" idx="14"/>
          </p:nvPr>
        </p:nvSpPr>
        <p:spPr>
          <a:xfrm>
            <a:off x="8323156" y="1059172"/>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8988347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3E75108-FCE3-C190-D030-B33BC36326A8}"/>
              </a:ext>
            </a:extLst>
          </p:cNvPr>
          <p:cNvSpPr/>
          <p:nvPr userDrawn="1"/>
        </p:nvSpPr>
        <p:spPr>
          <a:xfrm>
            <a:off x="-10346" y="6428263"/>
            <a:ext cx="12207600" cy="45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CE60D294-51E0-E76C-C17D-90D267F6CF9E}"/>
              </a:ext>
            </a:extLst>
          </p:cNvPr>
          <p:cNvSpPr/>
          <p:nvPr userDrawn="1"/>
        </p:nvSpPr>
        <p:spPr>
          <a:xfrm>
            <a:off x="-8546" y="-9683"/>
            <a:ext cx="12204000" cy="10072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2" name="Title Placeholder 1"/>
          <p:cNvSpPr>
            <a:spLocks noGrp="1"/>
          </p:cNvSpPr>
          <p:nvPr>
            <p:ph type="title"/>
          </p:nvPr>
        </p:nvSpPr>
        <p:spPr>
          <a:xfrm>
            <a:off x="262076" y="51219"/>
            <a:ext cx="11662756" cy="8575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62076" y="1058429"/>
            <a:ext cx="11662756" cy="528102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262076" y="6477777"/>
            <a:ext cx="2743200" cy="365125"/>
          </a:xfrm>
          <a:prstGeom prst="rect">
            <a:avLst/>
          </a:prstGeom>
        </p:spPr>
        <p:txBody>
          <a:bodyPr vert="horz" lIns="91440" tIns="45720" rIns="91440" bIns="45720" rtlCol="0" anchor="ctr"/>
          <a:lstStyle>
            <a:lvl1pPr algn="l">
              <a:defRPr sz="1200">
                <a:solidFill>
                  <a:schemeClr val="bg1"/>
                </a:solidFill>
              </a:defRPr>
            </a:lvl1pPr>
          </a:lstStyle>
          <a:p>
            <a:fld id="{39DDAC0D-E4F5-4136-9579-DD8ACB5AB622}" type="datetime1">
              <a:rPr lang="ja-JP" altLang="en-US" smtClean="0"/>
              <a:t>2024/2/1</a:t>
            </a:fld>
            <a:endParaRPr lang="ja-JP" altLang="en-US" dirty="0"/>
          </a:p>
        </p:txBody>
      </p:sp>
      <p:sp>
        <p:nvSpPr>
          <p:cNvPr id="5" name="Footer Placeholder 4"/>
          <p:cNvSpPr>
            <a:spLocks noGrp="1"/>
          </p:cNvSpPr>
          <p:nvPr>
            <p:ph type="ftr" sz="quarter" idx="3"/>
          </p:nvPr>
        </p:nvSpPr>
        <p:spPr>
          <a:xfrm>
            <a:off x="4038600" y="6477777"/>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ja-JP" altLang="en-US" dirty="0"/>
          </a:p>
        </p:txBody>
      </p:sp>
      <p:sp>
        <p:nvSpPr>
          <p:cNvPr id="6" name="Slide Number Placeholder 5"/>
          <p:cNvSpPr>
            <a:spLocks noGrp="1"/>
          </p:cNvSpPr>
          <p:nvPr>
            <p:ph type="sldNum" sz="quarter" idx="4"/>
          </p:nvPr>
        </p:nvSpPr>
        <p:spPr>
          <a:xfrm>
            <a:off x="9181632" y="6472665"/>
            <a:ext cx="2743200" cy="365125"/>
          </a:xfrm>
          <a:prstGeom prst="rect">
            <a:avLst/>
          </a:prstGeom>
        </p:spPr>
        <p:txBody>
          <a:bodyPr vert="horz" lIns="91440" tIns="45720" rIns="91440" bIns="45720" rtlCol="0" anchor="ctr"/>
          <a:lstStyle>
            <a:lvl1pPr algn="r">
              <a:defRPr sz="1200">
                <a:solidFill>
                  <a:schemeClr val="bg1"/>
                </a:solidFill>
              </a:defRPr>
            </a:lvl1pPr>
          </a:lstStyle>
          <a:p>
            <a:fld id="{3C83C733-A267-4C27-B924-90460700986B}" type="slidenum">
              <a:rPr lang="ja-JP" altLang="en-US" smtClean="0"/>
              <a:pPr/>
              <a:t>‹#›</a:t>
            </a:fld>
            <a:endParaRPr lang="ja-JP" altLang="en-US" dirty="0"/>
          </a:p>
        </p:txBody>
      </p:sp>
    </p:spTree>
    <p:extLst>
      <p:ext uri="{BB962C8B-B14F-4D97-AF65-F5344CB8AC3E}">
        <p14:creationId xmlns:p14="http://schemas.microsoft.com/office/powerpoint/2010/main" val="141334218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3" r:id="rId3"/>
    <p:sldLayoutId id="2147483864" r:id="rId4"/>
    <p:sldLayoutId id="2147483865" r:id="rId5"/>
  </p:sldLayoutIdLst>
  <p:hf hdr="0" ftr="0" dt="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3E75108-FCE3-C190-D030-B33BC36326A8}"/>
              </a:ext>
            </a:extLst>
          </p:cNvPr>
          <p:cNvSpPr/>
          <p:nvPr userDrawn="1"/>
        </p:nvSpPr>
        <p:spPr>
          <a:xfrm>
            <a:off x="-10346" y="6428263"/>
            <a:ext cx="12207600" cy="45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CE60D294-51E0-E76C-C17D-90D267F6CF9E}"/>
              </a:ext>
            </a:extLst>
          </p:cNvPr>
          <p:cNvSpPr/>
          <p:nvPr userDrawn="1"/>
        </p:nvSpPr>
        <p:spPr>
          <a:xfrm>
            <a:off x="-8546" y="-9683"/>
            <a:ext cx="12204000" cy="10072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2" name="Title Placeholder 1"/>
          <p:cNvSpPr>
            <a:spLocks noGrp="1"/>
          </p:cNvSpPr>
          <p:nvPr>
            <p:ph type="title"/>
          </p:nvPr>
        </p:nvSpPr>
        <p:spPr>
          <a:xfrm>
            <a:off x="262076" y="51219"/>
            <a:ext cx="11662756" cy="8575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62076" y="1058429"/>
            <a:ext cx="11662756" cy="528102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262076" y="6477777"/>
            <a:ext cx="2743200" cy="365125"/>
          </a:xfrm>
          <a:prstGeom prst="rect">
            <a:avLst/>
          </a:prstGeom>
        </p:spPr>
        <p:txBody>
          <a:bodyPr vert="horz" lIns="91440" tIns="45720" rIns="91440" bIns="45720" rtlCol="0" anchor="ctr"/>
          <a:lstStyle>
            <a:lvl1pPr algn="l">
              <a:defRPr sz="1200">
                <a:solidFill>
                  <a:schemeClr val="bg1"/>
                </a:solidFill>
              </a:defRPr>
            </a:lvl1pPr>
          </a:lstStyle>
          <a:p>
            <a:fld id="{911DAA2E-C079-4741-9E47-82FCE90B2FCC}" type="datetime1">
              <a:rPr lang="ja-JP" altLang="en-US" smtClean="0"/>
              <a:t>2024/2/1</a:t>
            </a:fld>
            <a:endParaRPr lang="ja-JP" altLang="en-US" dirty="0"/>
          </a:p>
        </p:txBody>
      </p:sp>
      <p:sp>
        <p:nvSpPr>
          <p:cNvPr id="5" name="Footer Placeholder 4"/>
          <p:cNvSpPr>
            <a:spLocks noGrp="1"/>
          </p:cNvSpPr>
          <p:nvPr>
            <p:ph type="ftr" sz="quarter" idx="3"/>
          </p:nvPr>
        </p:nvSpPr>
        <p:spPr>
          <a:xfrm>
            <a:off x="4038600" y="6477777"/>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ja-JP" altLang="en-US" dirty="0"/>
          </a:p>
        </p:txBody>
      </p:sp>
      <p:sp>
        <p:nvSpPr>
          <p:cNvPr id="6" name="Slide Number Placeholder 5"/>
          <p:cNvSpPr>
            <a:spLocks noGrp="1"/>
          </p:cNvSpPr>
          <p:nvPr>
            <p:ph type="sldNum" sz="quarter" idx="4"/>
          </p:nvPr>
        </p:nvSpPr>
        <p:spPr>
          <a:xfrm>
            <a:off x="9181632" y="6472665"/>
            <a:ext cx="2743200" cy="365125"/>
          </a:xfrm>
          <a:prstGeom prst="rect">
            <a:avLst/>
          </a:prstGeom>
        </p:spPr>
        <p:txBody>
          <a:bodyPr vert="horz" lIns="91440" tIns="45720" rIns="91440" bIns="45720" rtlCol="0" anchor="ctr"/>
          <a:lstStyle>
            <a:lvl1pPr algn="r">
              <a:defRPr sz="1200">
                <a:solidFill>
                  <a:schemeClr val="bg1"/>
                </a:solidFill>
              </a:defRPr>
            </a:lvl1pPr>
          </a:lstStyle>
          <a:p>
            <a:fld id="{3C83C733-A267-4C27-B924-90460700986B}" type="slidenum">
              <a:rPr lang="ja-JP" altLang="en-US" smtClean="0"/>
              <a:pPr/>
              <a:t>‹#›</a:t>
            </a:fld>
            <a:endParaRPr lang="ja-JP" altLang="en-US" dirty="0"/>
          </a:p>
        </p:txBody>
      </p:sp>
    </p:spTree>
    <p:extLst>
      <p:ext uri="{BB962C8B-B14F-4D97-AF65-F5344CB8AC3E}">
        <p14:creationId xmlns:p14="http://schemas.microsoft.com/office/powerpoint/2010/main" val="1377184977"/>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Lst>
  <p:hf hdr="0" ftr="0" dt="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7.jpe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49208-D342-57E3-1607-DE463B568AF8}"/>
              </a:ext>
            </a:extLst>
          </p:cNvPr>
          <p:cNvSpPr>
            <a:spLocks noGrp="1"/>
          </p:cNvSpPr>
          <p:nvPr>
            <p:ph type="ctrTitle"/>
          </p:nvPr>
        </p:nvSpPr>
        <p:spPr/>
        <p:txBody>
          <a:bodyPr>
            <a:normAutofit fontScale="90000"/>
          </a:bodyPr>
          <a:lstStyle/>
          <a:p>
            <a:r>
              <a:rPr kumimoji="1" lang="ja-JP" altLang="en-US" dirty="0"/>
              <a:t>大規模言語モデルを用いた</a:t>
            </a:r>
            <a:br>
              <a:rPr kumimoji="1" lang="ja-JP" altLang="en-US" dirty="0"/>
            </a:br>
            <a:r>
              <a:rPr kumimoji="1" lang="ja-JP" altLang="en-US" dirty="0"/>
              <a:t>観光地レビューに基づく</a:t>
            </a:r>
            <a:br>
              <a:rPr kumimoji="1" lang="ja-JP" altLang="en-US" dirty="0"/>
            </a:br>
            <a:r>
              <a:rPr kumimoji="1" lang="ja-JP" altLang="en-US" dirty="0"/>
              <a:t>観光地推薦手法に関する研究</a:t>
            </a:r>
          </a:p>
        </p:txBody>
      </p:sp>
      <p:sp>
        <p:nvSpPr>
          <p:cNvPr id="3" name="字幕 2">
            <a:extLst>
              <a:ext uri="{FF2B5EF4-FFF2-40B4-BE49-F238E27FC236}">
                <a16:creationId xmlns:a16="http://schemas.microsoft.com/office/drawing/2014/main" id="{C99CB314-DF1F-1CD8-0489-621B2AA87509}"/>
              </a:ext>
            </a:extLst>
          </p:cNvPr>
          <p:cNvSpPr>
            <a:spLocks noGrp="1"/>
          </p:cNvSpPr>
          <p:nvPr>
            <p:ph type="subTitle" idx="1"/>
          </p:nvPr>
        </p:nvSpPr>
        <p:spPr/>
        <p:txBody>
          <a:bodyPr/>
          <a:lstStyle/>
          <a:p>
            <a:r>
              <a:rPr kumimoji="1" lang="ja-JP" altLang="en-US" dirty="0"/>
              <a:t>学科横断</a:t>
            </a:r>
            <a:r>
              <a:rPr kumimoji="1" lang="en-US" altLang="ja-JP" dirty="0"/>
              <a:t>AI</a:t>
            </a:r>
            <a:r>
              <a:rPr kumimoji="1" lang="ja-JP" altLang="en-US" dirty="0"/>
              <a:t>コース　二宮研究室</a:t>
            </a:r>
            <a:endParaRPr kumimoji="1" lang="en-US" altLang="ja-JP" dirty="0"/>
          </a:p>
          <a:p>
            <a:r>
              <a:rPr lang="en-US" altLang="ja-JP" dirty="0"/>
              <a:t>20A3009</a:t>
            </a:r>
            <a:r>
              <a:rPr lang="ja-JP" altLang="en-US" dirty="0"/>
              <a:t>　飯塚　柾</a:t>
            </a:r>
            <a:endParaRPr kumimoji="1" lang="ja-JP" altLang="en-US" dirty="0"/>
          </a:p>
        </p:txBody>
      </p:sp>
      <p:sp>
        <p:nvSpPr>
          <p:cNvPr id="4" name="テキスト ボックス 3">
            <a:extLst>
              <a:ext uri="{FF2B5EF4-FFF2-40B4-BE49-F238E27FC236}">
                <a16:creationId xmlns:a16="http://schemas.microsoft.com/office/drawing/2014/main" id="{40ECDA8C-0C47-6214-205E-74E7DCA076DA}"/>
              </a:ext>
            </a:extLst>
          </p:cNvPr>
          <p:cNvSpPr txBox="1"/>
          <p:nvPr/>
        </p:nvSpPr>
        <p:spPr>
          <a:xfrm>
            <a:off x="262076" y="735087"/>
            <a:ext cx="11662756" cy="461665"/>
          </a:xfrm>
          <a:prstGeom prst="rect">
            <a:avLst/>
          </a:prstGeom>
          <a:noFill/>
        </p:spPr>
        <p:txBody>
          <a:bodyPr wrap="square" rtlCol="0">
            <a:spAutoFit/>
          </a:bodyPr>
          <a:lstStyle/>
          <a:p>
            <a:r>
              <a:rPr kumimoji="1" lang="en-US" altLang="ja-JP" sz="2400" dirty="0">
                <a:solidFill>
                  <a:schemeClr val="bg1"/>
                </a:solidFill>
              </a:rPr>
              <a:t>2</a:t>
            </a:r>
            <a:r>
              <a:rPr kumimoji="1" lang="ja-JP" altLang="en-US" sz="2400" dirty="0">
                <a:solidFill>
                  <a:schemeClr val="bg1"/>
                </a:solidFill>
              </a:rPr>
              <a:t>月</a:t>
            </a:r>
            <a:r>
              <a:rPr kumimoji="1" lang="en-US" altLang="ja-JP" sz="2400" dirty="0">
                <a:solidFill>
                  <a:schemeClr val="bg1"/>
                </a:solidFill>
              </a:rPr>
              <a:t>2</a:t>
            </a:r>
            <a:r>
              <a:rPr kumimoji="1" lang="ja-JP" altLang="en-US" sz="2400" dirty="0">
                <a:solidFill>
                  <a:schemeClr val="bg1"/>
                </a:solidFill>
              </a:rPr>
              <a:t>日</a:t>
            </a:r>
            <a:r>
              <a:rPr kumimoji="1" lang="en-US" altLang="ja-JP" sz="2400" dirty="0">
                <a:solidFill>
                  <a:schemeClr val="bg1"/>
                </a:solidFill>
              </a:rPr>
              <a:t>/</a:t>
            </a:r>
            <a:r>
              <a:rPr kumimoji="1" lang="ja-JP" altLang="en-US" sz="2400" dirty="0">
                <a:solidFill>
                  <a:schemeClr val="bg1"/>
                </a:solidFill>
              </a:rPr>
              <a:t>学科横断型学修プログラム卒業研究発表会</a:t>
            </a:r>
          </a:p>
        </p:txBody>
      </p:sp>
    </p:spTree>
    <p:extLst>
      <p:ext uri="{BB962C8B-B14F-4D97-AF65-F5344CB8AC3E}">
        <p14:creationId xmlns:p14="http://schemas.microsoft.com/office/powerpoint/2010/main" val="1187323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42666-057A-5170-EE67-D761C716FC07}"/>
              </a:ext>
            </a:extLst>
          </p:cNvPr>
          <p:cNvSpPr>
            <a:spLocks noGrp="1"/>
          </p:cNvSpPr>
          <p:nvPr>
            <p:ph type="title"/>
          </p:nvPr>
        </p:nvSpPr>
        <p:spPr/>
        <p:txBody>
          <a:bodyPr>
            <a:normAutofit/>
          </a:bodyPr>
          <a:lstStyle/>
          <a:p>
            <a:r>
              <a:rPr kumimoji="1" lang="ja-JP" altLang="en-US" dirty="0"/>
              <a:t>提案手法</a:t>
            </a:r>
          </a:p>
        </p:txBody>
      </p:sp>
      <p:sp>
        <p:nvSpPr>
          <p:cNvPr id="3" name="コンテンツ プレースホルダー 2">
            <a:extLst>
              <a:ext uri="{FF2B5EF4-FFF2-40B4-BE49-F238E27FC236}">
                <a16:creationId xmlns:a16="http://schemas.microsoft.com/office/drawing/2014/main" id="{D49F211B-6735-24A7-EFB3-8CCCC13B4A32}"/>
              </a:ext>
            </a:extLst>
          </p:cNvPr>
          <p:cNvSpPr>
            <a:spLocks noGrp="1"/>
          </p:cNvSpPr>
          <p:nvPr>
            <p:ph idx="1"/>
          </p:nvPr>
        </p:nvSpPr>
        <p:spPr/>
        <p:txBody>
          <a:bodyPr>
            <a:normAutofit/>
          </a:bodyPr>
          <a:lstStyle/>
          <a:p>
            <a:r>
              <a:rPr kumimoji="1" lang="ja-JP" altLang="en-US" dirty="0">
                <a:latin typeface="+mn-ea"/>
              </a:rPr>
              <a:t>事前学習済み大規模言語モデル</a:t>
            </a:r>
            <a:r>
              <a:rPr kumimoji="1" lang="en-US" altLang="ja-JP" dirty="0">
                <a:latin typeface="+mn-ea"/>
              </a:rPr>
              <a:t>(LLM)</a:t>
            </a:r>
            <a:r>
              <a:rPr kumimoji="1" lang="ja-JP" altLang="en-US" dirty="0">
                <a:latin typeface="+mn-ea"/>
              </a:rPr>
              <a:t>を用いれば学習させる必要がない</a:t>
            </a:r>
            <a:endParaRPr lang="en-US" altLang="ja-JP" dirty="0">
              <a:latin typeface="+mn-ea"/>
            </a:endParaRPr>
          </a:p>
          <a:p>
            <a:pPr marL="0" indent="0">
              <a:buNone/>
            </a:pPr>
            <a:endParaRPr kumimoji="1" lang="en-US" altLang="ja-JP" dirty="0">
              <a:latin typeface="+mn-ea"/>
            </a:endParaRPr>
          </a:p>
          <a:p>
            <a:r>
              <a:rPr kumimoji="1" lang="ja-JP" altLang="en-US" dirty="0">
                <a:latin typeface="+mn-ea"/>
              </a:rPr>
              <a:t>事前学習済み</a:t>
            </a:r>
            <a:r>
              <a:rPr kumimoji="1" lang="en-US" altLang="ja-JP" dirty="0">
                <a:latin typeface="+mn-ea"/>
              </a:rPr>
              <a:t>LLM</a:t>
            </a:r>
            <a:r>
              <a:rPr kumimoji="1" lang="ja-JP" altLang="en-US" dirty="0">
                <a:latin typeface="+mn-ea"/>
              </a:rPr>
              <a:t>は高い文章理解能力を持つ</a:t>
            </a:r>
            <a:endParaRPr kumimoji="1" lang="en-US" altLang="ja-JP" dirty="0">
              <a:latin typeface="+mn-ea"/>
            </a:endParaRPr>
          </a:p>
          <a:p>
            <a:endParaRPr kumimoji="1" lang="en-US" altLang="ja-JP" dirty="0">
              <a:latin typeface="+mn-ea"/>
            </a:endParaRPr>
          </a:p>
          <a:p>
            <a:pPr marL="0" indent="0">
              <a:buNone/>
            </a:pPr>
            <a:endParaRPr kumimoji="1" lang="en-US" altLang="ja-JP" dirty="0">
              <a:latin typeface="+mn-ea"/>
            </a:endParaRPr>
          </a:p>
          <a:p>
            <a:pPr marL="0" indent="0" algn="ctr">
              <a:buNone/>
            </a:pPr>
            <a:r>
              <a:rPr kumimoji="1" lang="ja-JP" altLang="en-US" u="sng" dirty="0">
                <a:latin typeface="+mn-ea"/>
              </a:rPr>
              <a:t>事前学習済み</a:t>
            </a:r>
            <a:r>
              <a:rPr kumimoji="1" lang="en-US" altLang="ja-JP" u="sng" dirty="0">
                <a:latin typeface="+mn-ea"/>
              </a:rPr>
              <a:t>LLM</a:t>
            </a:r>
            <a:r>
              <a:rPr kumimoji="1" lang="ja-JP" altLang="en-US" u="sng" dirty="0">
                <a:latin typeface="+mn-ea"/>
              </a:rPr>
              <a:t>を用いて観光地レビューをベクトルにする手法を提案</a:t>
            </a:r>
            <a:endParaRPr kumimoji="1" lang="en-US" altLang="ja-JP" u="sng" dirty="0">
              <a:latin typeface="+mn-ea"/>
            </a:endParaRPr>
          </a:p>
          <a:p>
            <a:pPr marL="0" indent="0" algn="ctr">
              <a:buNone/>
            </a:pPr>
            <a:endParaRPr lang="en-US" altLang="ja-JP" u="sng" dirty="0">
              <a:latin typeface="+mn-ea"/>
            </a:endParaRPr>
          </a:p>
          <a:p>
            <a:r>
              <a:rPr kumimoji="1" lang="ja-JP" altLang="en-US" sz="2800" dirty="0">
                <a:solidFill>
                  <a:srgbClr val="FF0000"/>
                </a:solidFill>
                <a:latin typeface="+mn-ea"/>
                <a:cs typeface="Times New Roman" panose="02020603050405020304" pitchFamily="18" charset="0"/>
              </a:rPr>
              <a:t>日本語事前学習済み</a:t>
            </a:r>
            <a:r>
              <a:rPr kumimoji="1" lang="en-US" altLang="ja-JP" sz="2800" dirty="0">
                <a:solidFill>
                  <a:srgbClr val="FF0000"/>
                </a:solidFill>
                <a:latin typeface="+mn-ea"/>
                <a:cs typeface="Times New Roman" panose="02020603050405020304" pitchFamily="18" charset="0"/>
              </a:rPr>
              <a:t>Sentence-LUKE[3]</a:t>
            </a:r>
            <a:r>
              <a:rPr kumimoji="1" lang="ja-JP" altLang="en-US" sz="2800" dirty="0">
                <a:solidFill>
                  <a:srgbClr val="FF0000"/>
                </a:solidFill>
                <a:latin typeface="+mn-ea"/>
                <a:cs typeface="Times New Roman" panose="02020603050405020304" pitchFamily="18" charset="0"/>
              </a:rPr>
              <a:t>を使用</a:t>
            </a:r>
          </a:p>
          <a:p>
            <a:pPr marL="0" indent="0" algn="ctr">
              <a:buNone/>
            </a:pPr>
            <a:endParaRPr kumimoji="1" lang="en-US" altLang="ja-JP" u="sng" dirty="0">
              <a:latin typeface="+mn-ea"/>
            </a:endParaRPr>
          </a:p>
        </p:txBody>
      </p:sp>
      <p:sp>
        <p:nvSpPr>
          <p:cNvPr id="4" name="スライド番号プレースホルダー 3">
            <a:extLst>
              <a:ext uri="{FF2B5EF4-FFF2-40B4-BE49-F238E27FC236}">
                <a16:creationId xmlns:a16="http://schemas.microsoft.com/office/drawing/2014/main" id="{40BEEA4C-B018-595C-5CC7-A7844EAEA2FD}"/>
              </a:ext>
            </a:extLst>
          </p:cNvPr>
          <p:cNvSpPr>
            <a:spLocks noGrp="1"/>
          </p:cNvSpPr>
          <p:nvPr>
            <p:ph type="sldNum" sz="quarter" idx="12"/>
          </p:nvPr>
        </p:nvSpPr>
        <p:spPr/>
        <p:txBody>
          <a:bodyPr/>
          <a:lstStyle/>
          <a:p>
            <a:fld id="{3C83C733-A267-4C27-B924-90460700986B}" type="slidenum">
              <a:rPr lang="ja-JP" altLang="en-US" smtClean="0"/>
              <a:pPr/>
              <a:t>10</a:t>
            </a:fld>
            <a:endParaRPr lang="ja-JP" altLang="en-US"/>
          </a:p>
        </p:txBody>
      </p:sp>
      <p:sp>
        <p:nvSpPr>
          <p:cNvPr id="15" name="矢印: 下 14">
            <a:extLst>
              <a:ext uri="{FF2B5EF4-FFF2-40B4-BE49-F238E27FC236}">
                <a16:creationId xmlns:a16="http://schemas.microsoft.com/office/drawing/2014/main" id="{A8D8C290-B868-AEDC-F1D9-29E5E8E79DF5}"/>
              </a:ext>
            </a:extLst>
          </p:cNvPr>
          <p:cNvSpPr/>
          <p:nvPr/>
        </p:nvSpPr>
        <p:spPr>
          <a:xfrm>
            <a:off x="5518663" y="2784723"/>
            <a:ext cx="1154674" cy="1008112"/>
          </a:xfrm>
          <a:prstGeom prst="downArrow">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テキスト ボックス 4">
            <a:extLst>
              <a:ext uri="{FF2B5EF4-FFF2-40B4-BE49-F238E27FC236}">
                <a16:creationId xmlns:a16="http://schemas.microsoft.com/office/drawing/2014/main" id="{2D1BC36F-35D6-F240-C9E0-17038B05E90D}"/>
              </a:ext>
            </a:extLst>
          </p:cNvPr>
          <p:cNvSpPr txBox="1"/>
          <p:nvPr/>
        </p:nvSpPr>
        <p:spPr>
          <a:xfrm>
            <a:off x="189005" y="6143277"/>
            <a:ext cx="12005546" cy="461665"/>
          </a:xfrm>
          <a:prstGeom prst="rect">
            <a:avLst/>
          </a:prstGeom>
          <a:noFill/>
        </p:spPr>
        <p:txBody>
          <a:bodyPr wrap="square">
            <a:spAutoFit/>
          </a:bodyPr>
          <a:lstStyle/>
          <a:p>
            <a:r>
              <a:rPr lang="en-US" altLang="ja-JP" sz="1200" dirty="0">
                <a:latin typeface="+mn-ea"/>
                <a:cs typeface="Times New Roman" panose="02020603050405020304" pitchFamily="18" charset="0"/>
              </a:rPr>
              <a:t>[3]</a:t>
            </a:r>
            <a:r>
              <a:rPr lang="nn-NO" altLang="ja-JP" sz="1200" dirty="0">
                <a:latin typeface="+mn-ea"/>
                <a:cs typeface="Times New Roman" panose="02020603050405020304" pitchFamily="18" charset="0"/>
              </a:rPr>
              <a:t>Hugging Face</a:t>
            </a:r>
            <a:r>
              <a:rPr lang="ja-JP" altLang="nn-NO" sz="1200" dirty="0">
                <a:latin typeface="+mn-ea"/>
                <a:cs typeface="Times New Roman" panose="02020603050405020304" pitchFamily="18" charset="0"/>
              </a:rPr>
              <a:t>，”</a:t>
            </a:r>
            <a:r>
              <a:rPr lang="nn-NO" altLang="ja-JP" sz="1200" dirty="0">
                <a:latin typeface="+mn-ea"/>
                <a:cs typeface="Times New Roman" panose="02020603050405020304" pitchFamily="18" charset="0"/>
              </a:rPr>
              <a:t>sonoisa/sentence-luke-japanese-base-lite”</a:t>
            </a:r>
            <a:r>
              <a:rPr lang="ja-JP" altLang="nn-NO" sz="1200" dirty="0">
                <a:latin typeface="+mn-ea"/>
                <a:cs typeface="Times New Roman" panose="02020603050405020304" pitchFamily="18" charset="0"/>
              </a:rPr>
              <a:t>，</a:t>
            </a:r>
            <a:r>
              <a:rPr lang="nn-NO" altLang="ja-JP" sz="1200" dirty="0">
                <a:latin typeface="+mn-ea"/>
                <a:cs typeface="Times New Roman" panose="02020603050405020304" pitchFamily="18" charset="0"/>
              </a:rPr>
              <a:t>https://huggingface.co/sonoisa/sentence-luke-japanese-base-lite</a:t>
            </a:r>
            <a:r>
              <a:rPr lang="ja-JP" altLang="nn-NO" sz="1200" dirty="0">
                <a:latin typeface="+mn-ea"/>
                <a:cs typeface="Times New Roman" panose="02020603050405020304" pitchFamily="18" charset="0"/>
              </a:rPr>
              <a:t>（最終アクセス</a:t>
            </a:r>
            <a:r>
              <a:rPr lang="nn-NO" altLang="ja-JP" sz="1200" dirty="0">
                <a:latin typeface="+mn-ea"/>
                <a:cs typeface="Times New Roman" panose="02020603050405020304" pitchFamily="18" charset="0"/>
              </a:rPr>
              <a:t>:2024</a:t>
            </a:r>
            <a:r>
              <a:rPr lang="ja-JP" altLang="nn-NO" sz="1200" dirty="0">
                <a:latin typeface="+mn-ea"/>
                <a:cs typeface="Times New Roman" panose="02020603050405020304" pitchFamily="18" charset="0"/>
              </a:rPr>
              <a:t>年</a:t>
            </a:r>
            <a:r>
              <a:rPr lang="nn-NO" altLang="ja-JP" sz="1200" dirty="0">
                <a:latin typeface="+mn-ea"/>
                <a:cs typeface="Times New Roman" panose="02020603050405020304" pitchFamily="18" charset="0"/>
              </a:rPr>
              <a:t>1</a:t>
            </a:r>
            <a:r>
              <a:rPr lang="ja-JP" altLang="nn-NO" sz="1200" dirty="0">
                <a:latin typeface="+mn-ea"/>
                <a:cs typeface="Times New Roman" panose="02020603050405020304" pitchFamily="18" charset="0"/>
              </a:rPr>
              <a:t>月</a:t>
            </a:r>
            <a:r>
              <a:rPr lang="nn-NO" altLang="ja-JP" sz="1200" dirty="0">
                <a:latin typeface="+mn-ea"/>
                <a:cs typeface="Times New Roman" panose="02020603050405020304" pitchFamily="18" charset="0"/>
              </a:rPr>
              <a:t>31</a:t>
            </a:r>
            <a:r>
              <a:rPr lang="ja-JP" altLang="nn-NO" sz="1200" dirty="0">
                <a:latin typeface="+mn-ea"/>
                <a:cs typeface="Times New Roman" panose="02020603050405020304" pitchFamily="18" charset="0"/>
              </a:rPr>
              <a:t>日）．</a:t>
            </a:r>
          </a:p>
          <a:p>
            <a:endParaRPr lang="en-US" altLang="ja-JP" sz="1200" dirty="0">
              <a:latin typeface="+mn-ea"/>
              <a:cs typeface="Times New Roman" panose="02020603050405020304" pitchFamily="18" charset="0"/>
            </a:endParaRPr>
          </a:p>
        </p:txBody>
      </p:sp>
    </p:spTree>
    <p:extLst>
      <p:ext uri="{BB962C8B-B14F-4D97-AF65-F5344CB8AC3E}">
        <p14:creationId xmlns:p14="http://schemas.microsoft.com/office/powerpoint/2010/main" val="62267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CAF0B-5288-BC27-806C-E81FDF34CBED}"/>
              </a:ext>
            </a:extLst>
          </p:cNvPr>
          <p:cNvSpPr>
            <a:spLocks noGrp="1"/>
          </p:cNvSpPr>
          <p:nvPr>
            <p:ph type="title"/>
          </p:nvPr>
        </p:nvSpPr>
        <p:spPr/>
        <p:txBody>
          <a:bodyPr>
            <a:normAutofit/>
          </a:bodyPr>
          <a:lstStyle/>
          <a:p>
            <a:r>
              <a:rPr kumimoji="1" lang="en-US" altLang="ja-JP" dirty="0">
                <a:latin typeface="+mn-ea"/>
                <a:ea typeface="+mn-ea"/>
              </a:rPr>
              <a:t>LLM</a:t>
            </a:r>
            <a:r>
              <a:rPr kumimoji="1" lang="ja-JP" altLang="en-US" dirty="0">
                <a:latin typeface="+mn-ea"/>
                <a:ea typeface="+mn-ea"/>
              </a:rPr>
              <a:t>について</a:t>
            </a:r>
          </a:p>
        </p:txBody>
      </p:sp>
      <p:sp>
        <p:nvSpPr>
          <p:cNvPr id="4" name="スライド番号プレースホルダー 3">
            <a:extLst>
              <a:ext uri="{FF2B5EF4-FFF2-40B4-BE49-F238E27FC236}">
                <a16:creationId xmlns:a16="http://schemas.microsoft.com/office/drawing/2014/main" id="{F192C9E0-7B40-8B5F-DEE3-AF359D8649D8}"/>
              </a:ext>
            </a:extLst>
          </p:cNvPr>
          <p:cNvSpPr>
            <a:spLocks noGrp="1"/>
          </p:cNvSpPr>
          <p:nvPr>
            <p:ph type="sldNum" sz="quarter" idx="12"/>
          </p:nvPr>
        </p:nvSpPr>
        <p:spPr/>
        <p:txBody>
          <a:bodyPr/>
          <a:lstStyle/>
          <a:p>
            <a:fld id="{3C83C733-A267-4C27-B924-90460700986B}" type="slidenum">
              <a:rPr lang="ja-JP" altLang="en-US" smtClean="0"/>
              <a:pPr/>
              <a:t>11</a:t>
            </a:fld>
            <a:endParaRPr lang="ja-JP" altLang="en-US" dirty="0"/>
          </a:p>
        </p:txBody>
      </p:sp>
      <p:sp>
        <p:nvSpPr>
          <p:cNvPr id="14" name="吹き出し: 四角形 13">
            <a:extLst>
              <a:ext uri="{FF2B5EF4-FFF2-40B4-BE49-F238E27FC236}">
                <a16:creationId xmlns:a16="http://schemas.microsoft.com/office/drawing/2014/main" id="{FA4EA717-39D3-FC1A-33C3-7C73F5CB6CCF}"/>
              </a:ext>
            </a:extLst>
          </p:cNvPr>
          <p:cNvSpPr/>
          <p:nvPr/>
        </p:nvSpPr>
        <p:spPr>
          <a:xfrm>
            <a:off x="8128943" y="4238172"/>
            <a:ext cx="3917860" cy="673089"/>
          </a:xfrm>
          <a:prstGeom prst="wedgeRectCallout">
            <a:avLst>
              <a:gd name="adj1" fmla="val 6928"/>
              <a:gd name="adj2" fmla="val -7977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Times New Roman" panose="02020603050405020304" pitchFamily="18" charset="0"/>
                <a:cs typeface="Times New Roman" panose="02020603050405020304" pitchFamily="18" charset="0"/>
              </a:rPr>
              <a:t>文章をベクトル化している</a:t>
            </a:r>
          </a:p>
        </p:txBody>
      </p:sp>
      <p:sp>
        <p:nvSpPr>
          <p:cNvPr id="18" name="テキスト ボックス 17">
            <a:extLst>
              <a:ext uri="{FF2B5EF4-FFF2-40B4-BE49-F238E27FC236}">
                <a16:creationId xmlns:a16="http://schemas.microsoft.com/office/drawing/2014/main" id="{25A7101C-D9CB-5236-26CD-A26E03AD8026}"/>
              </a:ext>
            </a:extLst>
          </p:cNvPr>
          <p:cNvSpPr txBox="1"/>
          <p:nvPr/>
        </p:nvSpPr>
        <p:spPr>
          <a:xfrm>
            <a:off x="5724950" y="4534158"/>
            <a:ext cx="843501" cy="523220"/>
          </a:xfrm>
          <a:prstGeom prst="rect">
            <a:avLst/>
          </a:prstGeom>
          <a:noFill/>
        </p:spPr>
        <p:txBody>
          <a:bodyPr wrap="none" rtlCol="0">
            <a:spAutoFit/>
          </a:bodyPr>
          <a:lstStyle/>
          <a:p>
            <a:pPr algn="ctr"/>
            <a:r>
              <a:rPr kumimoji="1" lang="en-US" altLang="ja-JP" sz="2800" dirty="0">
                <a:latin typeface="+mn-ea"/>
                <a:cs typeface="Times New Roman" panose="02020603050405020304" pitchFamily="18" charset="0"/>
              </a:rPr>
              <a:t>LLM</a:t>
            </a:r>
            <a:endParaRPr kumimoji="1" lang="ja-JP" altLang="en-US" sz="2800" dirty="0">
              <a:latin typeface="+mn-ea"/>
              <a:cs typeface="Times New Roman" panose="02020603050405020304" pitchFamily="18" charset="0"/>
            </a:endParaRPr>
          </a:p>
        </p:txBody>
      </p:sp>
      <p:sp>
        <p:nvSpPr>
          <p:cNvPr id="22" name="楕円 21">
            <a:extLst>
              <a:ext uri="{FF2B5EF4-FFF2-40B4-BE49-F238E27FC236}">
                <a16:creationId xmlns:a16="http://schemas.microsoft.com/office/drawing/2014/main" id="{B88F3301-6057-16D0-6258-13F58910ADE3}"/>
              </a:ext>
            </a:extLst>
          </p:cNvPr>
          <p:cNvSpPr/>
          <p:nvPr/>
        </p:nvSpPr>
        <p:spPr>
          <a:xfrm>
            <a:off x="4690361" y="2209621"/>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3" name="楕円 22">
            <a:extLst>
              <a:ext uri="{FF2B5EF4-FFF2-40B4-BE49-F238E27FC236}">
                <a16:creationId xmlns:a16="http://schemas.microsoft.com/office/drawing/2014/main" id="{C331237F-1B04-D33A-F478-729AA9DEB9EA}"/>
              </a:ext>
            </a:extLst>
          </p:cNvPr>
          <p:cNvSpPr/>
          <p:nvPr/>
        </p:nvSpPr>
        <p:spPr>
          <a:xfrm>
            <a:off x="4690361" y="2877754"/>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4" name="楕円 23">
            <a:extLst>
              <a:ext uri="{FF2B5EF4-FFF2-40B4-BE49-F238E27FC236}">
                <a16:creationId xmlns:a16="http://schemas.microsoft.com/office/drawing/2014/main" id="{A1F87530-5707-EE26-A372-7EF907A81EB5}"/>
              </a:ext>
            </a:extLst>
          </p:cNvPr>
          <p:cNvSpPr/>
          <p:nvPr/>
        </p:nvSpPr>
        <p:spPr>
          <a:xfrm>
            <a:off x="4690361" y="3545887"/>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5" name="楕円 24">
            <a:extLst>
              <a:ext uri="{FF2B5EF4-FFF2-40B4-BE49-F238E27FC236}">
                <a16:creationId xmlns:a16="http://schemas.microsoft.com/office/drawing/2014/main" id="{2755E0B9-31CD-1CEE-73E4-612911EC1CD2}"/>
              </a:ext>
            </a:extLst>
          </p:cNvPr>
          <p:cNvSpPr/>
          <p:nvPr/>
        </p:nvSpPr>
        <p:spPr>
          <a:xfrm>
            <a:off x="4690361" y="4204791"/>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6" name="楕円 25">
            <a:extLst>
              <a:ext uri="{FF2B5EF4-FFF2-40B4-BE49-F238E27FC236}">
                <a16:creationId xmlns:a16="http://schemas.microsoft.com/office/drawing/2014/main" id="{541E47FF-6724-6FBF-9F6B-1F2E3DBC0770}"/>
              </a:ext>
            </a:extLst>
          </p:cNvPr>
          <p:cNvSpPr/>
          <p:nvPr/>
        </p:nvSpPr>
        <p:spPr>
          <a:xfrm>
            <a:off x="5843332" y="3852417"/>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7" name="楕円 26">
            <a:extLst>
              <a:ext uri="{FF2B5EF4-FFF2-40B4-BE49-F238E27FC236}">
                <a16:creationId xmlns:a16="http://schemas.microsoft.com/office/drawing/2014/main" id="{F72EAE36-6F9E-9849-91A9-F58DD4201B1D}"/>
              </a:ext>
            </a:extLst>
          </p:cNvPr>
          <p:cNvSpPr/>
          <p:nvPr/>
        </p:nvSpPr>
        <p:spPr>
          <a:xfrm>
            <a:off x="5843332" y="3188649"/>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8" name="楕円 27">
            <a:extLst>
              <a:ext uri="{FF2B5EF4-FFF2-40B4-BE49-F238E27FC236}">
                <a16:creationId xmlns:a16="http://schemas.microsoft.com/office/drawing/2014/main" id="{D3740F75-3D38-09A2-26D5-5991C4E2E48A}"/>
              </a:ext>
            </a:extLst>
          </p:cNvPr>
          <p:cNvSpPr/>
          <p:nvPr/>
        </p:nvSpPr>
        <p:spPr>
          <a:xfrm>
            <a:off x="5843332" y="2524880"/>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29" name="楕円 28">
            <a:extLst>
              <a:ext uri="{FF2B5EF4-FFF2-40B4-BE49-F238E27FC236}">
                <a16:creationId xmlns:a16="http://schemas.microsoft.com/office/drawing/2014/main" id="{1C7F7BFC-C47B-FAAF-89DC-3BC9A415FA24}"/>
              </a:ext>
            </a:extLst>
          </p:cNvPr>
          <p:cNvSpPr/>
          <p:nvPr/>
        </p:nvSpPr>
        <p:spPr>
          <a:xfrm>
            <a:off x="6966546" y="3545887"/>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30" name="楕円 29">
            <a:extLst>
              <a:ext uri="{FF2B5EF4-FFF2-40B4-BE49-F238E27FC236}">
                <a16:creationId xmlns:a16="http://schemas.microsoft.com/office/drawing/2014/main" id="{41451797-1620-5104-4386-4941ABA665C3}"/>
              </a:ext>
            </a:extLst>
          </p:cNvPr>
          <p:cNvSpPr/>
          <p:nvPr/>
        </p:nvSpPr>
        <p:spPr>
          <a:xfrm>
            <a:off x="6966545" y="2877186"/>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1062" name="楕円 1061">
            <a:extLst>
              <a:ext uri="{FF2B5EF4-FFF2-40B4-BE49-F238E27FC236}">
                <a16:creationId xmlns:a16="http://schemas.microsoft.com/office/drawing/2014/main" id="{B1038833-FAF6-1C69-98B2-78B382399B19}"/>
              </a:ext>
            </a:extLst>
          </p:cNvPr>
          <p:cNvSpPr/>
          <p:nvPr/>
        </p:nvSpPr>
        <p:spPr>
          <a:xfrm>
            <a:off x="6963686" y="4204791"/>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sp>
        <p:nvSpPr>
          <p:cNvPr id="1063" name="楕円 1062">
            <a:extLst>
              <a:ext uri="{FF2B5EF4-FFF2-40B4-BE49-F238E27FC236}">
                <a16:creationId xmlns:a16="http://schemas.microsoft.com/office/drawing/2014/main" id="{E27965EC-4F83-F790-F953-CE9CB1BD18C4}"/>
              </a:ext>
            </a:extLst>
          </p:cNvPr>
          <p:cNvSpPr/>
          <p:nvPr/>
        </p:nvSpPr>
        <p:spPr>
          <a:xfrm>
            <a:off x="6966546" y="2208712"/>
            <a:ext cx="528300" cy="521240"/>
          </a:xfrm>
          <a:prstGeom prst="ellipse">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cxnSp>
        <p:nvCxnSpPr>
          <p:cNvPr id="5" name="直線コネクタ 4">
            <a:extLst>
              <a:ext uri="{FF2B5EF4-FFF2-40B4-BE49-F238E27FC236}">
                <a16:creationId xmlns:a16="http://schemas.microsoft.com/office/drawing/2014/main" id="{BBA746F9-A0CB-B18C-AA4D-42113F31C212}"/>
              </a:ext>
            </a:extLst>
          </p:cNvPr>
          <p:cNvCxnSpPr>
            <a:cxnSpLocks/>
            <a:stCxn id="22" idx="6"/>
            <a:endCxn id="28" idx="2"/>
          </p:cNvCxnSpPr>
          <p:nvPr/>
        </p:nvCxnSpPr>
        <p:spPr>
          <a:xfrm>
            <a:off x="5218661" y="2470241"/>
            <a:ext cx="624671" cy="31525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3B6176EA-2CBF-A440-6B0B-08C760233EB5}"/>
              </a:ext>
            </a:extLst>
          </p:cNvPr>
          <p:cNvCxnSpPr>
            <a:stCxn id="23" idx="6"/>
            <a:endCxn id="27" idx="2"/>
          </p:cNvCxnSpPr>
          <p:nvPr/>
        </p:nvCxnSpPr>
        <p:spPr>
          <a:xfrm>
            <a:off x="5218661" y="3138374"/>
            <a:ext cx="624671" cy="31089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930DC8C-7695-0468-C51D-B83D1F30B34C}"/>
              </a:ext>
            </a:extLst>
          </p:cNvPr>
          <p:cNvCxnSpPr>
            <a:stCxn id="24" idx="6"/>
            <a:endCxn id="26" idx="2"/>
          </p:cNvCxnSpPr>
          <p:nvPr/>
        </p:nvCxnSpPr>
        <p:spPr>
          <a:xfrm>
            <a:off x="5218661" y="3806507"/>
            <a:ext cx="624671" cy="30653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F391950-9A0E-82C8-4788-C84665D38CDB}"/>
              </a:ext>
            </a:extLst>
          </p:cNvPr>
          <p:cNvCxnSpPr>
            <a:cxnSpLocks/>
            <a:stCxn id="25" idx="6"/>
            <a:endCxn id="26" idx="2"/>
          </p:cNvCxnSpPr>
          <p:nvPr/>
        </p:nvCxnSpPr>
        <p:spPr>
          <a:xfrm flipV="1">
            <a:off x="5218661" y="4113037"/>
            <a:ext cx="624671" cy="3523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6E5EC0F8-137A-DBBC-AB96-BEEE76D01C59}"/>
              </a:ext>
            </a:extLst>
          </p:cNvPr>
          <p:cNvCxnSpPr>
            <a:cxnSpLocks/>
            <a:stCxn id="22" idx="6"/>
            <a:endCxn id="27" idx="2"/>
          </p:cNvCxnSpPr>
          <p:nvPr/>
        </p:nvCxnSpPr>
        <p:spPr>
          <a:xfrm>
            <a:off x="5218661" y="2470241"/>
            <a:ext cx="624671" cy="97902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B7BF031-A01E-16B9-E26F-0DA3FA92BDB4}"/>
              </a:ext>
            </a:extLst>
          </p:cNvPr>
          <p:cNvCxnSpPr>
            <a:stCxn id="23" idx="6"/>
            <a:endCxn id="28" idx="2"/>
          </p:cNvCxnSpPr>
          <p:nvPr/>
        </p:nvCxnSpPr>
        <p:spPr>
          <a:xfrm flipV="1">
            <a:off x="5218661" y="2785500"/>
            <a:ext cx="624671" cy="3528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01CFFD9-CF44-58B3-D9BB-7124BF1BB378}"/>
              </a:ext>
            </a:extLst>
          </p:cNvPr>
          <p:cNvCxnSpPr>
            <a:stCxn id="23" idx="6"/>
            <a:endCxn id="26" idx="2"/>
          </p:cNvCxnSpPr>
          <p:nvPr/>
        </p:nvCxnSpPr>
        <p:spPr>
          <a:xfrm>
            <a:off x="5218661" y="3138374"/>
            <a:ext cx="624671" cy="9746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24" name="直線コネクタ 1023">
            <a:extLst>
              <a:ext uri="{FF2B5EF4-FFF2-40B4-BE49-F238E27FC236}">
                <a16:creationId xmlns:a16="http://schemas.microsoft.com/office/drawing/2014/main" id="{D333B885-A1AC-035C-9A6B-EF975FE409AD}"/>
              </a:ext>
            </a:extLst>
          </p:cNvPr>
          <p:cNvCxnSpPr>
            <a:stCxn id="24" idx="6"/>
            <a:endCxn id="28" idx="2"/>
          </p:cNvCxnSpPr>
          <p:nvPr/>
        </p:nvCxnSpPr>
        <p:spPr>
          <a:xfrm flipV="1">
            <a:off x="5218661" y="2785500"/>
            <a:ext cx="624671" cy="1021007"/>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27" name="直線コネクタ 1026">
            <a:extLst>
              <a:ext uri="{FF2B5EF4-FFF2-40B4-BE49-F238E27FC236}">
                <a16:creationId xmlns:a16="http://schemas.microsoft.com/office/drawing/2014/main" id="{2426B976-1368-6E1D-7F7D-724A8526C7A3}"/>
              </a:ext>
            </a:extLst>
          </p:cNvPr>
          <p:cNvCxnSpPr>
            <a:stCxn id="24" idx="6"/>
            <a:endCxn id="27" idx="2"/>
          </p:cNvCxnSpPr>
          <p:nvPr/>
        </p:nvCxnSpPr>
        <p:spPr>
          <a:xfrm flipV="1">
            <a:off x="5218661" y="3449269"/>
            <a:ext cx="624671" cy="35723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35" name="直線コネクタ 1034">
            <a:extLst>
              <a:ext uri="{FF2B5EF4-FFF2-40B4-BE49-F238E27FC236}">
                <a16:creationId xmlns:a16="http://schemas.microsoft.com/office/drawing/2014/main" id="{E6C68E0C-80D8-7EA3-FDB7-2C66013B31AE}"/>
              </a:ext>
            </a:extLst>
          </p:cNvPr>
          <p:cNvCxnSpPr>
            <a:cxnSpLocks/>
            <a:stCxn id="24" idx="6"/>
            <a:endCxn id="26" idx="2"/>
          </p:cNvCxnSpPr>
          <p:nvPr/>
        </p:nvCxnSpPr>
        <p:spPr>
          <a:xfrm>
            <a:off x="5218661" y="3806507"/>
            <a:ext cx="624671" cy="30653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37" name="直線コネクタ 1036">
            <a:extLst>
              <a:ext uri="{FF2B5EF4-FFF2-40B4-BE49-F238E27FC236}">
                <a16:creationId xmlns:a16="http://schemas.microsoft.com/office/drawing/2014/main" id="{0AFD73C4-E841-79A3-D44A-AA57C7A97591}"/>
              </a:ext>
            </a:extLst>
          </p:cNvPr>
          <p:cNvCxnSpPr>
            <a:stCxn id="25" idx="6"/>
            <a:endCxn id="27" idx="2"/>
          </p:cNvCxnSpPr>
          <p:nvPr/>
        </p:nvCxnSpPr>
        <p:spPr>
          <a:xfrm flipV="1">
            <a:off x="5218661" y="3449269"/>
            <a:ext cx="624671" cy="101614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39" name="直線コネクタ 1038">
            <a:extLst>
              <a:ext uri="{FF2B5EF4-FFF2-40B4-BE49-F238E27FC236}">
                <a16:creationId xmlns:a16="http://schemas.microsoft.com/office/drawing/2014/main" id="{18DF522E-09B1-4C5F-EF35-410ADE657D11}"/>
              </a:ext>
            </a:extLst>
          </p:cNvPr>
          <p:cNvCxnSpPr>
            <a:stCxn id="25" idx="6"/>
            <a:endCxn id="28" idx="2"/>
          </p:cNvCxnSpPr>
          <p:nvPr/>
        </p:nvCxnSpPr>
        <p:spPr>
          <a:xfrm flipV="1">
            <a:off x="5218661" y="2785500"/>
            <a:ext cx="624671" cy="1679911"/>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1" name="直線コネクタ 1040">
            <a:extLst>
              <a:ext uri="{FF2B5EF4-FFF2-40B4-BE49-F238E27FC236}">
                <a16:creationId xmlns:a16="http://schemas.microsoft.com/office/drawing/2014/main" id="{007F0B75-F7C5-0A44-2E75-DA3E883185B8}"/>
              </a:ext>
            </a:extLst>
          </p:cNvPr>
          <p:cNvCxnSpPr>
            <a:stCxn id="22" idx="6"/>
            <a:endCxn id="26" idx="2"/>
          </p:cNvCxnSpPr>
          <p:nvPr/>
        </p:nvCxnSpPr>
        <p:spPr>
          <a:xfrm>
            <a:off x="5218661" y="2470241"/>
            <a:ext cx="624671" cy="164279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6" name="直線コネクタ 1045">
            <a:extLst>
              <a:ext uri="{FF2B5EF4-FFF2-40B4-BE49-F238E27FC236}">
                <a16:creationId xmlns:a16="http://schemas.microsoft.com/office/drawing/2014/main" id="{EA295C7A-49A6-9C8E-6610-7F8C9FC7BC18}"/>
              </a:ext>
            </a:extLst>
          </p:cNvPr>
          <p:cNvCxnSpPr>
            <a:stCxn id="28" idx="6"/>
            <a:endCxn id="1063" idx="2"/>
          </p:cNvCxnSpPr>
          <p:nvPr/>
        </p:nvCxnSpPr>
        <p:spPr>
          <a:xfrm flipV="1">
            <a:off x="6371632" y="2469332"/>
            <a:ext cx="594914" cy="31616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8" name="直線コネクタ 1047">
            <a:extLst>
              <a:ext uri="{FF2B5EF4-FFF2-40B4-BE49-F238E27FC236}">
                <a16:creationId xmlns:a16="http://schemas.microsoft.com/office/drawing/2014/main" id="{7CDEBBDE-E6BD-D82E-4E45-8C71E963A421}"/>
              </a:ext>
            </a:extLst>
          </p:cNvPr>
          <p:cNvCxnSpPr>
            <a:cxnSpLocks/>
            <a:stCxn id="27" idx="6"/>
            <a:endCxn id="1063" idx="2"/>
          </p:cNvCxnSpPr>
          <p:nvPr/>
        </p:nvCxnSpPr>
        <p:spPr>
          <a:xfrm flipV="1">
            <a:off x="6371632" y="2469332"/>
            <a:ext cx="594914" cy="979937"/>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0" name="直線コネクタ 1049">
            <a:extLst>
              <a:ext uri="{FF2B5EF4-FFF2-40B4-BE49-F238E27FC236}">
                <a16:creationId xmlns:a16="http://schemas.microsoft.com/office/drawing/2014/main" id="{028EE9B0-338F-D64C-EE06-872C655DFE3A}"/>
              </a:ext>
            </a:extLst>
          </p:cNvPr>
          <p:cNvCxnSpPr>
            <a:stCxn id="26" idx="6"/>
            <a:endCxn id="1063" idx="2"/>
          </p:cNvCxnSpPr>
          <p:nvPr/>
        </p:nvCxnSpPr>
        <p:spPr>
          <a:xfrm flipV="1">
            <a:off x="6371632" y="2469332"/>
            <a:ext cx="594914" cy="164370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2" name="直線コネクタ 1051">
            <a:extLst>
              <a:ext uri="{FF2B5EF4-FFF2-40B4-BE49-F238E27FC236}">
                <a16:creationId xmlns:a16="http://schemas.microsoft.com/office/drawing/2014/main" id="{F5CECA54-C9F0-3A1B-8184-998BF269221A}"/>
              </a:ext>
            </a:extLst>
          </p:cNvPr>
          <p:cNvCxnSpPr>
            <a:stCxn id="28" idx="6"/>
            <a:endCxn id="30" idx="2"/>
          </p:cNvCxnSpPr>
          <p:nvPr/>
        </p:nvCxnSpPr>
        <p:spPr>
          <a:xfrm>
            <a:off x="6371632" y="2785500"/>
            <a:ext cx="594913" cy="35230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4" name="直線コネクタ 1053">
            <a:extLst>
              <a:ext uri="{FF2B5EF4-FFF2-40B4-BE49-F238E27FC236}">
                <a16:creationId xmlns:a16="http://schemas.microsoft.com/office/drawing/2014/main" id="{6A620364-35F4-031F-BCE7-67873233EEE0}"/>
              </a:ext>
            </a:extLst>
          </p:cNvPr>
          <p:cNvCxnSpPr>
            <a:stCxn id="28" idx="6"/>
            <a:endCxn id="29" idx="2"/>
          </p:cNvCxnSpPr>
          <p:nvPr/>
        </p:nvCxnSpPr>
        <p:spPr>
          <a:xfrm>
            <a:off x="6371632" y="2785500"/>
            <a:ext cx="594914" cy="1021007"/>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6" name="直線コネクタ 1055">
            <a:extLst>
              <a:ext uri="{FF2B5EF4-FFF2-40B4-BE49-F238E27FC236}">
                <a16:creationId xmlns:a16="http://schemas.microsoft.com/office/drawing/2014/main" id="{9ADFB67F-767B-90AD-B10E-A4741ACF54C2}"/>
              </a:ext>
            </a:extLst>
          </p:cNvPr>
          <p:cNvCxnSpPr>
            <a:stCxn id="28" idx="6"/>
            <a:endCxn id="1062" idx="2"/>
          </p:cNvCxnSpPr>
          <p:nvPr/>
        </p:nvCxnSpPr>
        <p:spPr>
          <a:xfrm>
            <a:off x="6371632" y="2785500"/>
            <a:ext cx="592054" cy="1679911"/>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8" name="直線コネクタ 1057">
            <a:extLst>
              <a:ext uri="{FF2B5EF4-FFF2-40B4-BE49-F238E27FC236}">
                <a16:creationId xmlns:a16="http://schemas.microsoft.com/office/drawing/2014/main" id="{07C119F7-57F3-3DAE-F252-775C2CDBB3B1}"/>
              </a:ext>
            </a:extLst>
          </p:cNvPr>
          <p:cNvCxnSpPr>
            <a:stCxn id="27" idx="6"/>
            <a:endCxn id="30" idx="2"/>
          </p:cNvCxnSpPr>
          <p:nvPr/>
        </p:nvCxnSpPr>
        <p:spPr>
          <a:xfrm flipV="1">
            <a:off x="6371632" y="3137806"/>
            <a:ext cx="594913" cy="311463"/>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0" name="直線コネクタ 1059">
            <a:extLst>
              <a:ext uri="{FF2B5EF4-FFF2-40B4-BE49-F238E27FC236}">
                <a16:creationId xmlns:a16="http://schemas.microsoft.com/office/drawing/2014/main" id="{DB206308-81A5-0086-1309-CE7134DAB788}"/>
              </a:ext>
            </a:extLst>
          </p:cNvPr>
          <p:cNvCxnSpPr>
            <a:stCxn id="27" idx="6"/>
            <a:endCxn id="29" idx="2"/>
          </p:cNvCxnSpPr>
          <p:nvPr/>
        </p:nvCxnSpPr>
        <p:spPr>
          <a:xfrm>
            <a:off x="6371632" y="3449269"/>
            <a:ext cx="594914" cy="35723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4" name="直線コネクタ 1063">
            <a:extLst>
              <a:ext uri="{FF2B5EF4-FFF2-40B4-BE49-F238E27FC236}">
                <a16:creationId xmlns:a16="http://schemas.microsoft.com/office/drawing/2014/main" id="{987253C4-67F2-3E9E-1775-25375ADEF1D1}"/>
              </a:ext>
            </a:extLst>
          </p:cNvPr>
          <p:cNvCxnSpPr>
            <a:stCxn id="27" idx="6"/>
            <a:endCxn id="1062" idx="2"/>
          </p:cNvCxnSpPr>
          <p:nvPr/>
        </p:nvCxnSpPr>
        <p:spPr>
          <a:xfrm>
            <a:off x="6371632" y="3449269"/>
            <a:ext cx="592054" cy="101614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6" name="直線コネクタ 1065">
            <a:extLst>
              <a:ext uri="{FF2B5EF4-FFF2-40B4-BE49-F238E27FC236}">
                <a16:creationId xmlns:a16="http://schemas.microsoft.com/office/drawing/2014/main" id="{A868F504-7559-BE3E-EF33-3CA55BACF363}"/>
              </a:ext>
            </a:extLst>
          </p:cNvPr>
          <p:cNvCxnSpPr>
            <a:stCxn id="26" idx="6"/>
            <a:endCxn id="29" idx="2"/>
          </p:cNvCxnSpPr>
          <p:nvPr/>
        </p:nvCxnSpPr>
        <p:spPr>
          <a:xfrm flipV="1">
            <a:off x="6371632" y="3806507"/>
            <a:ext cx="594914" cy="30653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8" name="直線コネクタ 1067">
            <a:extLst>
              <a:ext uri="{FF2B5EF4-FFF2-40B4-BE49-F238E27FC236}">
                <a16:creationId xmlns:a16="http://schemas.microsoft.com/office/drawing/2014/main" id="{F55B95FE-C804-0CA6-F17A-7229DBF01B9B}"/>
              </a:ext>
            </a:extLst>
          </p:cNvPr>
          <p:cNvCxnSpPr>
            <a:stCxn id="26" idx="6"/>
            <a:endCxn id="30" idx="2"/>
          </p:cNvCxnSpPr>
          <p:nvPr/>
        </p:nvCxnSpPr>
        <p:spPr>
          <a:xfrm flipV="1">
            <a:off x="6371632" y="3137806"/>
            <a:ext cx="594913" cy="975231"/>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72" name="直線コネクタ 1071">
            <a:extLst>
              <a:ext uri="{FF2B5EF4-FFF2-40B4-BE49-F238E27FC236}">
                <a16:creationId xmlns:a16="http://schemas.microsoft.com/office/drawing/2014/main" id="{B7B9AE37-92A3-0B7A-D40B-F4F45C02510E}"/>
              </a:ext>
            </a:extLst>
          </p:cNvPr>
          <p:cNvCxnSpPr>
            <a:cxnSpLocks/>
            <a:stCxn id="26" idx="6"/>
            <a:endCxn id="1062" idx="2"/>
          </p:cNvCxnSpPr>
          <p:nvPr/>
        </p:nvCxnSpPr>
        <p:spPr>
          <a:xfrm>
            <a:off x="6371632" y="4113037"/>
            <a:ext cx="592054" cy="35237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301F5B33-6ABA-9059-2B2A-5860A3058CDC}"/>
              </a:ext>
            </a:extLst>
          </p:cNvPr>
          <p:cNvSpPr/>
          <p:nvPr/>
        </p:nvSpPr>
        <p:spPr>
          <a:xfrm>
            <a:off x="7681818" y="2622782"/>
            <a:ext cx="2298989" cy="1627204"/>
          </a:xfrm>
          <a:prstGeom prst="rightArrow">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Times New Roman" panose="02020603050405020304" pitchFamily="18" charset="0"/>
                <a:cs typeface="Times New Roman" panose="02020603050405020304" pitchFamily="18" charset="0"/>
              </a:rPr>
              <a:t>ベクトルに変換</a:t>
            </a:r>
          </a:p>
        </p:txBody>
      </p:sp>
      <p:pic>
        <p:nvPicPr>
          <p:cNvPr id="13" name="グラフィックス 12" descr="ドキュメント 枠線">
            <a:extLst>
              <a:ext uri="{FF2B5EF4-FFF2-40B4-BE49-F238E27FC236}">
                <a16:creationId xmlns:a16="http://schemas.microsoft.com/office/drawing/2014/main" id="{C012E11E-BF11-8CE4-DAD4-1EE357A03B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4746" y="2627870"/>
            <a:ext cx="1568146" cy="1568146"/>
          </a:xfrm>
          <a:prstGeom prst="rect">
            <a:avLst/>
          </a:prstGeom>
        </p:spPr>
      </p:pic>
      <p:sp>
        <p:nvSpPr>
          <p:cNvPr id="17" name="テキスト ボックス 16">
            <a:extLst>
              <a:ext uri="{FF2B5EF4-FFF2-40B4-BE49-F238E27FC236}">
                <a16:creationId xmlns:a16="http://schemas.microsoft.com/office/drawing/2014/main" id="{D2CE92DC-A436-2F5D-6CC9-BF06C7C3732F}"/>
              </a:ext>
            </a:extLst>
          </p:cNvPr>
          <p:cNvSpPr txBox="1"/>
          <p:nvPr/>
        </p:nvSpPr>
        <p:spPr>
          <a:xfrm>
            <a:off x="617413" y="4534158"/>
            <a:ext cx="902811" cy="523220"/>
          </a:xfrm>
          <a:prstGeom prst="rect">
            <a:avLst/>
          </a:prstGeom>
          <a:noFill/>
        </p:spPr>
        <p:txBody>
          <a:bodyPr wrap="none" rtlCol="0">
            <a:spAutoFit/>
          </a:bodyPr>
          <a:lstStyle/>
          <a:p>
            <a:pPr algn="ctr"/>
            <a:r>
              <a:rPr kumimoji="1" lang="ja-JP" altLang="en-US" sz="2800" dirty="0">
                <a:latin typeface="+mn-ea"/>
                <a:cs typeface="Times New Roman" panose="02020603050405020304" pitchFamily="18" charset="0"/>
              </a:rPr>
              <a:t>文章</a:t>
            </a:r>
          </a:p>
        </p:txBody>
      </p:sp>
      <p:pic>
        <p:nvPicPr>
          <p:cNvPr id="1073" name="グラフィックス 1072" descr="チャットの吹き出し 枠線">
            <a:extLst>
              <a:ext uri="{FF2B5EF4-FFF2-40B4-BE49-F238E27FC236}">
                <a16:creationId xmlns:a16="http://schemas.microsoft.com/office/drawing/2014/main" id="{C2E14DEE-FE74-B64D-8581-A6C4FA8AF4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02367" y="4823930"/>
            <a:ext cx="1606709" cy="1606709"/>
          </a:xfrm>
          <a:prstGeom prst="rect">
            <a:avLst/>
          </a:prstGeom>
        </p:spPr>
      </p:pic>
      <p:sp>
        <p:nvSpPr>
          <p:cNvPr id="1074" name="矢印: 右 1073">
            <a:extLst>
              <a:ext uri="{FF2B5EF4-FFF2-40B4-BE49-F238E27FC236}">
                <a16:creationId xmlns:a16="http://schemas.microsoft.com/office/drawing/2014/main" id="{3E2EAC71-0E36-AAB1-3FE8-0597D990F6A0}"/>
              </a:ext>
            </a:extLst>
          </p:cNvPr>
          <p:cNvSpPr/>
          <p:nvPr/>
        </p:nvSpPr>
        <p:spPr>
          <a:xfrm>
            <a:off x="7648519" y="1234470"/>
            <a:ext cx="2298988" cy="1077137"/>
          </a:xfrm>
          <a:prstGeom prst="rightArrow">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Times New Roman" panose="02020603050405020304" pitchFamily="18" charset="0"/>
                <a:cs typeface="Times New Roman" panose="02020603050405020304" pitchFamily="18" charset="0"/>
              </a:rPr>
              <a:t>感情分析</a:t>
            </a:r>
          </a:p>
        </p:txBody>
      </p:sp>
      <p:sp>
        <p:nvSpPr>
          <p:cNvPr id="1075" name="矢印: 右 1074">
            <a:extLst>
              <a:ext uri="{FF2B5EF4-FFF2-40B4-BE49-F238E27FC236}">
                <a16:creationId xmlns:a16="http://schemas.microsoft.com/office/drawing/2014/main" id="{46357769-9F62-E5C2-95E2-1766617808BA}"/>
              </a:ext>
            </a:extLst>
          </p:cNvPr>
          <p:cNvSpPr/>
          <p:nvPr/>
        </p:nvSpPr>
        <p:spPr>
          <a:xfrm>
            <a:off x="7647887" y="4912680"/>
            <a:ext cx="2298988" cy="1077137"/>
          </a:xfrm>
          <a:prstGeom prst="rightArrow">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Times New Roman" panose="02020603050405020304" pitchFamily="18" charset="0"/>
                <a:cs typeface="Times New Roman" panose="02020603050405020304" pitchFamily="18" charset="0"/>
              </a:rPr>
              <a:t>文章生成</a:t>
            </a:r>
          </a:p>
        </p:txBody>
      </p:sp>
      <p:sp>
        <p:nvSpPr>
          <p:cNvPr id="1076" name="矢印: 右 1075">
            <a:extLst>
              <a:ext uri="{FF2B5EF4-FFF2-40B4-BE49-F238E27FC236}">
                <a16:creationId xmlns:a16="http://schemas.microsoft.com/office/drawing/2014/main" id="{17D85A23-C247-88EB-26D0-6FD1A569FDD9}"/>
              </a:ext>
            </a:extLst>
          </p:cNvPr>
          <p:cNvSpPr/>
          <p:nvPr/>
        </p:nvSpPr>
        <p:spPr>
          <a:xfrm>
            <a:off x="2039864" y="2610968"/>
            <a:ext cx="2298989" cy="1627204"/>
          </a:xfrm>
          <a:prstGeom prst="rightArrow">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bg1"/>
                </a:solidFill>
                <a:latin typeface="Times New Roman" panose="02020603050405020304" pitchFamily="18" charset="0"/>
                <a:cs typeface="Times New Roman" panose="02020603050405020304" pitchFamily="18" charset="0"/>
              </a:rPr>
              <a:t>入力</a:t>
            </a:r>
          </a:p>
        </p:txBody>
      </p:sp>
      <p:pic>
        <p:nvPicPr>
          <p:cNvPr id="1077" name="グラフィックス 1076" descr="面白い顔 (塗りつぶしなし) 枠線">
            <a:extLst>
              <a:ext uri="{FF2B5EF4-FFF2-40B4-BE49-F238E27FC236}">
                <a16:creationId xmlns:a16="http://schemas.microsoft.com/office/drawing/2014/main" id="{D2DFCBDF-5B5F-4D1B-4A1E-6ADBA8906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24461" y="1083783"/>
            <a:ext cx="1393304" cy="1393304"/>
          </a:xfrm>
          <a:prstGeom prst="rect">
            <a:avLst/>
          </a:prstGeom>
        </p:spPr>
      </p:pic>
      <p:sp>
        <p:nvSpPr>
          <p:cNvPr id="3" name="テキスト ボックス 2">
            <a:extLst>
              <a:ext uri="{FF2B5EF4-FFF2-40B4-BE49-F238E27FC236}">
                <a16:creationId xmlns:a16="http://schemas.microsoft.com/office/drawing/2014/main" id="{1BE78F5F-8FF6-2433-E701-7E5E98779303}"/>
              </a:ext>
            </a:extLst>
          </p:cNvPr>
          <p:cNvSpPr txBox="1"/>
          <p:nvPr/>
        </p:nvSpPr>
        <p:spPr>
          <a:xfrm>
            <a:off x="10016372" y="3228945"/>
            <a:ext cx="2048196" cy="400110"/>
          </a:xfrm>
          <a:prstGeom prst="rect">
            <a:avLst/>
          </a:prstGeom>
          <a:noFill/>
          <a:ln>
            <a:solidFill>
              <a:schemeClr val="tx1"/>
            </a:solidFill>
          </a:ln>
        </p:spPr>
        <p:txBody>
          <a:bodyPr wrap="square" rtlCol="0">
            <a:spAutoFit/>
          </a:bodyPr>
          <a:lstStyle/>
          <a:p>
            <a:pPr algn="ctr"/>
            <a:r>
              <a:rPr kumimoji="1" lang="en-US" altLang="ja-JP" sz="2000" dirty="0"/>
              <a:t>[0.5899,0.001,…]</a:t>
            </a:r>
          </a:p>
        </p:txBody>
      </p:sp>
      <p:sp>
        <p:nvSpPr>
          <p:cNvPr id="6" name="正方形/長方形 5">
            <a:extLst>
              <a:ext uri="{FF2B5EF4-FFF2-40B4-BE49-F238E27FC236}">
                <a16:creationId xmlns:a16="http://schemas.microsoft.com/office/drawing/2014/main" id="{338721C7-FDE6-1F5D-713D-951B1A7AA6E9}"/>
              </a:ext>
            </a:extLst>
          </p:cNvPr>
          <p:cNvSpPr/>
          <p:nvPr/>
        </p:nvSpPr>
        <p:spPr>
          <a:xfrm>
            <a:off x="7647887" y="2519113"/>
            <a:ext cx="4451966" cy="243490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吹き出し: 四角形 10">
            <a:extLst>
              <a:ext uri="{FF2B5EF4-FFF2-40B4-BE49-F238E27FC236}">
                <a16:creationId xmlns:a16="http://schemas.microsoft.com/office/drawing/2014/main" id="{21043352-7D59-D1EA-2EC4-8C6048611068}"/>
              </a:ext>
            </a:extLst>
          </p:cNvPr>
          <p:cNvSpPr/>
          <p:nvPr/>
        </p:nvSpPr>
        <p:spPr>
          <a:xfrm>
            <a:off x="1026759" y="5147788"/>
            <a:ext cx="6150436" cy="627770"/>
          </a:xfrm>
          <a:prstGeom prst="wedgeRectCallout">
            <a:avLst>
              <a:gd name="adj1" fmla="val 55156"/>
              <a:gd name="adj2" fmla="val -51841"/>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rgbClr val="FF0000"/>
                </a:solidFill>
                <a:latin typeface="+mn-ea"/>
                <a:cs typeface="Times New Roman" panose="02020603050405020304" pitchFamily="18" charset="0"/>
              </a:rPr>
              <a:t>日本語事前学習済み</a:t>
            </a:r>
            <a:r>
              <a:rPr kumimoji="1" lang="en-US" altLang="ja-JP" sz="2800">
                <a:solidFill>
                  <a:srgbClr val="FF0000"/>
                </a:solidFill>
                <a:latin typeface="+mn-ea"/>
                <a:cs typeface="Times New Roman" panose="02020603050405020304" pitchFamily="18" charset="0"/>
              </a:rPr>
              <a:t>Sentence-LUKE</a:t>
            </a:r>
            <a:endParaRPr kumimoji="1" lang="ja-JP" altLang="en-US" sz="2800" dirty="0">
              <a:solidFill>
                <a:schemeClr val="tx1"/>
              </a:solidFill>
            </a:endParaRPr>
          </a:p>
        </p:txBody>
      </p:sp>
    </p:spTree>
    <p:extLst>
      <p:ext uri="{BB962C8B-B14F-4D97-AF65-F5344CB8AC3E}">
        <p14:creationId xmlns:p14="http://schemas.microsoft.com/office/powerpoint/2010/main" val="293490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3FBF2-3D3A-0F09-E459-35F0376ED9DE}"/>
              </a:ext>
            </a:extLst>
          </p:cNvPr>
          <p:cNvSpPr>
            <a:spLocks noGrp="1"/>
          </p:cNvSpPr>
          <p:nvPr>
            <p:ph type="title"/>
          </p:nvPr>
        </p:nvSpPr>
        <p:spPr/>
        <p:txBody>
          <a:bodyPr>
            <a:normAutofit/>
          </a:bodyPr>
          <a:lstStyle/>
          <a:p>
            <a:r>
              <a:rPr kumimoji="1" lang="ja-JP" altLang="en-US" dirty="0">
                <a:latin typeface="+mn-ea"/>
                <a:ea typeface="+mn-ea"/>
              </a:rPr>
              <a:t>観光地レビューの概要</a:t>
            </a:r>
          </a:p>
        </p:txBody>
      </p:sp>
      <p:sp>
        <p:nvSpPr>
          <p:cNvPr id="3" name="コンテンツ プレースホルダー 2">
            <a:extLst>
              <a:ext uri="{FF2B5EF4-FFF2-40B4-BE49-F238E27FC236}">
                <a16:creationId xmlns:a16="http://schemas.microsoft.com/office/drawing/2014/main" id="{EDB63F9F-EE1E-CC75-1735-5740634858DC}"/>
              </a:ext>
            </a:extLst>
          </p:cNvPr>
          <p:cNvSpPr>
            <a:spLocks noGrp="1"/>
          </p:cNvSpPr>
          <p:nvPr>
            <p:ph idx="1"/>
          </p:nvPr>
        </p:nvSpPr>
        <p:spPr/>
        <p:txBody>
          <a:bodyPr/>
          <a:lstStyle/>
          <a:p>
            <a:endParaRPr kumimoji="1" lang="ja-JP" altLang="en-US">
              <a:latin typeface="+mn-ea"/>
            </a:endParaRPr>
          </a:p>
        </p:txBody>
      </p:sp>
      <p:sp>
        <p:nvSpPr>
          <p:cNvPr id="4" name="スライド番号プレースホルダー 3">
            <a:extLst>
              <a:ext uri="{FF2B5EF4-FFF2-40B4-BE49-F238E27FC236}">
                <a16:creationId xmlns:a16="http://schemas.microsoft.com/office/drawing/2014/main" id="{4162BB1D-E39D-ADF1-0CD4-6A0A57BD7CB9}"/>
              </a:ext>
            </a:extLst>
          </p:cNvPr>
          <p:cNvSpPr>
            <a:spLocks noGrp="1"/>
          </p:cNvSpPr>
          <p:nvPr>
            <p:ph type="sldNum" sz="quarter" idx="12"/>
          </p:nvPr>
        </p:nvSpPr>
        <p:spPr/>
        <p:txBody>
          <a:bodyPr/>
          <a:lstStyle/>
          <a:p>
            <a:fld id="{3C83C733-A267-4C27-B924-90460700986B}" type="slidenum">
              <a:rPr lang="ja-JP" altLang="en-US" smtClean="0">
                <a:latin typeface="+mn-ea"/>
              </a:rPr>
              <a:pPr/>
              <a:t>12</a:t>
            </a:fld>
            <a:endParaRPr lang="ja-JP" altLang="en-US">
              <a:latin typeface="+mn-ea"/>
            </a:endParaRPr>
          </a:p>
        </p:txBody>
      </p:sp>
      <p:sp>
        <p:nvSpPr>
          <p:cNvPr id="5" name="正方形/長方形 4">
            <a:extLst>
              <a:ext uri="{FF2B5EF4-FFF2-40B4-BE49-F238E27FC236}">
                <a16:creationId xmlns:a16="http://schemas.microsoft.com/office/drawing/2014/main" id="{DD10E913-996C-834C-8898-F97EC866B878}"/>
              </a:ext>
            </a:extLst>
          </p:cNvPr>
          <p:cNvSpPr/>
          <p:nvPr/>
        </p:nvSpPr>
        <p:spPr>
          <a:xfrm>
            <a:off x="254000" y="1124744"/>
            <a:ext cx="11683999" cy="52519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6" name="テキスト ボックス 5">
            <a:extLst>
              <a:ext uri="{FF2B5EF4-FFF2-40B4-BE49-F238E27FC236}">
                <a16:creationId xmlns:a16="http://schemas.microsoft.com/office/drawing/2014/main" id="{5E5131CB-D428-13D7-78E3-B6B0B2A32032}"/>
              </a:ext>
            </a:extLst>
          </p:cNvPr>
          <p:cNvSpPr txBox="1"/>
          <p:nvPr/>
        </p:nvSpPr>
        <p:spPr>
          <a:xfrm>
            <a:off x="4547828" y="1015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じゃらんレビュー</a:t>
            </a:r>
          </a:p>
        </p:txBody>
      </p:sp>
      <p:sp>
        <p:nvSpPr>
          <p:cNvPr id="7" name="正方形/長方形 6">
            <a:extLst>
              <a:ext uri="{FF2B5EF4-FFF2-40B4-BE49-F238E27FC236}">
                <a16:creationId xmlns:a16="http://schemas.microsoft.com/office/drawing/2014/main" id="{FDECF464-C2B5-DD91-0F02-9671E4D84563}"/>
              </a:ext>
            </a:extLst>
          </p:cNvPr>
          <p:cNvSpPr/>
          <p:nvPr/>
        </p:nvSpPr>
        <p:spPr>
          <a:xfrm>
            <a:off x="695400" y="1700807"/>
            <a:ext cx="5112568" cy="452066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EC660505-39DB-B888-E999-11971FABBF93}"/>
              </a:ext>
            </a:extLst>
          </p:cNvPr>
          <p:cNvSpPr txBox="1"/>
          <p:nvPr/>
        </p:nvSpPr>
        <p:spPr>
          <a:xfrm>
            <a:off x="1703512" y="1462830"/>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公園・庭園</a:t>
            </a:r>
          </a:p>
        </p:txBody>
      </p:sp>
      <p:sp>
        <p:nvSpPr>
          <p:cNvPr id="9" name="正方形/長方形 8">
            <a:extLst>
              <a:ext uri="{FF2B5EF4-FFF2-40B4-BE49-F238E27FC236}">
                <a16:creationId xmlns:a16="http://schemas.microsoft.com/office/drawing/2014/main" id="{CD359873-8DE2-5E8B-A351-7461FB054F62}"/>
              </a:ext>
            </a:extLst>
          </p:cNvPr>
          <p:cNvSpPr/>
          <p:nvPr/>
        </p:nvSpPr>
        <p:spPr>
          <a:xfrm>
            <a:off x="847800"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EA52072A-48A3-6CA0-D4CF-68505672C2BC}"/>
              </a:ext>
            </a:extLst>
          </p:cNvPr>
          <p:cNvSpPr txBox="1"/>
          <p:nvPr/>
        </p:nvSpPr>
        <p:spPr>
          <a:xfrm>
            <a:off x="973221" y="2121183"/>
            <a:ext cx="2050583"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大阪城西の丸庭園</a:t>
            </a:r>
          </a:p>
        </p:txBody>
      </p:sp>
      <p:sp>
        <p:nvSpPr>
          <p:cNvPr id="11" name="テキスト ボックス 10">
            <a:extLst>
              <a:ext uri="{FF2B5EF4-FFF2-40B4-BE49-F238E27FC236}">
                <a16:creationId xmlns:a16="http://schemas.microsoft.com/office/drawing/2014/main" id="{3A0A7FDB-5C59-5840-8D99-5993D51D6432}"/>
              </a:ext>
            </a:extLst>
          </p:cNvPr>
          <p:cNvSpPr txBox="1"/>
          <p:nvPr/>
        </p:nvSpPr>
        <p:spPr>
          <a:xfrm>
            <a:off x="1098183" y="2461162"/>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3" name="正方形/長方形 12">
            <a:extLst>
              <a:ext uri="{FF2B5EF4-FFF2-40B4-BE49-F238E27FC236}">
                <a16:creationId xmlns:a16="http://schemas.microsoft.com/office/drawing/2014/main" id="{74909147-4735-1233-A87E-EF6CE9F5B134}"/>
              </a:ext>
            </a:extLst>
          </p:cNvPr>
          <p:cNvSpPr/>
          <p:nvPr/>
        </p:nvSpPr>
        <p:spPr>
          <a:xfrm>
            <a:off x="3386414" y="2293936"/>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B07621DD-EDB0-0B74-5E5F-6BB788C82A34}"/>
              </a:ext>
            </a:extLst>
          </p:cNvPr>
          <p:cNvSpPr txBox="1"/>
          <p:nvPr/>
        </p:nvSpPr>
        <p:spPr>
          <a:xfrm>
            <a:off x="3647728" y="2130631"/>
            <a:ext cx="1800200"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新宿御苑</a:t>
            </a:r>
          </a:p>
        </p:txBody>
      </p:sp>
      <p:sp>
        <p:nvSpPr>
          <p:cNvPr id="15" name="テキスト ボックス 14">
            <a:extLst>
              <a:ext uri="{FF2B5EF4-FFF2-40B4-BE49-F238E27FC236}">
                <a16:creationId xmlns:a16="http://schemas.microsoft.com/office/drawing/2014/main" id="{8DD7B8FA-6FE8-F851-1FA1-101CDAF2708B}"/>
              </a:ext>
            </a:extLst>
          </p:cNvPr>
          <p:cNvSpPr txBox="1"/>
          <p:nvPr/>
        </p:nvSpPr>
        <p:spPr>
          <a:xfrm>
            <a:off x="3634250"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7" name="正方形/長方形 16">
            <a:extLst>
              <a:ext uri="{FF2B5EF4-FFF2-40B4-BE49-F238E27FC236}">
                <a16:creationId xmlns:a16="http://schemas.microsoft.com/office/drawing/2014/main" id="{E32A0955-936A-64B6-7680-2EB5A81EC45C}"/>
              </a:ext>
            </a:extLst>
          </p:cNvPr>
          <p:cNvSpPr/>
          <p:nvPr/>
        </p:nvSpPr>
        <p:spPr>
          <a:xfrm>
            <a:off x="3386414"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D6316787-1503-2C05-9CAC-AB4E76B1422B}"/>
              </a:ext>
            </a:extLst>
          </p:cNvPr>
          <p:cNvSpPr txBox="1"/>
          <p:nvPr/>
        </p:nvSpPr>
        <p:spPr>
          <a:xfrm>
            <a:off x="3647728" y="4247978"/>
            <a:ext cx="1800200" cy="369332"/>
          </a:xfrm>
          <a:prstGeom prst="rect">
            <a:avLst/>
          </a:prstGeom>
          <a:solidFill>
            <a:schemeClr val="bg1"/>
          </a:solidFill>
        </p:spPr>
        <p:txBody>
          <a:bodyPr wrap="square" rtlCol="0">
            <a:spAutoFit/>
          </a:bodyPr>
          <a:lstStyle/>
          <a:p>
            <a:pPr algn="ctr"/>
            <a:r>
              <a:rPr lang="ja-JP" altLang="en-US" sz="1800" dirty="0">
                <a:latin typeface="YuGothic"/>
              </a:rPr>
              <a:t>皇居東御苑</a:t>
            </a:r>
            <a:endParaRPr lang="en-US" altLang="ja-JP" sz="1800" dirty="0">
              <a:latin typeface="YuGothic"/>
            </a:endParaRPr>
          </a:p>
        </p:txBody>
      </p:sp>
      <p:sp>
        <p:nvSpPr>
          <p:cNvPr id="19" name="テキスト ボックス 18">
            <a:extLst>
              <a:ext uri="{FF2B5EF4-FFF2-40B4-BE49-F238E27FC236}">
                <a16:creationId xmlns:a16="http://schemas.microsoft.com/office/drawing/2014/main" id="{843908F1-3C83-ACD0-59B8-C146FB8B20E0}"/>
              </a:ext>
            </a:extLst>
          </p:cNvPr>
          <p:cNvSpPr txBox="1"/>
          <p:nvPr/>
        </p:nvSpPr>
        <p:spPr>
          <a:xfrm>
            <a:off x="3606688"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DEEDE942-6BF1-662F-7F0C-5F26EAEF16E9}"/>
              </a:ext>
            </a:extLst>
          </p:cNvPr>
          <p:cNvSpPr txBox="1"/>
          <p:nvPr/>
        </p:nvSpPr>
        <p:spPr>
          <a:xfrm>
            <a:off x="1095636"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F5DECDFF-AC07-338C-22B7-CDA6F92BFA69}"/>
              </a:ext>
            </a:extLst>
          </p:cNvPr>
          <p:cNvSpPr txBox="1"/>
          <p:nvPr/>
        </p:nvSpPr>
        <p:spPr>
          <a:xfrm>
            <a:off x="3631703"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1D7BE05C-3B04-DC09-DFA2-901D0B339334}"/>
              </a:ext>
            </a:extLst>
          </p:cNvPr>
          <p:cNvSpPr txBox="1"/>
          <p:nvPr/>
        </p:nvSpPr>
        <p:spPr>
          <a:xfrm>
            <a:off x="3618409"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4" name="正方形/長方形 23">
            <a:extLst>
              <a:ext uri="{FF2B5EF4-FFF2-40B4-BE49-F238E27FC236}">
                <a16:creationId xmlns:a16="http://schemas.microsoft.com/office/drawing/2014/main" id="{25180A74-0CD4-8AB7-6769-B453C81C67B0}"/>
              </a:ext>
            </a:extLst>
          </p:cNvPr>
          <p:cNvSpPr/>
          <p:nvPr/>
        </p:nvSpPr>
        <p:spPr>
          <a:xfrm>
            <a:off x="6462474" y="1700807"/>
            <a:ext cx="5112568" cy="452067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37DCD527-1F7E-3B47-B8D1-4BCB0915A299}"/>
              </a:ext>
            </a:extLst>
          </p:cNvPr>
          <p:cNvSpPr txBox="1"/>
          <p:nvPr/>
        </p:nvSpPr>
        <p:spPr>
          <a:xfrm>
            <a:off x="7470586" y="1469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神社・神宮・寺院</a:t>
            </a:r>
          </a:p>
        </p:txBody>
      </p:sp>
      <p:sp>
        <p:nvSpPr>
          <p:cNvPr id="26" name="正方形/長方形 25">
            <a:extLst>
              <a:ext uri="{FF2B5EF4-FFF2-40B4-BE49-F238E27FC236}">
                <a16:creationId xmlns:a16="http://schemas.microsoft.com/office/drawing/2014/main" id="{4ED71C01-AD68-1BD6-2D44-768A17CDAA2C}"/>
              </a:ext>
            </a:extLst>
          </p:cNvPr>
          <p:cNvSpPr/>
          <p:nvPr/>
        </p:nvSpPr>
        <p:spPr>
          <a:xfrm>
            <a:off x="6614874"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60ACA10A-B38C-6BC7-6D3F-ACDBA6297D5D}"/>
              </a:ext>
            </a:extLst>
          </p:cNvPr>
          <p:cNvSpPr txBox="1"/>
          <p:nvPr/>
        </p:nvSpPr>
        <p:spPr>
          <a:xfrm>
            <a:off x="6862710" y="2060848"/>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清水寺</a:t>
            </a:r>
          </a:p>
        </p:txBody>
      </p:sp>
      <p:sp>
        <p:nvSpPr>
          <p:cNvPr id="28" name="テキスト ボックス 27">
            <a:extLst>
              <a:ext uri="{FF2B5EF4-FFF2-40B4-BE49-F238E27FC236}">
                <a16:creationId xmlns:a16="http://schemas.microsoft.com/office/drawing/2014/main" id="{79B48063-05D3-9CDE-17E0-72A4F9C93BAC}"/>
              </a:ext>
            </a:extLst>
          </p:cNvPr>
          <p:cNvSpPr txBox="1"/>
          <p:nvPr/>
        </p:nvSpPr>
        <p:spPr>
          <a:xfrm>
            <a:off x="6865257"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0" name="正方形/長方形 29">
            <a:extLst>
              <a:ext uri="{FF2B5EF4-FFF2-40B4-BE49-F238E27FC236}">
                <a16:creationId xmlns:a16="http://schemas.microsoft.com/office/drawing/2014/main" id="{88A7A01B-A11C-C32A-9297-AC714525AD1C}"/>
              </a:ext>
            </a:extLst>
          </p:cNvPr>
          <p:cNvSpPr/>
          <p:nvPr/>
        </p:nvSpPr>
        <p:spPr>
          <a:xfrm>
            <a:off x="9153488" y="2293936"/>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520708F5-557E-DB40-2D8B-C3CF7ADE1458}"/>
              </a:ext>
            </a:extLst>
          </p:cNvPr>
          <p:cNvSpPr txBox="1"/>
          <p:nvPr/>
        </p:nvSpPr>
        <p:spPr>
          <a:xfrm>
            <a:off x="9401324" y="2089625"/>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明治神宮</a:t>
            </a:r>
          </a:p>
        </p:txBody>
      </p:sp>
      <p:sp>
        <p:nvSpPr>
          <p:cNvPr id="32" name="テキスト ボックス 31">
            <a:extLst>
              <a:ext uri="{FF2B5EF4-FFF2-40B4-BE49-F238E27FC236}">
                <a16:creationId xmlns:a16="http://schemas.microsoft.com/office/drawing/2014/main" id="{4E110C93-D330-641D-5B75-082E0E4DC190}"/>
              </a:ext>
            </a:extLst>
          </p:cNvPr>
          <p:cNvSpPr txBox="1"/>
          <p:nvPr/>
        </p:nvSpPr>
        <p:spPr>
          <a:xfrm>
            <a:off x="9401324"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4" name="正方形/長方形 33">
            <a:extLst>
              <a:ext uri="{FF2B5EF4-FFF2-40B4-BE49-F238E27FC236}">
                <a16:creationId xmlns:a16="http://schemas.microsoft.com/office/drawing/2014/main" id="{F83A923A-1B8C-59B9-4045-E1A76F99200A}"/>
              </a:ext>
            </a:extLst>
          </p:cNvPr>
          <p:cNvSpPr/>
          <p:nvPr/>
        </p:nvSpPr>
        <p:spPr>
          <a:xfrm>
            <a:off x="9146027" y="4383151"/>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1ADD3DB9-0B2A-6ECE-2D08-F613E41A913E}"/>
              </a:ext>
            </a:extLst>
          </p:cNvPr>
          <p:cNvSpPr txBox="1"/>
          <p:nvPr/>
        </p:nvSpPr>
        <p:spPr>
          <a:xfrm>
            <a:off x="9393863" y="4149080"/>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金閣寺</a:t>
            </a:r>
          </a:p>
        </p:txBody>
      </p:sp>
      <p:sp>
        <p:nvSpPr>
          <p:cNvPr id="36" name="テキスト ボックス 35">
            <a:extLst>
              <a:ext uri="{FF2B5EF4-FFF2-40B4-BE49-F238E27FC236}">
                <a16:creationId xmlns:a16="http://schemas.microsoft.com/office/drawing/2014/main" id="{A3533D9B-7459-AF3F-1BE5-9C787128582A}"/>
              </a:ext>
            </a:extLst>
          </p:cNvPr>
          <p:cNvSpPr txBox="1"/>
          <p:nvPr/>
        </p:nvSpPr>
        <p:spPr>
          <a:xfrm>
            <a:off x="9396410" y="4549394"/>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7872C128-B434-FC9C-99AB-E80C2B4CEA30}"/>
              </a:ext>
            </a:extLst>
          </p:cNvPr>
          <p:cNvSpPr txBox="1"/>
          <p:nvPr/>
        </p:nvSpPr>
        <p:spPr>
          <a:xfrm>
            <a:off x="6862710"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D046C3A4-CF97-89C2-7073-2FC7F0D3741C}"/>
              </a:ext>
            </a:extLst>
          </p:cNvPr>
          <p:cNvSpPr txBox="1"/>
          <p:nvPr/>
        </p:nvSpPr>
        <p:spPr>
          <a:xfrm>
            <a:off x="9398777"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6E1F2FD0-DE58-1076-A9AA-9A3A9D66A7F5}"/>
              </a:ext>
            </a:extLst>
          </p:cNvPr>
          <p:cNvSpPr txBox="1"/>
          <p:nvPr/>
        </p:nvSpPr>
        <p:spPr>
          <a:xfrm>
            <a:off x="9398777" y="5248562"/>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9C831564-4C5B-135B-8612-89E816348B74}"/>
              </a:ext>
            </a:extLst>
          </p:cNvPr>
          <p:cNvSpPr txBox="1"/>
          <p:nvPr/>
        </p:nvSpPr>
        <p:spPr>
          <a:xfrm>
            <a:off x="1095636"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5DAC02E1-BFAC-D46C-303E-D79621FFE467}"/>
              </a:ext>
            </a:extLst>
          </p:cNvPr>
          <p:cNvSpPr txBox="1"/>
          <p:nvPr/>
        </p:nvSpPr>
        <p:spPr>
          <a:xfrm>
            <a:off x="3631703"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F8FE2B9F-0C27-6C4D-E7B9-20250780C67D}"/>
              </a:ext>
            </a:extLst>
          </p:cNvPr>
          <p:cNvSpPr txBox="1"/>
          <p:nvPr/>
        </p:nvSpPr>
        <p:spPr>
          <a:xfrm>
            <a:off x="9398777" y="2828347"/>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C6E8E238-4CD6-AE4B-C4A6-254717BE2E7B}"/>
              </a:ext>
            </a:extLst>
          </p:cNvPr>
          <p:cNvSpPr txBox="1"/>
          <p:nvPr/>
        </p:nvSpPr>
        <p:spPr>
          <a:xfrm>
            <a:off x="6862710"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3F95202F-4645-A33E-26F9-08FC2C523509}"/>
              </a:ext>
            </a:extLst>
          </p:cNvPr>
          <p:cNvSpPr txBox="1"/>
          <p:nvPr/>
        </p:nvSpPr>
        <p:spPr>
          <a:xfrm>
            <a:off x="9393863" y="4916579"/>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9CB3064-ED1F-FB18-373F-30B1A54A6957}"/>
              </a:ext>
            </a:extLst>
          </p:cNvPr>
          <p:cNvSpPr txBox="1"/>
          <p:nvPr/>
        </p:nvSpPr>
        <p:spPr>
          <a:xfrm>
            <a:off x="3604141"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5" name="正方形/長方形 44">
            <a:extLst>
              <a:ext uri="{FF2B5EF4-FFF2-40B4-BE49-F238E27FC236}">
                <a16:creationId xmlns:a16="http://schemas.microsoft.com/office/drawing/2014/main" id="{33B0D8C5-F1D9-B5B2-EB35-83673127D8DC}"/>
              </a:ext>
            </a:extLst>
          </p:cNvPr>
          <p:cNvSpPr/>
          <p:nvPr/>
        </p:nvSpPr>
        <p:spPr>
          <a:xfrm>
            <a:off x="842706"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00715572-2870-3236-31CD-D84C510D49DA}"/>
              </a:ext>
            </a:extLst>
          </p:cNvPr>
          <p:cNvSpPr txBox="1"/>
          <p:nvPr/>
        </p:nvSpPr>
        <p:spPr>
          <a:xfrm>
            <a:off x="1104020" y="4247978"/>
            <a:ext cx="1800200" cy="369332"/>
          </a:xfrm>
          <a:prstGeom prst="rect">
            <a:avLst/>
          </a:prstGeom>
          <a:solidFill>
            <a:schemeClr val="bg1"/>
          </a:solidFill>
        </p:spPr>
        <p:txBody>
          <a:bodyPr wrap="square" rtlCol="0">
            <a:spAutoFit/>
          </a:bodyPr>
          <a:lstStyle/>
          <a:p>
            <a:pPr algn="ctr"/>
            <a:r>
              <a:rPr lang="zh-TW" altLang="en-US" sz="1800" dirty="0">
                <a:latin typeface="YuGothic"/>
              </a:rPr>
              <a:t>京都府立植物園</a:t>
            </a:r>
          </a:p>
        </p:txBody>
      </p:sp>
      <p:sp>
        <p:nvSpPr>
          <p:cNvPr id="47" name="テキスト ボックス 46">
            <a:extLst>
              <a:ext uri="{FF2B5EF4-FFF2-40B4-BE49-F238E27FC236}">
                <a16:creationId xmlns:a16="http://schemas.microsoft.com/office/drawing/2014/main" id="{7B8EAE2C-B0BF-CA1E-8C5B-194EC373CAB7}"/>
              </a:ext>
            </a:extLst>
          </p:cNvPr>
          <p:cNvSpPr txBox="1"/>
          <p:nvPr/>
        </p:nvSpPr>
        <p:spPr>
          <a:xfrm>
            <a:off x="1062980"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58F13D77-3E31-B6CA-C5E4-79BC6D09CDB3}"/>
              </a:ext>
            </a:extLst>
          </p:cNvPr>
          <p:cNvSpPr txBox="1"/>
          <p:nvPr/>
        </p:nvSpPr>
        <p:spPr>
          <a:xfrm>
            <a:off x="1074701"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CD716691-04EF-28AB-D6F3-02C13955A9A8}"/>
              </a:ext>
            </a:extLst>
          </p:cNvPr>
          <p:cNvSpPr txBox="1"/>
          <p:nvPr/>
        </p:nvSpPr>
        <p:spPr>
          <a:xfrm>
            <a:off x="1060433"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50" name="正方形/長方形 49">
            <a:extLst>
              <a:ext uri="{FF2B5EF4-FFF2-40B4-BE49-F238E27FC236}">
                <a16:creationId xmlns:a16="http://schemas.microsoft.com/office/drawing/2014/main" id="{67DE523E-532B-B487-C06E-855430D3F72B}"/>
              </a:ext>
            </a:extLst>
          </p:cNvPr>
          <p:cNvSpPr/>
          <p:nvPr/>
        </p:nvSpPr>
        <p:spPr>
          <a:xfrm>
            <a:off x="6619726" y="4374155"/>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B861B60E-075E-3143-1D1B-BD18AE599227}"/>
              </a:ext>
            </a:extLst>
          </p:cNvPr>
          <p:cNvSpPr txBox="1"/>
          <p:nvPr/>
        </p:nvSpPr>
        <p:spPr>
          <a:xfrm>
            <a:off x="6867562" y="4140084"/>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嚴島神社</a:t>
            </a:r>
          </a:p>
        </p:txBody>
      </p:sp>
      <p:sp>
        <p:nvSpPr>
          <p:cNvPr id="52" name="テキスト ボックス 51">
            <a:extLst>
              <a:ext uri="{FF2B5EF4-FFF2-40B4-BE49-F238E27FC236}">
                <a16:creationId xmlns:a16="http://schemas.microsoft.com/office/drawing/2014/main" id="{395B729C-10B9-399D-34B1-EB390B11CBFC}"/>
              </a:ext>
            </a:extLst>
          </p:cNvPr>
          <p:cNvSpPr txBox="1"/>
          <p:nvPr/>
        </p:nvSpPr>
        <p:spPr>
          <a:xfrm>
            <a:off x="6870109" y="4540398"/>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C18F02A4-74B4-9586-CD92-1AB88EE18B36}"/>
              </a:ext>
            </a:extLst>
          </p:cNvPr>
          <p:cNvSpPr txBox="1"/>
          <p:nvPr/>
        </p:nvSpPr>
        <p:spPr>
          <a:xfrm>
            <a:off x="6872476" y="5239566"/>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3356A29C-1942-360C-F976-3FFE9174654C}"/>
              </a:ext>
            </a:extLst>
          </p:cNvPr>
          <p:cNvSpPr txBox="1"/>
          <p:nvPr/>
        </p:nvSpPr>
        <p:spPr>
          <a:xfrm>
            <a:off x="6867562" y="4907583"/>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Tree>
    <p:extLst>
      <p:ext uri="{BB962C8B-B14F-4D97-AF65-F5344CB8AC3E}">
        <p14:creationId xmlns:p14="http://schemas.microsoft.com/office/powerpoint/2010/main" val="336785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3FBF2-3D3A-0F09-E459-35F0376ED9DE}"/>
              </a:ext>
            </a:extLst>
          </p:cNvPr>
          <p:cNvSpPr>
            <a:spLocks noGrp="1"/>
          </p:cNvSpPr>
          <p:nvPr>
            <p:ph type="title"/>
          </p:nvPr>
        </p:nvSpPr>
        <p:spPr/>
        <p:txBody>
          <a:bodyPr>
            <a:normAutofit/>
          </a:bodyPr>
          <a:lstStyle/>
          <a:p>
            <a:r>
              <a:rPr kumimoji="1" lang="ja-JP" altLang="en-US" dirty="0">
                <a:latin typeface="+mn-ea"/>
                <a:ea typeface="+mn-ea"/>
              </a:rPr>
              <a:t>観光地ベクトルの作り方</a:t>
            </a:r>
          </a:p>
        </p:txBody>
      </p:sp>
      <p:sp>
        <p:nvSpPr>
          <p:cNvPr id="3" name="コンテンツ プレースホルダー 2">
            <a:extLst>
              <a:ext uri="{FF2B5EF4-FFF2-40B4-BE49-F238E27FC236}">
                <a16:creationId xmlns:a16="http://schemas.microsoft.com/office/drawing/2014/main" id="{EDB63F9F-EE1E-CC75-1735-5740634858DC}"/>
              </a:ext>
            </a:extLst>
          </p:cNvPr>
          <p:cNvSpPr>
            <a:spLocks noGrp="1"/>
          </p:cNvSpPr>
          <p:nvPr>
            <p:ph idx="1"/>
          </p:nvPr>
        </p:nvSpPr>
        <p:spPr/>
        <p:txBody>
          <a:bodyPr/>
          <a:lstStyle/>
          <a:p>
            <a:endParaRPr kumimoji="1" lang="ja-JP" altLang="en-US">
              <a:latin typeface="+mn-ea"/>
            </a:endParaRPr>
          </a:p>
        </p:txBody>
      </p:sp>
      <p:sp>
        <p:nvSpPr>
          <p:cNvPr id="4" name="スライド番号プレースホルダー 3">
            <a:extLst>
              <a:ext uri="{FF2B5EF4-FFF2-40B4-BE49-F238E27FC236}">
                <a16:creationId xmlns:a16="http://schemas.microsoft.com/office/drawing/2014/main" id="{4162BB1D-E39D-ADF1-0CD4-6A0A57BD7CB9}"/>
              </a:ext>
            </a:extLst>
          </p:cNvPr>
          <p:cNvSpPr>
            <a:spLocks noGrp="1"/>
          </p:cNvSpPr>
          <p:nvPr>
            <p:ph type="sldNum" sz="quarter" idx="12"/>
          </p:nvPr>
        </p:nvSpPr>
        <p:spPr/>
        <p:txBody>
          <a:bodyPr/>
          <a:lstStyle/>
          <a:p>
            <a:fld id="{3C83C733-A267-4C27-B924-90460700986B}" type="slidenum">
              <a:rPr lang="ja-JP" altLang="en-US" smtClean="0">
                <a:latin typeface="+mn-ea"/>
              </a:rPr>
              <a:pPr/>
              <a:t>13</a:t>
            </a:fld>
            <a:endParaRPr lang="ja-JP" altLang="en-US">
              <a:latin typeface="+mn-ea"/>
            </a:endParaRPr>
          </a:p>
        </p:txBody>
      </p:sp>
      <p:sp>
        <p:nvSpPr>
          <p:cNvPr id="5" name="正方形/長方形 4">
            <a:extLst>
              <a:ext uri="{FF2B5EF4-FFF2-40B4-BE49-F238E27FC236}">
                <a16:creationId xmlns:a16="http://schemas.microsoft.com/office/drawing/2014/main" id="{DD10E913-996C-834C-8898-F97EC866B878}"/>
              </a:ext>
            </a:extLst>
          </p:cNvPr>
          <p:cNvSpPr/>
          <p:nvPr/>
        </p:nvSpPr>
        <p:spPr>
          <a:xfrm>
            <a:off x="254000" y="1124744"/>
            <a:ext cx="11683999" cy="52519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6" name="テキスト ボックス 5">
            <a:extLst>
              <a:ext uri="{FF2B5EF4-FFF2-40B4-BE49-F238E27FC236}">
                <a16:creationId xmlns:a16="http://schemas.microsoft.com/office/drawing/2014/main" id="{5E5131CB-D428-13D7-78E3-B6B0B2A32032}"/>
              </a:ext>
            </a:extLst>
          </p:cNvPr>
          <p:cNvSpPr txBox="1"/>
          <p:nvPr/>
        </p:nvSpPr>
        <p:spPr>
          <a:xfrm>
            <a:off x="4547828" y="1015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じゃらんレビュー</a:t>
            </a:r>
          </a:p>
        </p:txBody>
      </p:sp>
      <p:sp>
        <p:nvSpPr>
          <p:cNvPr id="7" name="正方形/長方形 6">
            <a:extLst>
              <a:ext uri="{FF2B5EF4-FFF2-40B4-BE49-F238E27FC236}">
                <a16:creationId xmlns:a16="http://schemas.microsoft.com/office/drawing/2014/main" id="{FDECF464-C2B5-DD91-0F02-9671E4D84563}"/>
              </a:ext>
            </a:extLst>
          </p:cNvPr>
          <p:cNvSpPr/>
          <p:nvPr/>
        </p:nvSpPr>
        <p:spPr>
          <a:xfrm>
            <a:off x="695400" y="1700807"/>
            <a:ext cx="5112568" cy="452066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EC660505-39DB-B888-E999-11971FABBF93}"/>
              </a:ext>
            </a:extLst>
          </p:cNvPr>
          <p:cNvSpPr txBox="1"/>
          <p:nvPr/>
        </p:nvSpPr>
        <p:spPr>
          <a:xfrm>
            <a:off x="1703512" y="1462830"/>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公園・庭園</a:t>
            </a:r>
          </a:p>
        </p:txBody>
      </p:sp>
      <p:sp>
        <p:nvSpPr>
          <p:cNvPr id="9" name="正方形/長方形 8">
            <a:extLst>
              <a:ext uri="{FF2B5EF4-FFF2-40B4-BE49-F238E27FC236}">
                <a16:creationId xmlns:a16="http://schemas.microsoft.com/office/drawing/2014/main" id="{CD359873-8DE2-5E8B-A351-7461FB054F62}"/>
              </a:ext>
            </a:extLst>
          </p:cNvPr>
          <p:cNvSpPr/>
          <p:nvPr/>
        </p:nvSpPr>
        <p:spPr>
          <a:xfrm>
            <a:off x="847800"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EA52072A-48A3-6CA0-D4CF-68505672C2BC}"/>
              </a:ext>
            </a:extLst>
          </p:cNvPr>
          <p:cNvSpPr txBox="1"/>
          <p:nvPr/>
        </p:nvSpPr>
        <p:spPr>
          <a:xfrm>
            <a:off x="973221" y="2121183"/>
            <a:ext cx="2050583"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大阪城西の丸庭園</a:t>
            </a:r>
          </a:p>
        </p:txBody>
      </p:sp>
      <p:sp>
        <p:nvSpPr>
          <p:cNvPr id="11" name="テキスト ボックス 10">
            <a:extLst>
              <a:ext uri="{FF2B5EF4-FFF2-40B4-BE49-F238E27FC236}">
                <a16:creationId xmlns:a16="http://schemas.microsoft.com/office/drawing/2014/main" id="{3A0A7FDB-5C59-5840-8D99-5993D51D6432}"/>
              </a:ext>
            </a:extLst>
          </p:cNvPr>
          <p:cNvSpPr txBox="1"/>
          <p:nvPr/>
        </p:nvSpPr>
        <p:spPr>
          <a:xfrm>
            <a:off x="1098183" y="2461162"/>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3" name="正方形/長方形 12">
            <a:extLst>
              <a:ext uri="{FF2B5EF4-FFF2-40B4-BE49-F238E27FC236}">
                <a16:creationId xmlns:a16="http://schemas.microsoft.com/office/drawing/2014/main" id="{74909147-4735-1233-A87E-EF6CE9F5B134}"/>
              </a:ext>
            </a:extLst>
          </p:cNvPr>
          <p:cNvSpPr/>
          <p:nvPr/>
        </p:nvSpPr>
        <p:spPr>
          <a:xfrm>
            <a:off x="3386414" y="2293936"/>
            <a:ext cx="2295872" cy="1278098"/>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B07621DD-EDB0-0B74-5E5F-6BB788C82A34}"/>
              </a:ext>
            </a:extLst>
          </p:cNvPr>
          <p:cNvSpPr txBox="1"/>
          <p:nvPr/>
        </p:nvSpPr>
        <p:spPr>
          <a:xfrm>
            <a:off x="3647728" y="2130631"/>
            <a:ext cx="1800200"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新宿御苑</a:t>
            </a:r>
          </a:p>
        </p:txBody>
      </p:sp>
      <p:sp>
        <p:nvSpPr>
          <p:cNvPr id="15" name="テキスト ボックス 14">
            <a:extLst>
              <a:ext uri="{FF2B5EF4-FFF2-40B4-BE49-F238E27FC236}">
                <a16:creationId xmlns:a16="http://schemas.microsoft.com/office/drawing/2014/main" id="{8DD7B8FA-6FE8-F851-1FA1-101CDAF2708B}"/>
              </a:ext>
            </a:extLst>
          </p:cNvPr>
          <p:cNvSpPr txBox="1"/>
          <p:nvPr/>
        </p:nvSpPr>
        <p:spPr>
          <a:xfrm>
            <a:off x="3634250"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7" name="正方形/長方形 16">
            <a:extLst>
              <a:ext uri="{FF2B5EF4-FFF2-40B4-BE49-F238E27FC236}">
                <a16:creationId xmlns:a16="http://schemas.microsoft.com/office/drawing/2014/main" id="{E32A0955-936A-64B6-7680-2EB5A81EC45C}"/>
              </a:ext>
            </a:extLst>
          </p:cNvPr>
          <p:cNvSpPr/>
          <p:nvPr/>
        </p:nvSpPr>
        <p:spPr>
          <a:xfrm>
            <a:off x="3386414"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D6316787-1503-2C05-9CAC-AB4E76B1422B}"/>
              </a:ext>
            </a:extLst>
          </p:cNvPr>
          <p:cNvSpPr txBox="1"/>
          <p:nvPr/>
        </p:nvSpPr>
        <p:spPr>
          <a:xfrm>
            <a:off x="3647728" y="4247978"/>
            <a:ext cx="1800200" cy="369332"/>
          </a:xfrm>
          <a:prstGeom prst="rect">
            <a:avLst/>
          </a:prstGeom>
          <a:solidFill>
            <a:schemeClr val="bg1"/>
          </a:solidFill>
        </p:spPr>
        <p:txBody>
          <a:bodyPr wrap="square" rtlCol="0">
            <a:spAutoFit/>
          </a:bodyPr>
          <a:lstStyle/>
          <a:p>
            <a:pPr algn="ctr"/>
            <a:r>
              <a:rPr lang="ja-JP" altLang="en-US" sz="1800" dirty="0">
                <a:latin typeface="YuGothic"/>
              </a:rPr>
              <a:t>皇居東御苑</a:t>
            </a:r>
            <a:endParaRPr lang="en-US" altLang="ja-JP" sz="1800" dirty="0">
              <a:latin typeface="YuGothic"/>
            </a:endParaRPr>
          </a:p>
        </p:txBody>
      </p:sp>
      <p:sp>
        <p:nvSpPr>
          <p:cNvPr id="19" name="テキスト ボックス 18">
            <a:extLst>
              <a:ext uri="{FF2B5EF4-FFF2-40B4-BE49-F238E27FC236}">
                <a16:creationId xmlns:a16="http://schemas.microsoft.com/office/drawing/2014/main" id="{843908F1-3C83-ACD0-59B8-C146FB8B20E0}"/>
              </a:ext>
            </a:extLst>
          </p:cNvPr>
          <p:cNvSpPr txBox="1"/>
          <p:nvPr/>
        </p:nvSpPr>
        <p:spPr>
          <a:xfrm>
            <a:off x="3606688"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DEEDE942-6BF1-662F-7F0C-5F26EAEF16E9}"/>
              </a:ext>
            </a:extLst>
          </p:cNvPr>
          <p:cNvSpPr txBox="1"/>
          <p:nvPr/>
        </p:nvSpPr>
        <p:spPr>
          <a:xfrm>
            <a:off x="1095636"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F5DECDFF-AC07-338C-22B7-CDA6F92BFA69}"/>
              </a:ext>
            </a:extLst>
          </p:cNvPr>
          <p:cNvSpPr txBox="1"/>
          <p:nvPr/>
        </p:nvSpPr>
        <p:spPr>
          <a:xfrm>
            <a:off x="3631703"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1D7BE05C-3B04-DC09-DFA2-901D0B339334}"/>
              </a:ext>
            </a:extLst>
          </p:cNvPr>
          <p:cNvSpPr txBox="1"/>
          <p:nvPr/>
        </p:nvSpPr>
        <p:spPr>
          <a:xfrm>
            <a:off x="3618409"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4" name="正方形/長方形 23">
            <a:extLst>
              <a:ext uri="{FF2B5EF4-FFF2-40B4-BE49-F238E27FC236}">
                <a16:creationId xmlns:a16="http://schemas.microsoft.com/office/drawing/2014/main" id="{25180A74-0CD4-8AB7-6769-B453C81C67B0}"/>
              </a:ext>
            </a:extLst>
          </p:cNvPr>
          <p:cNvSpPr/>
          <p:nvPr/>
        </p:nvSpPr>
        <p:spPr>
          <a:xfrm>
            <a:off x="6462474" y="1700807"/>
            <a:ext cx="5112568" cy="452067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37DCD527-1F7E-3B47-B8D1-4BCB0915A299}"/>
              </a:ext>
            </a:extLst>
          </p:cNvPr>
          <p:cNvSpPr txBox="1"/>
          <p:nvPr/>
        </p:nvSpPr>
        <p:spPr>
          <a:xfrm>
            <a:off x="7470586" y="1469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神社・神宮・寺院</a:t>
            </a:r>
          </a:p>
        </p:txBody>
      </p:sp>
      <p:sp>
        <p:nvSpPr>
          <p:cNvPr id="26" name="正方形/長方形 25">
            <a:extLst>
              <a:ext uri="{FF2B5EF4-FFF2-40B4-BE49-F238E27FC236}">
                <a16:creationId xmlns:a16="http://schemas.microsoft.com/office/drawing/2014/main" id="{4ED71C01-AD68-1BD6-2D44-768A17CDAA2C}"/>
              </a:ext>
            </a:extLst>
          </p:cNvPr>
          <p:cNvSpPr/>
          <p:nvPr/>
        </p:nvSpPr>
        <p:spPr>
          <a:xfrm>
            <a:off x="6614874"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60ACA10A-B38C-6BC7-6D3F-ACDBA6297D5D}"/>
              </a:ext>
            </a:extLst>
          </p:cNvPr>
          <p:cNvSpPr txBox="1"/>
          <p:nvPr/>
        </p:nvSpPr>
        <p:spPr>
          <a:xfrm>
            <a:off x="6862710" y="2060848"/>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清水寺</a:t>
            </a:r>
          </a:p>
        </p:txBody>
      </p:sp>
      <p:sp>
        <p:nvSpPr>
          <p:cNvPr id="28" name="テキスト ボックス 27">
            <a:extLst>
              <a:ext uri="{FF2B5EF4-FFF2-40B4-BE49-F238E27FC236}">
                <a16:creationId xmlns:a16="http://schemas.microsoft.com/office/drawing/2014/main" id="{79B48063-05D3-9CDE-17E0-72A4F9C93BAC}"/>
              </a:ext>
            </a:extLst>
          </p:cNvPr>
          <p:cNvSpPr txBox="1"/>
          <p:nvPr/>
        </p:nvSpPr>
        <p:spPr>
          <a:xfrm>
            <a:off x="6865257"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0" name="正方形/長方形 29">
            <a:extLst>
              <a:ext uri="{FF2B5EF4-FFF2-40B4-BE49-F238E27FC236}">
                <a16:creationId xmlns:a16="http://schemas.microsoft.com/office/drawing/2014/main" id="{88A7A01B-A11C-C32A-9297-AC714525AD1C}"/>
              </a:ext>
            </a:extLst>
          </p:cNvPr>
          <p:cNvSpPr/>
          <p:nvPr/>
        </p:nvSpPr>
        <p:spPr>
          <a:xfrm>
            <a:off x="9153488" y="2293936"/>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520708F5-557E-DB40-2D8B-C3CF7ADE1458}"/>
              </a:ext>
            </a:extLst>
          </p:cNvPr>
          <p:cNvSpPr txBox="1"/>
          <p:nvPr/>
        </p:nvSpPr>
        <p:spPr>
          <a:xfrm>
            <a:off x="9401324" y="2089625"/>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明治神宮</a:t>
            </a:r>
          </a:p>
        </p:txBody>
      </p:sp>
      <p:sp>
        <p:nvSpPr>
          <p:cNvPr id="32" name="テキスト ボックス 31">
            <a:extLst>
              <a:ext uri="{FF2B5EF4-FFF2-40B4-BE49-F238E27FC236}">
                <a16:creationId xmlns:a16="http://schemas.microsoft.com/office/drawing/2014/main" id="{4E110C93-D330-641D-5B75-082E0E4DC190}"/>
              </a:ext>
            </a:extLst>
          </p:cNvPr>
          <p:cNvSpPr txBox="1"/>
          <p:nvPr/>
        </p:nvSpPr>
        <p:spPr>
          <a:xfrm>
            <a:off x="9401324"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4" name="正方形/長方形 33">
            <a:extLst>
              <a:ext uri="{FF2B5EF4-FFF2-40B4-BE49-F238E27FC236}">
                <a16:creationId xmlns:a16="http://schemas.microsoft.com/office/drawing/2014/main" id="{F83A923A-1B8C-59B9-4045-E1A76F99200A}"/>
              </a:ext>
            </a:extLst>
          </p:cNvPr>
          <p:cNvSpPr/>
          <p:nvPr/>
        </p:nvSpPr>
        <p:spPr>
          <a:xfrm>
            <a:off x="9146027" y="4383151"/>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1ADD3DB9-0B2A-6ECE-2D08-F613E41A913E}"/>
              </a:ext>
            </a:extLst>
          </p:cNvPr>
          <p:cNvSpPr txBox="1"/>
          <p:nvPr/>
        </p:nvSpPr>
        <p:spPr>
          <a:xfrm>
            <a:off x="9393863" y="4149080"/>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金閣寺</a:t>
            </a:r>
          </a:p>
        </p:txBody>
      </p:sp>
      <p:sp>
        <p:nvSpPr>
          <p:cNvPr id="36" name="テキスト ボックス 35">
            <a:extLst>
              <a:ext uri="{FF2B5EF4-FFF2-40B4-BE49-F238E27FC236}">
                <a16:creationId xmlns:a16="http://schemas.microsoft.com/office/drawing/2014/main" id="{A3533D9B-7459-AF3F-1BE5-9C787128582A}"/>
              </a:ext>
            </a:extLst>
          </p:cNvPr>
          <p:cNvSpPr txBox="1"/>
          <p:nvPr/>
        </p:nvSpPr>
        <p:spPr>
          <a:xfrm>
            <a:off x="9396410" y="4549394"/>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7872C128-B434-FC9C-99AB-E80C2B4CEA30}"/>
              </a:ext>
            </a:extLst>
          </p:cNvPr>
          <p:cNvSpPr txBox="1"/>
          <p:nvPr/>
        </p:nvSpPr>
        <p:spPr>
          <a:xfrm>
            <a:off x="6862710"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D046C3A4-CF97-89C2-7073-2FC7F0D3741C}"/>
              </a:ext>
            </a:extLst>
          </p:cNvPr>
          <p:cNvSpPr txBox="1"/>
          <p:nvPr/>
        </p:nvSpPr>
        <p:spPr>
          <a:xfrm>
            <a:off x="9398777"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6E1F2FD0-DE58-1076-A9AA-9A3A9D66A7F5}"/>
              </a:ext>
            </a:extLst>
          </p:cNvPr>
          <p:cNvSpPr txBox="1"/>
          <p:nvPr/>
        </p:nvSpPr>
        <p:spPr>
          <a:xfrm>
            <a:off x="9398777" y="5248562"/>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9C831564-4C5B-135B-8612-89E816348B74}"/>
              </a:ext>
            </a:extLst>
          </p:cNvPr>
          <p:cNvSpPr txBox="1"/>
          <p:nvPr/>
        </p:nvSpPr>
        <p:spPr>
          <a:xfrm>
            <a:off x="1095636"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5DAC02E1-BFAC-D46C-303E-D79621FFE467}"/>
              </a:ext>
            </a:extLst>
          </p:cNvPr>
          <p:cNvSpPr txBox="1"/>
          <p:nvPr/>
        </p:nvSpPr>
        <p:spPr>
          <a:xfrm>
            <a:off x="3631703"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F8FE2B9F-0C27-6C4D-E7B9-20250780C67D}"/>
              </a:ext>
            </a:extLst>
          </p:cNvPr>
          <p:cNvSpPr txBox="1"/>
          <p:nvPr/>
        </p:nvSpPr>
        <p:spPr>
          <a:xfrm>
            <a:off x="9398777" y="2828347"/>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C6E8E238-4CD6-AE4B-C4A6-254717BE2E7B}"/>
              </a:ext>
            </a:extLst>
          </p:cNvPr>
          <p:cNvSpPr txBox="1"/>
          <p:nvPr/>
        </p:nvSpPr>
        <p:spPr>
          <a:xfrm>
            <a:off x="6862710"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3F95202F-4645-A33E-26F9-08FC2C523509}"/>
              </a:ext>
            </a:extLst>
          </p:cNvPr>
          <p:cNvSpPr txBox="1"/>
          <p:nvPr/>
        </p:nvSpPr>
        <p:spPr>
          <a:xfrm>
            <a:off x="9393863" y="4916579"/>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9CB3064-ED1F-FB18-373F-30B1A54A6957}"/>
              </a:ext>
            </a:extLst>
          </p:cNvPr>
          <p:cNvSpPr txBox="1"/>
          <p:nvPr/>
        </p:nvSpPr>
        <p:spPr>
          <a:xfrm>
            <a:off x="3604141"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5" name="正方形/長方形 44">
            <a:extLst>
              <a:ext uri="{FF2B5EF4-FFF2-40B4-BE49-F238E27FC236}">
                <a16:creationId xmlns:a16="http://schemas.microsoft.com/office/drawing/2014/main" id="{33B0D8C5-F1D9-B5B2-EB35-83673127D8DC}"/>
              </a:ext>
            </a:extLst>
          </p:cNvPr>
          <p:cNvSpPr/>
          <p:nvPr/>
        </p:nvSpPr>
        <p:spPr>
          <a:xfrm>
            <a:off x="842706"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00715572-2870-3236-31CD-D84C510D49DA}"/>
              </a:ext>
            </a:extLst>
          </p:cNvPr>
          <p:cNvSpPr txBox="1"/>
          <p:nvPr/>
        </p:nvSpPr>
        <p:spPr>
          <a:xfrm>
            <a:off x="1104020" y="4247978"/>
            <a:ext cx="1800200" cy="369332"/>
          </a:xfrm>
          <a:prstGeom prst="rect">
            <a:avLst/>
          </a:prstGeom>
          <a:solidFill>
            <a:schemeClr val="bg1"/>
          </a:solidFill>
        </p:spPr>
        <p:txBody>
          <a:bodyPr wrap="square" rtlCol="0">
            <a:spAutoFit/>
          </a:bodyPr>
          <a:lstStyle/>
          <a:p>
            <a:pPr algn="ctr"/>
            <a:r>
              <a:rPr lang="zh-TW" altLang="en-US" sz="1800" dirty="0">
                <a:latin typeface="YuGothic"/>
              </a:rPr>
              <a:t>京都府立植物園</a:t>
            </a:r>
          </a:p>
        </p:txBody>
      </p:sp>
      <p:sp>
        <p:nvSpPr>
          <p:cNvPr id="47" name="テキスト ボックス 46">
            <a:extLst>
              <a:ext uri="{FF2B5EF4-FFF2-40B4-BE49-F238E27FC236}">
                <a16:creationId xmlns:a16="http://schemas.microsoft.com/office/drawing/2014/main" id="{7B8EAE2C-B0BF-CA1E-8C5B-194EC373CAB7}"/>
              </a:ext>
            </a:extLst>
          </p:cNvPr>
          <p:cNvSpPr txBox="1"/>
          <p:nvPr/>
        </p:nvSpPr>
        <p:spPr>
          <a:xfrm>
            <a:off x="1062980"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58F13D77-3E31-B6CA-C5E4-79BC6D09CDB3}"/>
              </a:ext>
            </a:extLst>
          </p:cNvPr>
          <p:cNvSpPr txBox="1"/>
          <p:nvPr/>
        </p:nvSpPr>
        <p:spPr>
          <a:xfrm>
            <a:off x="1074701"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CD716691-04EF-28AB-D6F3-02C13955A9A8}"/>
              </a:ext>
            </a:extLst>
          </p:cNvPr>
          <p:cNvSpPr txBox="1"/>
          <p:nvPr/>
        </p:nvSpPr>
        <p:spPr>
          <a:xfrm>
            <a:off x="1060433"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50" name="正方形/長方形 49">
            <a:extLst>
              <a:ext uri="{FF2B5EF4-FFF2-40B4-BE49-F238E27FC236}">
                <a16:creationId xmlns:a16="http://schemas.microsoft.com/office/drawing/2014/main" id="{67DE523E-532B-B487-C06E-855430D3F72B}"/>
              </a:ext>
            </a:extLst>
          </p:cNvPr>
          <p:cNvSpPr/>
          <p:nvPr/>
        </p:nvSpPr>
        <p:spPr>
          <a:xfrm>
            <a:off x="6619726" y="4374155"/>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B861B60E-075E-3143-1D1B-BD18AE599227}"/>
              </a:ext>
            </a:extLst>
          </p:cNvPr>
          <p:cNvSpPr txBox="1"/>
          <p:nvPr/>
        </p:nvSpPr>
        <p:spPr>
          <a:xfrm>
            <a:off x="6867562" y="4140084"/>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嚴島神社</a:t>
            </a:r>
          </a:p>
        </p:txBody>
      </p:sp>
      <p:sp>
        <p:nvSpPr>
          <p:cNvPr id="52" name="テキスト ボックス 51">
            <a:extLst>
              <a:ext uri="{FF2B5EF4-FFF2-40B4-BE49-F238E27FC236}">
                <a16:creationId xmlns:a16="http://schemas.microsoft.com/office/drawing/2014/main" id="{395B729C-10B9-399D-34B1-EB390B11CBFC}"/>
              </a:ext>
            </a:extLst>
          </p:cNvPr>
          <p:cNvSpPr txBox="1"/>
          <p:nvPr/>
        </p:nvSpPr>
        <p:spPr>
          <a:xfrm>
            <a:off x="6870109" y="4540398"/>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C18F02A4-74B4-9586-CD92-1AB88EE18B36}"/>
              </a:ext>
            </a:extLst>
          </p:cNvPr>
          <p:cNvSpPr txBox="1"/>
          <p:nvPr/>
        </p:nvSpPr>
        <p:spPr>
          <a:xfrm>
            <a:off x="6872476" y="5239566"/>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3356A29C-1942-360C-F976-3FFE9174654C}"/>
              </a:ext>
            </a:extLst>
          </p:cNvPr>
          <p:cNvSpPr txBox="1"/>
          <p:nvPr/>
        </p:nvSpPr>
        <p:spPr>
          <a:xfrm>
            <a:off x="6867562" y="4907583"/>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1" name="角丸四角形吹き出し 41">
            <a:extLst>
              <a:ext uri="{FF2B5EF4-FFF2-40B4-BE49-F238E27FC236}">
                <a16:creationId xmlns:a16="http://schemas.microsoft.com/office/drawing/2014/main" id="{1D36400C-8F89-A69F-681D-EBAA35096952}"/>
              </a:ext>
            </a:extLst>
          </p:cNvPr>
          <p:cNvSpPr/>
          <p:nvPr/>
        </p:nvSpPr>
        <p:spPr>
          <a:xfrm>
            <a:off x="5746153" y="1506249"/>
            <a:ext cx="5598047" cy="1426049"/>
          </a:xfrm>
          <a:prstGeom prst="wedgeRoundRectCallout">
            <a:avLst>
              <a:gd name="adj1" fmla="val -59161"/>
              <a:gd name="adj2" fmla="val 34168"/>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n-ea"/>
                <a:cs typeface="Times New Roman" panose="02020603050405020304" pitchFamily="18" charset="0"/>
              </a:rPr>
              <a:t>ある観光地の各レビューを</a:t>
            </a:r>
            <a:r>
              <a:rPr kumimoji="1" lang="en-US" altLang="ja-JP" sz="2400" dirty="0">
                <a:solidFill>
                  <a:schemeClr val="tx1"/>
                </a:solidFill>
                <a:latin typeface="+mn-ea"/>
                <a:cs typeface="Times New Roman" panose="02020603050405020304" pitchFamily="18" charset="0"/>
              </a:rPr>
              <a:t>LLM</a:t>
            </a:r>
            <a:r>
              <a:rPr kumimoji="1" lang="ja-JP" altLang="en-US" sz="2400" dirty="0">
                <a:solidFill>
                  <a:schemeClr val="tx1"/>
                </a:solidFill>
                <a:latin typeface="+mn-ea"/>
                <a:cs typeface="Times New Roman" panose="02020603050405020304" pitchFamily="18" charset="0"/>
              </a:rPr>
              <a:t>に入力</a:t>
            </a:r>
            <a:endParaRPr kumimoji="1" lang="en-US" altLang="ja-JP" sz="2400" dirty="0">
              <a:solidFill>
                <a:schemeClr val="tx1"/>
              </a:solidFill>
              <a:latin typeface="+mn-ea"/>
              <a:cs typeface="Times New Roman" panose="02020603050405020304" pitchFamily="18" charset="0"/>
            </a:endParaRPr>
          </a:p>
          <a:p>
            <a:pPr algn="ctr"/>
            <a:r>
              <a:rPr lang="ja-JP" altLang="en-US" sz="2400" dirty="0">
                <a:solidFill>
                  <a:schemeClr val="tx1"/>
                </a:solidFill>
                <a:latin typeface="+mn-ea"/>
                <a:cs typeface="Times New Roman" panose="02020603050405020304" pitchFamily="18" charset="0"/>
              </a:rPr>
              <a:t>出力されたベクトルを平均する</a:t>
            </a:r>
            <a:endParaRPr kumimoji="1" lang="ja-JP" altLang="en-US" sz="2400" dirty="0">
              <a:solidFill>
                <a:schemeClr val="tx1"/>
              </a:solidFill>
              <a:latin typeface="+mn-ea"/>
              <a:cs typeface="Times New Roman" panose="02020603050405020304" pitchFamily="18" charset="0"/>
            </a:endParaRPr>
          </a:p>
        </p:txBody>
      </p:sp>
    </p:spTree>
    <p:extLst>
      <p:ext uri="{BB962C8B-B14F-4D97-AF65-F5344CB8AC3E}">
        <p14:creationId xmlns:p14="http://schemas.microsoft.com/office/powerpoint/2010/main" val="387256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3FBF2-3D3A-0F09-E459-35F0376ED9DE}"/>
              </a:ext>
            </a:extLst>
          </p:cNvPr>
          <p:cNvSpPr>
            <a:spLocks noGrp="1"/>
          </p:cNvSpPr>
          <p:nvPr>
            <p:ph type="title"/>
          </p:nvPr>
        </p:nvSpPr>
        <p:spPr/>
        <p:txBody>
          <a:bodyPr>
            <a:normAutofit/>
          </a:bodyPr>
          <a:lstStyle/>
          <a:p>
            <a:r>
              <a:rPr kumimoji="1" lang="ja-JP" altLang="en-US" dirty="0">
                <a:latin typeface="+mn-ea"/>
                <a:ea typeface="+mn-ea"/>
              </a:rPr>
              <a:t>カテゴリベクトルの作り方</a:t>
            </a:r>
          </a:p>
        </p:txBody>
      </p:sp>
      <p:sp>
        <p:nvSpPr>
          <p:cNvPr id="3" name="コンテンツ プレースホルダー 2">
            <a:extLst>
              <a:ext uri="{FF2B5EF4-FFF2-40B4-BE49-F238E27FC236}">
                <a16:creationId xmlns:a16="http://schemas.microsoft.com/office/drawing/2014/main" id="{EDB63F9F-EE1E-CC75-1735-5740634858DC}"/>
              </a:ext>
            </a:extLst>
          </p:cNvPr>
          <p:cNvSpPr>
            <a:spLocks noGrp="1"/>
          </p:cNvSpPr>
          <p:nvPr>
            <p:ph idx="1"/>
          </p:nvPr>
        </p:nvSpPr>
        <p:spPr/>
        <p:txBody>
          <a:bodyPr/>
          <a:lstStyle/>
          <a:p>
            <a:endParaRPr kumimoji="1" lang="ja-JP" altLang="en-US">
              <a:latin typeface="+mn-ea"/>
            </a:endParaRPr>
          </a:p>
        </p:txBody>
      </p:sp>
      <p:sp>
        <p:nvSpPr>
          <p:cNvPr id="4" name="スライド番号プレースホルダー 3">
            <a:extLst>
              <a:ext uri="{FF2B5EF4-FFF2-40B4-BE49-F238E27FC236}">
                <a16:creationId xmlns:a16="http://schemas.microsoft.com/office/drawing/2014/main" id="{4162BB1D-E39D-ADF1-0CD4-6A0A57BD7CB9}"/>
              </a:ext>
            </a:extLst>
          </p:cNvPr>
          <p:cNvSpPr>
            <a:spLocks noGrp="1"/>
          </p:cNvSpPr>
          <p:nvPr>
            <p:ph type="sldNum" sz="quarter" idx="12"/>
          </p:nvPr>
        </p:nvSpPr>
        <p:spPr/>
        <p:txBody>
          <a:bodyPr/>
          <a:lstStyle/>
          <a:p>
            <a:fld id="{3C83C733-A267-4C27-B924-90460700986B}" type="slidenum">
              <a:rPr lang="ja-JP" altLang="en-US" smtClean="0">
                <a:latin typeface="+mn-ea"/>
              </a:rPr>
              <a:pPr/>
              <a:t>14</a:t>
            </a:fld>
            <a:endParaRPr lang="ja-JP" altLang="en-US">
              <a:latin typeface="+mn-ea"/>
            </a:endParaRPr>
          </a:p>
        </p:txBody>
      </p:sp>
      <p:sp>
        <p:nvSpPr>
          <p:cNvPr id="5" name="正方形/長方形 4">
            <a:extLst>
              <a:ext uri="{FF2B5EF4-FFF2-40B4-BE49-F238E27FC236}">
                <a16:creationId xmlns:a16="http://schemas.microsoft.com/office/drawing/2014/main" id="{DD10E913-996C-834C-8898-F97EC866B878}"/>
              </a:ext>
            </a:extLst>
          </p:cNvPr>
          <p:cNvSpPr/>
          <p:nvPr/>
        </p:nvSpPr>
        <p:spPr>
          <a:xfrm>
            <a:off x="254000" y="1124744"/>
            <a:ext cx="11683999" cy="52519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6" name="テキスト ボックス 5">
            <a:extLst>
              <a:ext uri="{FF2B5EF4-FFF2-40B4-BE49-F238E27FC236}">
                <a16:creationId xmlns:a16="http://schemas.microsoft.com/office/drawing/2014/main" id="{5E5131CB-D428-13D7-78E3-B6B0B2A32032}"/>
              </a:ext>
            </a:extLst>
          </p:cNvPr>
          <p:cNvSpPr txBox="1"/>
          <p:nvPr/>
        </p:nvSpPr>
        <p:spPr>
          <a:xfrm>
            <a:off x="4547828" y="1015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じゃらんレビュー</a:t>
            </a:r>
          </a:p>
        </p:txBody>
      </p:sp>
      <p:sp>
        <p:nvSpPr>
          <p:cNvPr id="7" name="正方形/長方形 6">
            <a:extLst>
              <a:ext uri="{FF2B5EF4-FFF2-40B4-BE49-F238E27FC236}">
                <a16:creationId xmlns:a16="http://schemas.microsoft.com/office/drawing/2014/main" id="{FDECF464-C2B5-DD91-0F02-9671E4D84563}"/>
              </a:ext>
            </a:extLst>
          </p:cNvPr>
          <p:cNvSpPr/>
          <p:nvPr/>
        </p:nvSpPr>
        <p:spPr>
          <a:xfrm>
            <a:off x="695400" y="1700807"/>
            <a:ext cx="5112568" cy="452066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EC660505-39DB-B888-E999-11971FABBF93}"/>
              </a:ext>
            </a:extLst>
          </p:cNvPr>
          <p:cNvSpPr txBox="1"/>
          <p:nvPr/>
        </p:nvSpPr>
        <p:spPr>
          <a:xfrm>
            <a:off x="1703512" y="1462830"/>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公園・庭園</a:t>
            </a:r>
          </a:p>
        </p:txBody>
      </p:sp>
      <p:sp>
        <p:nvSpPr>
          <p:cNvPr id="9" name="正方形/長方形 8">
            <a:extLst>
              <a:ext uri="{FF2B5EF4-FFF2-40B4-BE49-F238E27FC236}">
                <a16:creationId xmlns:a16="http://schemas.microsoft.com/office/drawing/2014/main" id="{CD359873-8DE2-5E8B-A351-7461FB054F62}"/>
              </a:ext>
            </a:extLst>
          </p:cNvPr>
          <p:cNvSpPr/>
          <p:nvPr/>
        </p:nvSpPr>
        <p:spPr>
          <a:xfrm>
            <a:off x="847800"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EA52072A-48A3-6CA0-D4CF-68505672C2BC}"/>
              </a:ext>
            </a:extLst>
          </p:cNvPr>
          <p:cNvSpPr txBox="1"/>
          <p:nvPr/>
        </p:nvSpPr>
        <p:spPr>
          <a:xfrm>
            <a:off x="973221" y="2121183"/>
            <a:ext cx="2050583"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大阪城西の丸庭園</a:t>
            </a:r>
          </a:p>
        </p:txBody>
      </p:sp>
      <p:sp>
        <p:nvSpPr>
          <p:cNvPr id="11" name="テキスト ボックス 10">
            <a:extLst>
              <a:ext uri="{FF2B5EF4-FFF2-40B4-BE49-F238E27FC236}">
                <a16:creationId xmlns:a16="http://schemas.microsoft.com/office/drawing/2014/main" id="{3A0A7FDB-5C59-5840-8D99-5993D51D6432}"/>
              </a:ext>
            </a:extLst>
          </p:cNvPr>
          <p:cNvSpPr txBox="1"/>
          <p:nvPr/>
        </p:nvSpPr>
        <p:spPr>
          <a:xfrm>
            <a:off x="1098183" y="2461162"/>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3" name="正方形/長方形 12">
            <a:extLst>
              <a:ext uri="{FF2B5EF4-FFF2-40B4-BE49-F238E27FC236}">
                <a16:creationId xmlns:a16="http://schemas.microsoft.com/office/drawing/2014/main" id="{74909147-4735-1233-A87E-EF6CE9F5B134}"/>
              </a:ext>
            </a:extLst>
          </p:cNvPr>
          <p:cNvSpPr/>
          <p:nvPr/>
        </p:nvSpPr>
        <p:spPr>
          <a:xfrm>
            <a:off x="3386414" y="2293936"/>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B07621DD-EDB0-0B74-5E5F-6BB788C82A34}"/>
              </a:ext>
            </a:extLst>
          </p:cNvPr>
          <p:cNvSpPr txBox="1"/>
          <p:nvPr/>
        </p:nvSpPr>
        <p:spPr>
          <a:xfrm>
            <a:off x="3647728" y="2130631"/>
            <a:ext cx="1800200"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新宿御苑</a:t>
            </a:r>
          </a:p>
        </p:txBody>
      </p:sp>
      <p:sp>
        <p:nvSpPr>
          <p:cNvPr id="15" name="テキスト ボックス 14">
            <a:extLst>
              <a:ext uri="{FF2B5EF4-FFF2-40B4-BE49-F238E27FC236}">
                <a16:creationId xmlns:a16="http://schemas.microsoft.com/office/drawing/2014/main" id="{8DD7B8FA-6FE8-F851-1FA1-101CDAF2708B}"/>
              </a:ext>
            </a:extLst>
          </p:cNvPr>
          <p:cNvSpPr txBox="1"/>
          <p:nvPr/>
        </p:nvSpPr>
        <p:spPr>
          <a:xfrm>
            <a:off x="3634250"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7" name="正方形/長方形 16">
            <a:extLst>
              <a:ext uri="{FF2B5EF4-FFF2-40B4-BE49-F238E27FC236}">
                <a16:creationId xmlns:a16="http://schemas.microsoft.com/office/drawing/2014/main" id="{E32A0955-936A-64B6-7680-2EB5A81EC45C}"/>
              </a:ext>
            </a:extLst>
          </p:cNvPr>
          <p:cNvSpPr/>
          <p:nvPr/>
        </p:nvSpPr>
        <p:spPr>
          <a:xfrm>
            <a:off x="3386414"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D6316787-1503-2C05-9CAC-AB4E76B1422B}"/>
              </a:ext>
            </a:extLst>
          </p:cNvPr>
          <p:cNvSpPr txBox="1"/>
          <p:nvPr/>
        </p:nvSpPr>
        <p:spPr>
          <a:xfrm>
            <a:off x="3647728" y="4247978"/>
            <a:ext cx="1800200" cy="369332"/>
          </a:xfrm>
          <a:prstGeom prst="rect">
            <a:avLst/>
          </a:prstGeom>
          <a:solidFill>
            <a:schemeClr val="bg1"/>
          </a:solidFill>
        </p:spPr>
        <p:txBody>
          <a:bodyPr wrap="square" rtlCol="0">
            <a:spAutoFit/>
          </a:bodyPr>
          <a:lstStyle/>
          <a:p>
            <a:pPr algn="ctr"/>
            <a:r>
              <a:rPr lang="ja-JP" altLang="en-US" sz="1800" dirty="0">
                <a:latin typeface="YuGothic"/>
              </a:rPr>
              <a:t>皇居東御苑</a:t>
            </a:r>
            <a:endParaRPr lang="en-US" altLang="ja-JP" sz="1800" dirty="0">
              <a:latin typeface="YuGothic"/>
            </a:endParaRPr>
          </a:p>
        </p:txBody>
      </p:sp>
      <p:sp>
        <p:nvSpPr>
          <p:cNvPr id="19" name="テキスト ボックス 18">
            <a:extLst>
              <a:ext uri="{FF2B5EF4-FFF2-40B4-BE49-F238E27FC236}">
                <a16:creationId xmlns:a16="http://schemas.microsoft.com/office/drawing/2014/main" id="{843908F1-3C83-ACD0-59B8-C146FB8B20E0}"/>
              </a:ext>
            </a:extLst>
          </p:cNvPr>
          <p:cNvSpPr txBox="1"/>
          <p:nvPr/>
        </p:nvSpPr>
        <p:spPr>
          <a:xfrm>
            <a:off x="3606688"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DEEDE942-6BF1-662F-7F0C-5F26EAEF16E9}"/>
              </a:ext>
            </a:extLst>
          </p:cNvPr>
          <p:cNvSpPr txBox="1"/>
          <p:nvPr/>
        </p:nvSpPr>
        <p:spPr>
          <a:xfrm>
            <a:off x="1095636"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F5DECDFF-AC07-338C-22B7-CDA6F92BFA69}"/>
              </a:ext>
            </a:extLst>
          </p:cNvPr>
          <p:cNvSpPr txBox="1"/>
          <p:nvPr/>
        </p:nvSpPr>
        <p:spPr>
          <a:xfrm>
            <a:off x="3631703"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1D7BE05C-3B04-DC09-DFA2-901D0B339334}"/>
              </a:ext>
            </a:extLst>
          </p:cNvPr>
          <p:cNvSpPr txBox="1"/>
          <p:nvPr/>
        </p:nvSpPr>
        <p:spPr>
          <a:xfrm>
            <a:off x="3618409"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4" name="正方形/長方形 23">
            <a:extLst>
              <a:ext uri="{FF2B5EF4-FFF2-40B4-BE49-F238E27FC236}">
                <a16:creationId xmlns:a16="http://schemas.microsoft.com/office/drawing/2014/main" id="{25180A74-0CD4-8AB7-6769-B453C81C67B0}"/>
              </a:ext>
            </a:extLst>
          </p:cNvPr>
          <p:cNvSpPr/>
          <p:nvPr/>
        </p:nvSpPr>
        <p:spPr>
          <a:xfrm>
            <a:off x="6462474" y="1700807"/>
            <a:ext cx="5112568" cy="4520670"/>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37DCD527-1F7E-3B47-B8D1-4BCB0915A299}"/>
              </a:ext>
            </a:extLst>
          </p:cNvPr>
          <p:cNvSpPr txBox="1"/>
          <p:nvPr/>
        </p:nvSpPr>
        <p:spPr>
          <a:xfrm>
            <a:off x="7470586" y="1469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神社・神宮・寺院</a:t>
            </a:r>
          </a:p>
        </p:txBody>
      </p:sp>
      <p:sp>
        <p:nvSpPr>
          <p:cNvPr id="26" name="正方形/長方形 25">
            <a:extLst>
              <a:ext uri="{FF2B5EF4-FFF2-40B4-BE49-F238E27FC236}">
                <a16:creationId xmlns:a16="http://schemas.microsoft.com/office/drawing/2014/main" id="{4ED71C01-AD68-1BD6-2D44-768A17CDAA2C}"/>
              </a:ext>
            </a:extLst>
          </p:cNvPr>
          <p:cNvSpPr/>
          <p:nvPr/>
        </p:nvSpPr>
        <p:spPr>
          <a:xfrm>
            <a:off x="6614874"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60ACA10A-B38C-6BC7-6D3F-ACDBA6297D5D}"/>
              </a:ext>
            </a:extLst>
          </p:cNvPr>
          <p:cNvSpPr txBox="1"/>
          <p:nvPr/>
        </p:nvSpPr>
        <p:spPr>
          <a:xfrm>
            <a:off x="6862710" y="2060848"/>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清水寺</a:t>
            </a:r>
          </a:p>
        </p:txBody>
      </p:sp>
      <p:sp>
        <p:nvSpPr>
          <p:cNvPr id="28" name="テキスト ボックス 27">
            <a:extLst>
              <a:ext uri="{FF2B5EF4-FFF2-40B4-BE49-F238E27FC236}">
                <a16:creationId xmlns:a16="http://schemas.microsoft.com/office/drawing/2014/main" id="{79B48063-05D3-9CDE-17E0-72A4F9C93BAC}"/>
              </a:ext>
            </a:extLst>
          </p:cNvPr>
          <p:cNvSpPr txBox="1"/>
          <p:nvPr/>
        </p:nvSpPr>
        <p:spPr>
          <a:xfrm>
            <a:off x="6865257"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0" name="正方形/長方形 29">
            <a:extLst>
              <a:ext uri="{FF2B5EF4-FFF2-40B4-BE49-F238E27FC236}">
                <a16:creationId xmlns:a16="http://schemas.microsoft.com/office/drawing/2014/main" id="{88A7A01B-A11C-C32A-9297-AC714525AD1C}"/>
              </a:ext>
            </a:extLst>
          </p:cNvPr>
          <p:cNvSpPr/>
          <p:nvPr/>
        </p:nvSpPr>
        <p:spPr>
          <a:xfrm>
            <a:off x="9153488" y="2293936"/>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520708F5-557E-DB40-2D8B-C3CF7ADE1458}"/>
              </a:ext>
            </a:extLst>
          </p:cNvPr>
          <p:cNvSpPr txBox="1"/>
          <p:nvPr/>
        </p:nvSpPr>
        <p:spPr>
          <a:xfrm>
            <a:off x="9401324" y="2089625"/>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明治神宮</a:t>
            </a:r>
          </a:p>
        </p:txBody>
      </p:sp>
      <p:sp>
        <p:nvSpPr>
          <p:cNvPr id="32" name="テキスト ボックス 31">
            <a:extLst>
              <a:ext uri="{FF2B5EF4-FFF2-40B4-BE49-F238E27FC236}">
                <a16:creationId xmlns:a16="http://schemas.microsoft.com/office/drawing/2014/main" id="{4E110C93-D330-641D-5B75-082E0E4DC190}"/>
              </a:ext>
            </a:extLst>
          </p:cNvPr>
          <p:cNvSpPr txBox="1"/>
          <p:nvPr/>
        </p:nvSpPr>
        <p:spPr>
          <a:xfrm>
            <a:off x="9401324"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4" name="正方形/長方形 33">
            <a:extLst>
              <a:ext uri="{FF2B5EF4-FFF2-40B4-BE49-F238E27FC236}">
                <a16:creationId xmlns:a16="http://schemas.microsoft.com/office/drawing/2014/main" id="{F83A923A-1B8C-59B9-4045-E1A76F99200A}"/>
              </a:ext>
            </a:extLst>
          </p:cNvPr>
          <p:cNvSpPr/>
          <p:nvPr/>
        </p:nvSpPr>
        <p:spPr>
          <a:xfrm>
            <a:off x="9146027" y="4383151"/>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1ADD3DB9-0B2A-6ECE-2D08-F613E41A913E}"/>
              </a:ext>
            </a:extLst>
          </p:cNvPr>
          <p:cNvSpPr txBox="1"/>
          <p:nvPr/>
        </p:nvSpPr>
        <p:spPr>
          <a:xfrm>
            <a:off x="9393863" y="4149080"/>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金閣寺</a:t>
            </a:r>
          </a:p>
        </p:txBody>
      </p:sp>
      <p:sp>
        <p:nvSpPr>
          <p:cNvPr id="36" name="テキスト ボックス 35">
            <a:extLst>
              <a:ext uri="{FF2B5EF4-FFF2-40B4-BE49-F238E27FC236}">
                <a16:creationId xmlns:a16="http://schemas.microsoft.com/office/drawing/2014/main" id="{A3533D9B-7459-AF3F-1BE5-9C787128582A}"/>
              </a:ext>
            </a:extLst>
          </p:cNvPr>
          <p:cNvSpPr txBox="1"/>
          <p:nvPr/>
        </p:nvSpPr>
        <p:spPr>
          <a:xfrm>
            <a:off x="9396410" y="4549394"/>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7872C128-B434-FC9C-99AB-E80C2B4CEA30}"/>
              </a:ext>
            </a:extLst>
          </p:cNvPr>
          <p:cNvSpPr txBox="1"/>
          <p:nvPr/>
        </p:nvSpPr>
        <p:spPr>
          <a:xfrm>
            <a:off x="6862710"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D046C3A4-CF97-89C2-7073-2FC7F0D3741C}"/>
              </a:ext>
            </a:extLst>
          </p:cNvPr>
          <p:cNvSpPr txBox="1"/>
          <p:nvPr/>
        </p:nvSpPr>
        <p:spPr>
          <a:xfrm>
            <a:off x="9398777"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6E1F2FD0-DE58-1076-A9AA-9A3A9D66A7F5}"/>
              </a:ext>
            </a:extLst>
          </p:cNvPr>
          <p:cNvSpPr txBox="1"/>
          <p:nvPr/>
        </p:nvSpPr>
        <p:spPr>
          <a:xfrm>
            <a:off x="9398777" y="5248562"/>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9C831564-4C5B-135B-8612-89E816348B74}"/>
              </a:ext>
            </a:extLst>
          </p:cNvPr>
          <p:cNvSpPr txBox="1"/>
          <p:nvPr/>
        </p:nvSpPr>
        <p:spPr>
          <a:xfrm>
            <a:off x="1095636"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5DAC02E1-BFAC-D46C-303E-D79621FFE467}"/>
              </a:ext>
            </a:extLst>
          </p:cNvPr>
          <p:cNvSpPr txBox="1"/>
          <p:nvPr/>
        </p:nvSpPr>
        <p:spPr>
          <a:xfrm>
            <a:off x="3631703"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F8FE2B9F-0C27-6C4D-E7B9-20250780C67D}"/>
              </a:ext>
            </a:extLst>
          </p:cNvPr>
          <p:cNvSpPr txBox="1"/>
          <p:nvPr/>
        </p:nvSpPr>
        <p:spPr>
          <a:xfrm>
            <a:off x="9398777" y="2828347"/>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C6E8E238-4CD6-AE4B-C4A6-254717BE2E7B}"/>
              </a:ext>
            </a:extLst>
          </p:cNvPr>
          <p:cNvSpPr txBox="1"/>
          <p:nvPr/>
        </p:nvSpPr>
        <p:spPr>
          <a:xfrm>
            <a:off x="6862710"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3F95202F-4645-A33E-26F9-08FC2C523509}"/>
              </a:ext>
            </a:extLst>
          </p:cNvPr>
          <p:cNvSpPr txBox="1"/>
          <p:nvPr/>
        </p:nvSpPr>
        <p:spPr>
          <a:xfrm>
            <a:off x="9393863" y="4916579"/>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9CB3064-ED1F-FB18-373F-30B1A54A6957}"/>
              </a:ext>
            </a:extLst>
          </p:cNvPr>
          <p:cNvSpPr txBox="1"/>
          <p:nvPr/>
        </p:nvSpPr>
        <p:spPr>
          <a:xfrm>
            <a:off x="3604141"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5" name="正方形/長方形 44">
            <a:extLst>
              <a:ext uri="{FF2B5EF4-FFF2-40B4-BE49-F238E27FC236}">
                <a16:creationId xmlns:a16="http://schemas.microsoft.com/office/drawing/2014/main" id="{33B0D8C5-F1D9-B5B2-EB35-83673127D8DC}"/>
              </a:ext>
            </a:extLst>
          </p:cNvPr>
          <p:cNvSpPr/>
          <p:nvPr/>
        </p:nvSpPr>
        <p:spPr>
          <a:xfrm>
            <a:off x="842706"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00715572-2870-3236-31CD-D84C510D49DA}"/>
              </a:ext>
            </a:extLst>
          </p:cNvPr>
          <p:cNvSpPr txBox="1"/>
          <p:nvPr/>
        </p:nvSpPr>
        <p:spPr>
          <a:xfrm>
            <a:off x="1104020" y="4247978"/>
            <a:ext cx="1800200" cy="369332"/>
          </a:xfrm>
          <a:prstGeom prst="rect">
            <a:avLst/>
          </a:prstGeom>
          <a:solidFill>
            <a:schemeClr val="bg1"/>
          </a:solidFill>
        </p:spPr>
        <p:txBody>
          <a:bodyPr wrap="square" rtlCol="0">
            <a:spAutoFit/>
          </a:bodyPr>
          <a:lstStyle/>
          <a:p>
            <a:pPr algn="ctr"/>
            <a:r>
              <a:rPr lang="zh-TW" altLang="en-US" sz="1800" dirty="0">
                <a:latin typeface="YuGothic"/>
              </a:rPr>
              <a:t>京都府立植物園</a:t>
            </a:r>
          </a:p>
        </p:txBody>
      </p:sp>
      <p:sp>
        <p:nvSpPr>
          <p:cNvPr id="47" name="テキスト ボックス 46">
            <a:extLst>
              <a:ext uri="{FF2B5EF4-FFF2-40B4-BE49-F238E27FC236}">
                <a16:creationId xmlns:a16="http://schemas.microsoft.com/office/drawing/2014/main" id="{7B8EAE2C-B0BF-CA1E-8C5B-194EC373CAB7}"/>
              </a:ext>
            </a:extLst>
          </p:cNvPr>
          <p:cNvSpPr txBox="1"/>
          <p:nvPr/>
        </p:nvSpPr>
        <p:spPr>
          <a:xfrm>
            <a:off x="1062980"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58F13D77-3E31-B6CA-C5E4-79BC6D09CDB3}"/>
              </a:ext>
            </a:extLst>
          </p:cNvPr>
          <p:cNvSpPr txBox="1"/>
          <p:nvPr/>
        </p:nvSpPr>
        <p:spPr>
          <a:xfrm>
            <a:off x="1074701"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CD716691-04EF-28AB-D6F3-02C13955A9A8}"/>
              </a:ext>
            </a:extLst>
          </p:cNvPr>
          <p:cNvSpPr txBox="1"/>
          <p:nvPr/>
        </p:nvSpPr>
        <p:spPr>
          <a:xfrm>
            <a:off x="1060433"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50" name="正方形/長方形 49">
            <a:extLst>
              <a:ext uri="{FF2B5EF4-FFF2-40B4-BE49-F238E27FC236}">
                <a16:creationId xmlns:a16="http://schemas.microsoft.com/office/drawing/2014/main" id="{67DE523E-532B-B487-C06E-855430D3F72B}"/>
              </a:ext>
            </a:extLst>
          </p:cNvPr>
          <p:cNvSpPr/>
          <p:nvPr/>
        </p:nvSpPr>
        <p:spPr>
          <a:xfrm>
            <a:off x="6619726" y="4374155"/>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B861B60E-075E-3143-1D1B-BD18AE599227}"/>
              </a:ext>
            </a:extLst>
          </p:cNvPr>
          <p:cNvSpPr txBox="1"/>
          <p:nvPr/>
        </p:nvSpPr>
        <p:spPr>
          <a:xfrm>
            <a:off x="6867562" y="4140084"/>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嚴島神社</a:t>
            </a:r>
          </a:p>
        </p:txBody>
      </p:sp>
      <p:sp>
        <p:nvSpPr>
          <p:cNvPr id="52" name="テキスト ボックス 51">
            <a:extLst>
              <a:ext uri="{FF2B5EF4-FFF2-40B4-BE49-F238E27FC236}">
                <a16:creationId xmlns:a16="http://schemas.microsoft.com/office/drawing/2014/main" id="{395B729C-10B9-399D-34B1-EB390B11CBFC}"/>
              </a:ext>
            </a:extLst>
          </p:cNvPr>
          <p:cNvSpPr txBox="1"/>
          <p:nvPr/>
        </p:nvSpPr>
        <p:spPr>
          <a:xfrm>
            <a:off x="6870109" y="4540398"/>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C18F02A4-74B4-9586-CD92-1AB88EE18B36}"/>
              </a:ext>
            </a:extLst>
          </p:cNvPr>
          <p:cNvSpPr txBox="1"/>
          <p:nvPr/>
        </p:nvSpPr>
        <p:spPr>
          <a:xfrm>
            <a:off x="6872476" y="5239566"/>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3356A29C-1942-360C-F976-3FFE9174654C}"/>
              </a:ext>
            </a:extLst>
          </p:cNvPr>
          <p:cNvSpPr txBox="1"/>
          <p:nvPr/>
        </p:nvSpPr>
        <p:spPr>
          <a:xfrm>
            <a:off x="6867562" y="4907583"/>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1" name="角丸四角形吹き出し 40">
            <a:extLst>
              <a:ext uri="{FF2B5EF4-FFF2-40B4-BE49-F238E27FC236}">
                <a16:creationId xmlns:a16="http://schemas.microsoft.com/office/drawing/2014/main" id="{81251957-41A9-F3C8-BDFF-FA65CA31CF4A}"/>
              </a:ext>
            </a:extLst>
          </p:cNvPr>
          <p:cNvSpPr/>
          <p:nvPr/>
        </p:nvSpPr>
        <p:spPr>
          <a:xfrm>
            <a:off x="626748" y="1437434"/>
            <a:ext cx="5840789" cy="1426049"/>
          </a:xfrm>
          <a:prstGeom prst="wedgeRoundRectCallout">
            <a:avLst>
              <a:gd name="adj1" fmla="val 56873"/>
              <a:gd name="adj2" fmla="val 1165"/>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n-ea"/>
                <a:cs typeface="Times New Roman" panose="02020603050405020304" pitchFamily="18" charset="0"/>
              </a:rPr>
              <a:t>あるカテゴリに属する観光地の</a:t>
            </a:r>
            <a:endParaRPr kumimoji="1" lang="en-US" altLang="ja-JP" sz="2400" dirty="0">
              <a:solidFill>
                <a:schemeClr val="tx1"/>
              </a:solidFill>
              <a:latin typeface="+mn-ea"/>
              <a:cs typeface="Times New Roman" panose="02020603050405020304" pitchFamily="18" charset="0"/>
            </a:endParaRPr>
          </a:p>
          <a:p>
            <a:pPr algn="ctr"/>
            <a:r>
              <a:rPr kumimoji="1" lang="ja-JP" altLang="en-US" sz="2400" dirty="0">
                <a:solidFill>
                  <a:schemeClr val="tx1"/>
                </a:solidFill>
                <a:latin typeface="+mn-ea"/>
                <a:cs typeface="Times New Roman" panose="02020603050405020304" pitchFamily="18" charset="0"/>
              </a:rPr>
              <a:t>各レビューを</a:t>
            </a:r>
            <a:r>
              <a:rPr kumimoji="1" lang="en-US" altLang="ja-JP" sz="2400" dirty="0">
                <a:solidFill>
                  <a:schemeClr val="tx1"/>
                </a:solidFill>
                <a:latin typeface="+mn-ea"/>
                <a:cs typeface="Times New Roman" panose="02020603050405020304" pitchFamily="18" charset="0"/>
              </a:rPr>
              <a:t>LLM</a:t>
            </a:r>
            <a:r>
              <a:rPr kumimoji="1" lang="ja-JP" altLang="en-US" sz="2400" dirty="0">
                <a:solidFill>
                  <a:schemeClr val="tx1"/>
                </a:solidFill>
                <a:latin typeface="+mn-ea"/>
                <a:cs typeface="Times New Roman" panose="02020603050405020304" pitchFamily="18" charset="0"/>
              </a:rPr>
              <a:t>に入力</a:t>
            </a:r>
            <a:endParaRPr kumimoji="1" lang="en-US" altLang="ja-JP" sz="2400" dirty="0">
              <a:solidFill>
                <a:schemeClr val="tx1"/>
              </a:solidFill>
              <a:latin typeface="+mn-ea"/>
              <a:cs typeface="Times New Roman" panose="02020603050405020304" pitchFamily="18" charset="0"/>
            </a:endParaRPr>
          </a:p>
          <a:p>
            <a:pPr algn="ctr"/>
            <a:r>
              <a:rPr lang="ja-JP" altLang="en-US" sz="2400" dirty="0">
                <a:solidFill>
                  <a:schemeClr val="tx1"/>
                </a:solidFill>
                <a:latin typeface="+mn-ea"/>
                <a:cs typeface="Times New Roman" panose="02020603050405020304" pitchFamily="18" charset="0"/>
              </a:rPr>
              <a:t>出力されたベクトルを平均する</a:t>
            </a:r>
            <a:endParaRPr kumimoji="1" lang="ja-JP" altLang="en-US" sz="2400" dirty="0">
              <a:solidFill>
                <a:schemeClr val="tx1"/>
              </a:solidFill>
              <a:latin typeface="+mn-ea"/>
              <a:cs typeface="Times New Roman" panose="02020603050405020304" pitchFamily="18" charset="0"/>
            </a:endParaRPr>
          </a:p>
        </p:txBody>
      </p:sp>
    </p:spTree>
    <p:extLst>
      <p:ext uri="{BB962C8B-B14F-4D97-AF65-F5344CB8AC3E}">
        <p14:creationId xmlns:p14="http://schemas.microsoft.com/office/powerpoint/2010/main" val="286685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3FBF2-3D3A-0F09-E459-35F0376ED9DE}"/>
              </a:ext>
            </a:extLst>
          </p:cNvPr>
          <p:cNvSpPr>
            <a:spLocks noGrp="1"/>
          </p:cNvSpPr>
          <p:nvPr>
            <p:ph type="title"/>
          </p:nvPr>
        </p:nvSpPr>
        <p:spPr/>
        <p:txBody>
          <a:bodyPr>
            <a:normAutofit/>
          </a:bodyPr>
          <a:lstStyle/>
          <a:p>
            <a:r>
              <a:rPr kumimoji="1" lang="ja-JP" altLang="en-US" dirty="0">
                <a:latin typeface="+mn-ea"/>
                <a:ea typeface="+mn-ea"/>
              </a:rPr>
              <a:t>都道府県ベクトルの作り方</a:t>
            </a:r>
          </a:p>
        </p:txBody>
      </p:sp>
      <p:sp>
        <p:nvSpPr>
          <p:cNvPr id="3" name="コンテンツ プレースホルダー 2">
            <a:extLst>
              <a:ext uri="{FF2B5EF4-FFF2-40B4-BE49-F238E27FC236}">
                <a16:creationId xmlns:a16="http://schemas.microsoft.com/office/drawing/2014/main" id="{EDB63F9F-EE1E-CC75-1735-5740634858DC}"/>
              </a:ext>
            </a:extLst>
          </p:cNvPr>
          <p:cNvSpPr>
            <a:spLocks noGrp="1"/>
          </p:cNvSpPr>
          <p:nvPr>
            <p:ph idx="1"/>
          </p:nvPr>
        </p:nvSpPr>
        <p:spPr/>
        <p:txBody>
          <a:bodyPr/>
          <a:lstStyle/>
          <a:p>
            <a:endParaRPr kumimoji="1" lang="ja-JP" altLang="en-US">
              <a:latin typeface="+mn-ea"/>
            </a:endParaRPr>
          </a:p>
        </p:txBody>
      </p:sp>
      <p:sp>
        <p:nvSpPr>
          <p:cNvPr id="4" name="スライド番号プレースホルダー 3">
            <a:extLst>
              <a:ext uri="{FF2B5EF4-FFF2-40B4-BE49-F238E27FC236}">
                <a16:creationId xmlns:a16="http://schemas.microsoft.com/office/drawing/2014/main" id="{4162BB1D-E39D-ADF1-0CD4-6A0A57BD7CB9}"/>
              </a:ext>
            </a:extLst>
          </p:cNvPr>
          <p:cNvSpPr>
            <a:spLocks noGrp="1"/>
          </p:cNvSpPr>
          <p:nvPr>
            <p:ph type="sldNum" sz="quarter" idx="12"/>
          </p:nvPr>
        </p:nvSpPr>
        <p:spPr/>
        <p:txBody>
          <a:bodyPr/>
          <a:lstStyle/>
          <a:p>
            <a:fld id="{3C83C733-A267-4C27-B924-90460700986B}" type="slidenum">
              <a:rPr lang="ja-JP" altLang="en-US" smtClean="0">
                <a:latin typeface="+mn-ea"/>
              </a:rPr>
              <a:pPr/>
              <a:t>15</a:t>
            </a:fld>
            <a:endParaRPr lang="ja-JP" altLang="en-US">
              <a:latin typeface="+mn-ea"/>
            </a:endParaRPr>
          </a:p>
        </p:txBody>
      </p:sp>
      <p:sp>
        <p:nvSpPr>
          <p:cNvPr id="5" name="正方形/長方形 4">
            <a:extLst>
              <a:ext uri="{FF2B5EF4-FFF2-40B4-BE49-F238E27FC236}">
                <a16:creationId xmlns:a16="http://schemas.microsoft.com/office/drawing/2014/main" id="{DD10E913-996C-834C-8898-F97EC866B878}"/>
              </a:ext>
            </a:extLst>
          </p:cNvPr>
          <p:cNvSpPr/>
          <p:nvPr/>
        </p:nvSpPr>
        <p:spPr>
          <a:xfrm>
            <a:off x="254000" y="1124744"/>
            <a:ext cx="11683999" cy="52519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6" name="テキスト ボックス 5">
            <a:extLst>
              <a:ext uri="{FF2B5EF4-FFF2-40B4-BE49-F238E27FC236}">
                <a16:creationId xmlns:a16="http://schemas.microsoft.com/office/drawing/2014/main" id="{5E5131CB-D428-13D7-78E3-B6B0B2A32032}"/>
              </a:ext>
            </a:extLst>
          </p:cNvPr>
          <p:cNvSpPr txBox="1"/>
          <p:nvPr/>
        </p:nvSpPr>
        <p:spPr>
          <a:xfrm>
            <a:off x="4547828" y="1015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じゃらんレビュー</a:t>
            </a:r>
          </a:p>
        </p:txBody>
      </p:sp>
      <p:sp>
        <p:nvSpPr>
          <p:cNvPr id="7" name="正方形/長方形 6">
            <a:extLst>
              <a:ext uri="{FF2B5EF4-FFF2-40B4-BE49-F238E27FC236}">
                <a16:creationId xmlns:a16="http://schemas.microsoft.com/office/drawing/2014/main" id="{FDECF464-C2B5-DD91-0F02-9671E4D84563}"/>
              </a:ext>
            </a:extLst>
          </p:cNvPr>
          <p:cNvSpPr/>
          <p:nvPr/>
        </p:nvSpPr>
        <p:spPr>
          <a:xfrm>
            <a:off x="695400" y="1700807"/>
            <a:ext cx="5112568" cy="452066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EC660505-39DB-B888-E999-11971FABBF93}"/>
              </a:ext>
            </a:extLst>
          </p:cNvPr>
          <p:cNvSpPr txBox="1"/>
          <p:nvPr/>
        </p:nvSpPr>
        <p:spPr>
          <a:xfrm>
            <a:off x="1703512" y="1462830"/>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公園・庭園</a:t>
            </a:r>
          </a:p>
        </p:txBody>
      </p:sp>
      <p:sp>
        <p:nvSpPr>
          <p:cNvPr id="9" name="正方形/長方形 8">
            <a:extLst>
              <a:ext uri="{FF2B5EF4-FFF2-40B4-BE49-F238E27FC236}">
                <a16:creationId xmlns:a16="http://schemas.microsoft.com/office/drawing/2014/main" id="{CD359873-8DE2-5E8B-A351-7461FB054F62}"/>
              </a:ext>
            </a:extLst>
          </p:cNvPr>
          <p:cNvSpPr/>
          <p:nvPr/>
        </p:nvSpPr>
        <p:spPr>
          <a:xfrm>
            <a:off x="847800"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EA52072A-48A3-6CA0-D4CF-68505672C2BC}"/>
              </a:ext>
            </a:extLst>
          </p:cNvPr>
          <p:cNvSpPr txBox="1"/>
          <p:nvPr/>
        </p:nvSpPr>
        <p:spPr>
          <a:xfrm>
            <a:off x="973221" y="2121183"/>
            <a:ext cx="2050583"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大阪城西の丸庭園</a:t>
            </a:r>
          </a:p>
        </p:txBody>
      </p:sp>
      <p:sp>
        <p:nvSpPr>
          <p:cNvPr id="11" name="テキスト ボックス 10">
            <a:extLst>
              <a:ext uri="{FF2B5EF4-FFF2-40B4-BE49-F238E27FC236}">
                <a16:creationId xmlns:a16="http://schemas.microsoft.com/office/drawing/2014/main" id="{3A0A7FDB-5C59-5840-8D99-5993D51D6432}"/>
              </a:ext>
            </a:extLst>
          </p:cNvPr>
          <p:cNvSpPr txBox="1"/>
          <p:nvPr/>
        </p:nvSpPr>
        <p:spPr>
          <a:xfrm>
            <a:off x="1098183" y="2461162"/>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3" name="正方形/長方形 12">
            <a:extLst>
              <a:ext uri="{FF2B5EF4-FFF2-40B4-BE49-F238E27FC236}">
                <a16:creationId xmlns:a16="http://schemas.microsoft.com/office/drawing/2014/main" id="{74909147-4735-1233-A87E-EF6CE9F5B134}"/>
              </a:ext>
            </a:extLst>
          </p:cNvPr>
          <p:cNvSpPr/>
          <p:nvPr/>
        </p:nvSpPr>
        <p:spPr>
          <a:xfrm>
            <a:off x="3386414" y="2293936"/>
            <a:ext cx="2295872" cy="1278098"/>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B07621DD-EDB0-0B74-5E5F-6BB788C82A34}"/>
              </a:ext>
            </a:extLst>
          </p:cNvPr>
          <p:cNvSpPr txBox="1"/>
          <p:nvPr/>
        </p:nvSpPr>
        <p:spPr>
          <a:xfrm>
            <a:off x="3647728" y="2130631"/>
            <a:ext cx="1800200" cy="369332"/>
          </a:xfrm>
          <a:prstGeom prst="rect">
            <a:avLst/>
          </a:prstGeom>
          <a:solidFill>
            <a:schemeClr val="bg1"/>
          </a:solidFill>
        </p:spPr>
        <p:txBody>
          <a:bodyPr wrap="square" rtlCol="0">
            <a:spAutoFit/>
          </a:bodyPr>
          <a:lstStyle/>
          <a:p>
            <a:pPr algn="ctr"/>
            <a:r>
              <a:rPr kumimoji="1" lang="ja-JP" altLang="en-US" dirty="0">
                <a:latin typeface="+mn-ea"/>
                <a:cs typeface="Times New Roman" panose="02020603050405020304" pitchFamily="18" charset="0"/>
              </a:rPr>
              <a:t>新宿御苑</a:t>
            </a:r>
          </a:p>
        </p:txBody>
      </p:sp>
      <p:sp>
        <p:nvSpPr>
          <p:cNvPr id="15" name="テキスト ボックス 14">
            <a:extLst>
              <a:ext uri="{FF2B5EF4-FFF2-40B4-BE49-F238E27FC236}">
                <a16:creationId xmlns:a16="http://schemas.microsoft.com/office/drawing/2014/main" id="{8DD7B8FA-6FE8-F851-1FA1-101CDAF2708B}"/>
              </a:ext>
            </a:extLst>
          </p:cNvPr>
          <p:cNvSpPr txBox="1"/>
          <p:nvPr/>
        </p:nvSpPr>
        <p:spPr>
          <a:xfrm>
            <a:off x="3634250"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17" name="正方形/長方形 16">
            <a:extLst>
              <a:ext uri="{FF2B5EF4-FFF2-40B4-BE49-F238E27FC236}">
                <a16:creationId xmlns:a16="http://schemas.microsoft.com/office/drawing/2014/main" id="{E32A0955-936A-64B6-7680-2EB5A81EC45C}"/>
              </a:ext>
            </a:extLst>
          </p:cNvPr>
          <p:cNvSpPr/>
          <p:nvPr/>
        </p:nvSpPr>
        <p:spPr>
          <a:xfrm>
            <a:off x="3386414" y="4427250"/>
            <a:ext cx="2295872" cy="1228785"/>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D6316787-1503-2C05-9CAC-AB4E76B1422B}"/>
              </a:ext>
            </a:extLst>
          </p:cNvPr>
          <p:cNvSpPr txBox="1"/>
          <p:nvPr/>
        </p:nvSpPr>
        <p:spPr>
          <a:xfrm>
            <a:off x="3647728" y="4247978"/>
            <a:ext cx="1800200" cy="369332"/>
          </a:xfrm>
          <a:prstGeom prst="rect">
            <a:avLst/>
          </a:prstGeom>
          <a:solidFill>
            <a:schemeClr val="bg1"/>
          </a:solidFill>
        </p:spPr>
        <p:txBody>
          <a:bodyPr wrap="square" rtlCol="0">
            <a:spAutoFit/>
          </a:bodyPr>
          <a:lstStyle/>
          <a:p>
            <a:pPr algn="ctr"/>
            <a:r>
              <a:rPr lang="ja-JP" altLang="en-US" sz="1800" dirty="0">
                <a:latin typeface="YuGothic"/>
              </a:rPr>
              <a:t>皇居東御苑</a:t>
            </a:r>
            <a:endParaRPr lang="en-US" altLang="ja-JP" sz="1800" dirty="0">
              <a:latin typeface="YuGothic"/>
            </a:endParaRPr>
          </a:p>
        </p:txBody>
      </p:sp>
      <p:sp>
        <p:nvSpPr>
          <p:cNvPr id="19" name="テキスト ボックス 18">
            <a:extLst>
              <a:ext uri="{FF2B5EF4-FFF2-40B4-BE49-F238E27FC236}">
                <a16:creationId xmlns:a16="http://schemas.microsoft.com/office/drawing/2014/main" id="{843908F1-3C83-ACD0-59B8-C146FB8B20E0}"/>
              </a:ext>
            </a:extLst>
          </p:cNvPr>
          <p:cNvSpPr txBox="1"/>
          <p:nvPr/>
        </p:nvSpPr>
        <p:spPr>
          <a:xfrm>
            <a:off x="3606688"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DEEDE942-6BF1-662F-7F0C-5F26EAEF16E9}"/>
              </a:ext>
            </a:extLst>
          </p:cNvPr>
          <p:cNvSpPr txBox="1"/>
          <p:nvPr/>
        </p:nvSpPr>
        <p:spPr>
          <a:xfrm>
            <a:off x="1095636"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F5DECDFF-AC07-338C-22B7-CDA6F92BFA69}"/>
              </a:ext>
            </a:extLst>
          </p:cNvPr>
          <p:cNvSpPr txBox="1"/>
          <p:nvPr/>
        </p:nvSpPr>
        <p:spPr>
          <a:xfrm>
            <a:off x="3631703"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1D7BE05C-3B04-DC09-DFA2-901D0B339334}"/>
              </a:ext>
            </a:extLst>
          </p:cNvPr>
          <p:cNvSpPr txBox="1"/>
          <p:nvPr/>
        </p:nvSpPr>
        <p:spPr>
          <a:xfrm>
            <a:off x="3618409"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24" name="正方形/長方形 23">
            <a:extLst>
              <a:ext uri="{FF2B5EF4-FFF2-40B4-BE49-F238E27FC236}">
                <a16:creationId xmlns:a16="http://schemas.microsoft.com/office/drawing/2014/main" id="{25180A74-0CD4-8AB7-6769-B453C81C67B0}"/>
              </a:ext>
            </a:extLst>
          </p:cNvPr>
          <p:cNvSpPr/>
          <p:nvPr/>
        </p:nvSpPr>
        <p:spPr>
          <a:xfrm>
            <a:off x="6462474" y="1700807"/>
            <a:ext cx="5112568" cy="452067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37DCD527-1F7E-3B47-B8D1-4BCB0915A299}"/>
              </a:ext>
            </a:extLst>
          </p:cNvPr>
          <p:cNvSpPr txBox="1"/>
          <p:nvPr/>
        </p:nvSpPr>
        <p:spPr>
          <a:xfrm>
            <a:off x="7470586" y="1469974"/>
            <a:ext cx="3096344"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神社・神宮・寺院</a:t>
            </a:r>
          </a:p>
        </p:txBody>
      </p:sp>
      <p:sp>
        <p:nvSpPr>
          <p:cNvPr id="26" name="正方形/長方形 25">
            <a:extLst>
              <a:ext uri="{FF2B5EF4-FFF2-40B4-BE49-F238E27FC236}">
                <a16:creationId xmlns:a16="http://schemas.microsoft.com/office/drawing/2014/main" id="{4ED71C01-AD68-1BD6-2D44-768A17CDAA2C}"/>
              </a:ext>
            </a:extLst>
          </p:cNvPr>
          <p:cNvSpPr/>
          <p:nvPr/>
        </p:nvSpPr>
        <p:spPr>
          <a:xfrm>
            <a:off x="6614874" y="2294919"/>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60ACA10A-B38C-6BC7-6D3F-ACDBA6297D5D}"/>
              </a:ext>
            </a:extLst>
          </p:cNvPr>
          <p:cNvSpPr txBox="1"/>
          <p:nvPr/>
        </p:nvSpPr>
        <p:spPr>
          <a:xfrm>
            <a:off x="6862710" y="2060848"/>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清水寺</a:t>
            </a:r>
          </a:p>
        </p:txBody>
      </p:sp>
      <p:sp>
        <p:nvSpPr>
          <p:cNvPr id="28" name="テキスト ボックス 27">
            <a:extLst>
              <a:ext uri="{FF2B5EF4-FFF2-40B4-BE49-F238E27FC236}">
                <a16:creationId xmlns:a16="http://schemas.microsoft.com/office/drawing/2014/main" id="{79B48063-05D3-9CDE-17E0-72A4F9C93BAC}"/>
              </a:ext>
            </a:extLst>
          </p:cNvPr>
          <p:cNvSpPr txBox="1"/>
          <p:nvPr/>
        </p:nvSpPr>
        <p:spPr>
          <a:xfrm>
            <a:off x="6865257"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0" name="正方形/長方形 29">
            <a:extLst>
              <a:ext uri="{FF2B5EF4-FFF2-40B4-BE49-F238E27FC236}">
                <a16:creationId xmlns:a16="http://schemas.microsoft.com/office/drawing/2014/main" id="{88A7A01B-A11C-C32A-9297-AC714525AD1C}"/>
              </a:ext>
            </a:extLst>
          </p:cNvPr>
          <p:cNvSpPr/>
          <p:nvPr/>
        </p:nvSpPr>
        <p:spPr>
          <a:xfrm>
            <a:off x="9153488" y="2293936"/>
            <a:ext cx="2295872" cy="1278098"/>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520708F5-557E-DB40-2D8B-C3CF7ADE1458}"/>
              </a:ext>
            </a:extLst>
          </p:cNvPr>
          <p:cNvSpPr txBox="1"/>
          <p:nvPr/>
        </p:nvSpPr>
        <p:spPr>
          <a:xfrm>
            <a:off x="9401324" y="2089625"/>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明治神宮</a:t>
            </a:r>
          </a:p>
        </p:txBody>
      </p:sp>
      <p:sp>
        <p:nvSpPr>
          <p:cNvPr id="32" name="テキスト ボックス 31">
            <a:extLst>
              <a:ext uri="{FF2B5EF4-FFF2-40B4-BE49-F238E27FC236}">
                <a16:creationId xmlns:a16="http://schemas.microsoft.com/office/drawing/2014/main" id="{4E110C93-D330-641D-5B75-082E0E4DC190}"/>
              </a:ext>
            </a:extLst>
          </p:cNvPr>
          <p:cNvSpPr txBox="1"/>
          <p:nvPr/>
        </p:nvSpPr>
        <p:spPr>
          <a:xfrm>
            <a:off x="9401324" y="2461162"/>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4" name="正方形/長方形 33">
            <a:extLst>
              <a:ext uri="{FF2B5EF4-FFF2-40B4-BE49-F238E27FC236}">
                <a16:creationId xmlns:a16="http://schemas.microsoft.com/office/drawing/2014/main" id="{F83A923A-1B8C-59B9-4045-E1A76F99200A}"/>
              </a:ext>
            </a:extLst>
          </p:cNvPr>
          <p:cNvSpPr/>
          <p:nvPr/>
        </p:nvSpPr>
        <p:spPr>
          <a:xfrm>
            <a:off x="9146027" y="4383151"/>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1ADD3DB9-0B2A-6ECE-2D08-F613E41A913E}"/>
              </a:ext>
            </a:extLst>
          </p:cNvPr>
          <p:cNvSpPr txBox="1"/>
          <p:nvPr/>
        </p:nvSpPr>
        <p:spPr>
          <a:xfrm>
            <a:off x="9393863" y="4149080"/>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金閣寺</a:t>
            </a:r>
          </a:p>
        </p:txBody>
      </p:sp>
      <p:sp>
        <p:nvSpPr>
          <p:cNvPr id="36" name="テキスト ボックス 35">
            <a:extLst>
              <a:ext uri="{FF2B5EF4-FFF2-40B4-BE49-F238E27FC236}">
                <a16:creationId xmlns:a16="http://schemas.microsoft.com/office/drawing/2014/main" id="{A3533D9B-7459-AF3F-1BE5-9C787128582A}"/>
              </a:ext>
            </a:extLst>
          </p:cNvPr>
          <p:cNvSpPr txBox="1"/>
          <p:nvPr/>
        </p:nvSpPr>
        <p:spPr>
          <a:xfrm>
            <a:off x="9396410" y="4549394"/>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38" name="テキスト ボックス 37">
            <a:extLst>
              <a:ext uri="{FF2B5EF4-FFF2-40B4-BE49-F238E27FC236}">
                <a16:creationId xmlns:a16="http://schemas.microsoft.com/office/drawing/2014/main" id="{7872C128-B434-FC9C-99AB-E80C2B4CEA30}"/>
              </a:ext>
            </a:extLst>
          </p:cNvPr>
          <p:cNvSpPr txBox="1"/>
          <p:nvPr/>
        </p:nvSpPr>
        <p:spPr>
          <a:xfrm>
            <a:off x="6862710" y="31346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D046C3A4-CF97-89C2-7073-2FC7F0D3741C}"/>
              </a:ext>
            </a:extLst>
          </p:cNvPr>
          <p:cNvSpPr txBox="1"/>
          <p:nvPr/>
        </p:nvSpPr>
        <p:spPr>
          <a:xfrm>
            <a:off x="9398777" y="3143179"/>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6E1F2FD0-DE58-1076-A9AA-9A3A9D66A7F5}"/>
              </a:ext>
            </a:extLst>
          </p:cNvPr>
          <p:cNvSpPr txBox="1"/>
          <p:nvPr/>
        </p:nvSpPr>
        <p:spPr>
          <a:xfrm>
            <a:off x="9398777" y="5248562"/>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9C831564-4C5B-135B-8612-89E816348B74}"/>
              </a:ext>
            </a:extLst>
          </p:cNvPr>
          <p:cNvSpPr txBox="1"/>
          <p:nvPr/>
        </p:nvSpPr>
        <p:spPr>
          <a:xfrm>
            <a:off x="1095636"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5DAC02E1-BFAC-D46C-303E-D79621FFE467}"/>
              </a:ext>
            </a:extLst>
          </p:cNvPr>
          <p:cNvSpPr txBox="1"/>
          <p:nvPr/>
        </p:nvSpPr>
        <p:spPr>
          <a:xfrm>
            <a:off x="3631703"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F8FE2B9F-0C27-6C4D-E7B9-20250780C67D}"/>
              </a:ext>
            </a:extLst>
          </p:cNvPr>
          <p:cNvSpPr txBox="1"/>
          <p:nvPr/>
        </p:nvSpPr>
        <p:spPr>
          <a:xfrm>
            <a:off x="9398777" y="2828347"/>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C6E8E238-4CD6-AE4B-C4A6-254717BE2E7B}"/>
              </a:ext>
            </a:extLst>
          </p:cNvPr>
          <p:cNvSpPr txBox="1"/>
          <p:nvPr/>
        </p:nvSpPr>
        <p:spPr>
          <a:xfrm>
            <a:off x="6862710" y="2828347"/>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3F95202F-4645-A33E-26F9-08FC2C523509}"/>
              </a:ext>
            </a:extLst>
          </p:cNvPr>
          <p:cNvSpPr txBox="1"/>
          <p:nvPr/>
        </p:nvSpPr>
        <p:spPr>
          <a:xfrm>
            <a:off x="9393863" y="4916579"/>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B9CB3064-ED1F-FB18-373F-30B1A54A6957}"/>
              </a:ext>
            </a:extLst>
          </p:cNvPr>
          <p:cNvSpPr txBox="1"/>
          <p:nvPr/>
        </p:nvSpPr>
        <p:spPr>
          <a:xfrm>
            <a:off x="3604141"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5" name="正方形/長方形 44">
            <a:extLst>
              <a:ext uri="{FF2B5EF4-FFF2-40B4-BE49-F238E27FC236}">
                <a16:creationId xmlns:a16="http://schemas.microsoft.com/office/drawing/2014/main" id="{33B0D8C5-F1D9-B5B2-EB35-83673127D8DC}"/>
              </a:ext>
            </a:extLst>
          </p:cNvPr>
          <p:cNvSpPr/>
          <p:nvPr/>
        </p:nvSpPr>
        <p:spPr>
          <a:xfrm>
            <a:off x="842706" y="4427250"/>
            <a:ext cx="2295872" cy="1228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00715572-2870-3236-31CD-D84C510D49DA}"/>
              </a:ext>
            </a:extLst>
          </p:cNvPr>
          <p:cNvSpPr txBox="1"/>
          <p:nvPr/>
        </p:nvSpPr>
        <p:spPr>
          <a:xfrm>
            <a:off x="1104020" y="4247978"/>
            <a:ext cx="1800200" cy="369332"/>
          </a:xfrm>
          <a:prstGeom prst="rect">
            <a:avLst/>
          </a:prstGeom>
          <a:solidFill>
            <a:schemeClr val="bg1"/>
          </a:solidFill>
        </p:spPr>
        <p:txBody>
          <a:bodyPr wrap="square" rtlCol="0">
            <a:spAutoFit/>
          </a:bodyPr>
          <a:lstStyle/>
          <a:p>
            <a:pPr algn="ctr"/>
            <a:r>
              <a:rPr lang="zh-TW" altLang="en-US" sz="1800" dirty="0">
                <a:latin typeface="YuGothic"/>
              </a:rPr>
              <a:t>京都府立植物園</a:t>
            </a:r>
          </a:p>
        </p:txBody>
      </p:sp>
      <p:sp>
        <p:nvSpPr>
          <p:cNvPr id="47" name="テキスト ボックス 46">
            <a:extLst>
              <a:ext uri="{FF2B5EF4-FFF2-40B4-BE49-F238E27FC236}">
                <a16:creationId xmlns:a16="http://schemas.microsoft.com/office/drawing/2014/main" id="{7B8EAE2C-B0BF-CA1E-8C5B-194EC373CAB7}"/>
              </a:ext>
            </a:extLst>
          </p:cNvPr>
          <p:cNvSpPr txBox="1"/>
          <p:nvPr/>
        </p:nvSpPr>
        <p:spPr>
          <a:xfrm>
            <a:off x="1062980" y="4593493"/>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58F13D77-3E31-B6CA-C5E4-79BC6D09CDB3}"/>
              </a:ext>
            </a:extLst>
          </p:cNvPr>
          <p:cNvSpPr txBox="1"/>
          <p:nvPr/>
        </p:nvSpPr>
        <p:spPr>
          <a:xfrm>
            <a:off x="1074701" y="5176701"/>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CD716691-04EF-28AB-D6F3-02C13955A9A8}"/>
              </a:ext>
            </a:extLst>
          </p:cNvPr>
          <p:cNvSpPr txBox="1"/>
          <p:nvPr/>
        </p:nvSpPr>
        <p:spPr>
          <a:xfrm>
            <a:off x="1060433" y="4960678"/>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50" name="正方形/長方形 49">
            <a:extLst>
              <a:ext uri="{FF2B5EF4-FFF2-40B4-BE49-F238E27FC236}">
                <a16:creationId xmlns:a16="http://schemas.microsoft.com/office/drawing/2014/main" id="{67DE523E-532B-B487-C06E-855430D3F72B}"/>
              </a:ext>
            </a:extLst>
          </p:cNvPr>
          <p:cNvSpPr/>
          <p:nvPr/>
        </p:nvSpPr>
        <p:spPr>
          <a:xfrm>
            <a:off x="6619726" y="4374155"/>
            <a:ext cx="2295872" cy="12780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mn-ea"/>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B861B60E-075E-3143-1D1B-BD18AE599227}"/>
              </a:ext>
            </a:extLst>
          </p:cNvPr>
          <p:cNvSpPr txBox="1"/>
          <p:nvPr/>
        </p:nvSpPr>
        <p:spPr>
          <a:xfrm>
            <a:off x="6867562" y="4140084"/>
            <a:ext cx="1800200" cy="461665"/>
          </a:xfrm>
          <a:prstGeom prst="rect">
            <a:avLst/>
          </a:prstGeom>
          <a:solidFill>
            <a:schemeClr val="bg1"/>
          </a:solidFill>
        </p:spPr>
        <p:txBody>
          <a:bodyPr wrap="square" rtlCol="0">
            <a:spAutoFit/>
          </a:bodyPr>
          <a:lstStyle/>
          <a:p>
            <a:pPr algn="ctr"/>
            <a:r>
              <a:rPr kumimoji="1" lang="ja-JP" altLang="en-US" sz="2400" dirty="0">
                <a:latin typeface="+mn-ea"/>
                <a:cs typeface="Times New Roman" panose="02020603050405020304" pitchFamily="18" charset="0"/>
              </a:rPr>
              <a:t>嚴島神社</a:t>
            </a:r>
          </a:p>
        </p:txBody>
      </p:sp>
      <p:sp>
        <p:nvSpPr>
          <p:cNvPr id="52" name="テキスト ボックス 51">
            <a:extLst>
              <a:ext uri="{FF2B5EF4-FFF2-40B4-BE49-F238E27FC236}">
                <a16:creationId xmlns:a16="http://schemas.microsoft.com/office/drawing/2014/main" id="{395B729C-10B9-399D-34B1-EB390B11CBFC}"/>
              </a:ext>
            </a:extLst>
          </p:cNvPr>
          <p:cNvSpPr txBox="1"/>
          <p:nvPr/>
        </p:nvSpPr>
        <p:spPr>
          <a:xfrm>
            <a:off x="6870109" y="4540398"/>
            <a:ext cx="1800200" cy="400110"/>
          </a:xfrm>
          <a:prstGeom prst="rect">
            <a:avLst/>
          </a:prstGeom>
          <a:solidFill>
            <a:schemeClr val="bg1"/>
          </a:solidFill>
        </p:spPr>
        <p:txBody>
          <a:bodyPr wrap="square" rtlCol="0">
            <a:spAutoFit/>
          </a:bodyPr>
          <a:lstStyle/>
          <a:p>
            <a:pPr algn="ctr"/>
            <a:r>
              <a:rPr kumimoji="1" lang="ja-JP" altLang="en-US" sz="200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_1</a:t>
            </a:r>
            <a:endParaRPr kumimoji="1" lang="ja-JP" altLang="en-US" sz="2000" dirty="0">
              <a:latin typeface="+mn-ea"/>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C18F02A4-74B4-9586-CD92-1AB88EE18B36}"/>
              </a:ext>
            </a:extLst>
          </p:cNvPr>
          <p:cNvSpPr txBox="1"/>
          <p:nvPr/>
        </p:nvSpPr>
        <p:spPr>
          <a:xfrm>
            <a:off x="6872476" y="5239566"/>
            <a:ext cx="1800200" cy="400110"/>
          </a:xfrm>
          <a:prstGeom prst="rect">
            <a:avLst/>
          </a:prstGeom>
          <a:solidFill>
            <a:schemeClr val="bg1"/>
          </a:solidFill>
        </p:spPr>
        <p:txBody>
          <a:bodyPr wrap="square" rtlCol="0">
            <a:spAutoFit/>
          </a:bodyPr>
          <a:lstStyle/>
          <a:p>
            <a:pPr algn="ctr"/>
            <a:r>
              <a:rPr lang="en-US" altLang="ja-JP" sz="2000" dirty="0">
                <a:latin typeface="+mn-ea"/>
                <a:cs typeface="Times New Roman" panose="02020603050405020304" pitchFamily="18" charset="0"/>
              </a:rPr>
              <a:t>…</a:t>
            </a:r>
            <a:endParaRPr kumimoji="1" lang="ja-JP" altLang="en-US" sz="2000" dirty="0">
              <a:latin typeface="+mn-ea"/>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3356A29C-1942-360C-F976-3FFE9174654C}"/>
              </a:ext>
            </a:extLst>
          </p:cNvPr>
          <p:cNvSpPr txBox="1"/>
          <p:nvPr/>
        </p:nvSpPr>
        <p:spPr>
          <a:xfrm>
            <a:off x="6867562" y="4907583"/>
            <a:ext cx="1800200" cy="400110"/>
          </a:xfrm>
          <a:prstGeom prst="rect">
            <a:avLst/>
          </a:prstGeom>
          <a:solidFill>
            <a:schemeClr val="bg1"/>
          </a:solidFill>
        </p:spPr>
        <p:txBody>
          <a:bodyPr wrap="square" rtlCol="0">
            <a:spAutoFit/>
          </a:bodyPr>
          <a:lstStyle/>
          <a:p>
            <a:pPr algn="ctr"/>
            <a:r>
              <a:rPr kumimoji="1" lang="ja-JP" altLang="en-US" sz="2000" dirty="0">
                <a:latin typeface="+mn-ea"/>
                <a:cs typeface="Times New Roman" panose="02020603050405020304" pitchFamily="18" charset="0"/>
              </a:rPr>
              <a:t>レビュー</a:t>
            </a:r>
            <a:r>
              <a:rPr kumimoji="1" lang="en-US" altLang="ja-JP" sz="2000" dirty="0">
                <a:latin typeface="+mn-ea"/>
                <a:cs typeface="Times New Roman" panose="02020603050405020304" pitchFamily="18" charset="0"/>
              </a:rPr>
              <a:t>_2</a:t>
            </a:r>
            <a:endParaRPr kumimoji="1" lang="ja-JP" altLang="en-US" sz="2000" dirty="0">
              <a:latin typeface="+mn-ea"/>
              <a:cs typeface="Times New Roman" panose="02020603050405020304" pitchFamily="18" charset="0"/>
            </a:endParaRPr>
          </a:p>
        </p:txBody>
      </p:sp>
      <p:sp>
        <p:nvSpPr>
          <p:cNvPr id="41" name="角丸四角形吹き出し 41">
            <a:extLst>
              <a:ext uri="{FF2B5EF4-FFF2-40B4-BE49-F238E27FC236}">
                <a16:creationId xmlns:a16="http://schemas.microsoft.com/office/drawing/2014/main" id="{8ADC6198-3439-3082-5BA5-A88009342A12}"/>
              </a:ext>
            </a:extLst>
          </p:cNvPr>
          <p:cNvSpPr/>
          <p:nvPr/>
        </p:nvSpPr>
        <p:spPr>
          <a:xfrm>
            <a:off x="5437452" y="3972941"/>
            <a:ext cx="5598047" cy="1426049"/>
          </a:xfrm>
          <a:prstGeom prst="wedgeRoundRectCallout">
            <a:avLst>
              <a:gd name="adj1" fmla="val -56116"/>
              <a:gd name="adj2" fmla="val 55991"/>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latin typeface="+mn-ea"/>
                <a:cs typeface="Times New Roman" panose="02020603050405020304" pitchFamily="18" charset="0"/>
              </a:rPr>
              <a:t>ある都道府県の各レビューを</a:t>
            </a:r>
            <a:r>
              <a:rPr kumimoji="1" lang="en-US" altLang="ja-JP" sz="2400" dirty="0">
                <a:solidFill>
                  <a:schemeClr val="tx1"/>
                </a:solidFill>
                <a:latin typeface="+mn-ea"/>
                <a:cs typeface="Times New Roman" panose="02020603050405020304" pitchFamily="18" charset="0"/>
              </a:rPr>
              <a:t>LLM</a:t>
            </a:r>
            <a:r>
              <a:rPr kumimoji="1" lang="ja-JP" altLang="en-US" sz="2400">
                <a:solidFill>
                  <a:schemeClr val="tx1"/>
                </a:solidFill>
                <a:latin typeface="+mn-ea"/>
                <a:cs typeface="Times New Roman" panose="02020603050405020304" pitchFamily="18" charset="0"/>
              </a:rPr>
              <a:t>に入力</a:t>
            </a:r>
            <a:endParaRPr kumimoji="1" lang="en-US" altLang="ja-JP" sz="2400" dirty="0">
              <a:solidFill>
                <a:schemeClr val="tx1"/>
              </a:solidFill>
              <a:latin typeface="+mn-ea"/>
              <a:cs typeface="Times New Roman" panose="02020603050405020304" pitchFamily="18" charset="0"/>
            </a:endParaRPr>
          </a:p>
          <a:p>
            <a:pPr algn="ctr"/>
            <a:r>
              <a:rPr lang="ja-JP" altLang="en-US" sz="2400">
                <a:solidFill>
                  <a:schemeClr val="tx1"/>
                </a:solidFill>
                <a:latin typeface="+mn-ea"/>
                <a:cs typeface="Times New Roman" panose="02020603050405020304" pitchFamily="18" charset="0"/>
              </a:rPr>
              <a:t>出力されたベクトルを平均する</a:t>
            </a:r>
            <a:endParaRPr kumimoji="1" lang="ja-JP" altLang="en-US" sz="2400" dirty="0" err="1">
              <a:solidFill>
                <a:schemeClr val="tx1"/>
              </a:solidFill>
              <a:latin typeface="+mn-ea"/>
              <a:cs typeface="Times New Roman" panose="02020603050405020304" pitchFamily="18" charset="0"/>
            </a:endParaRPr>
          </a:p>
        </p:txBody>
      </p:sp>
      <p:sp>
        <p:nvSpPr>
          <p:cNvPr id="42" name="角丸四角形吹き出し 42">
            <a:extLst>
              <a:ext uri="{FF2B5EF4-FFF2-40B4-BE49-F238E27FC236}">
                <a16:creationId xmlns:a16="http://schemas.microsoft.com/office/drawing/2014/main" id="{0654F0F3-21D1-4180-F8A4-B2AE0C57C727}"/>
              </a:ext>
            </a:extLst>
          </p:cNvPr>
          <p:cNvSpPr/>
          <p:nvPr/>
        </p:nvSpPr>
        <p:spPr>
          <a:xfrm>
            <a:off x="5421156" y="3966313"/>
            <a:ext cx="5835856" cy="1426049"/>
          </a:xfrm>
          <a:prstGeom prst="wedgeRoundRectCallout">
            <a:avLst>
              <a:gd name="adj1" fmla="val 38977"/>
              <a:gd name="adj2" fmla="val -82515"/>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n-ea"/>
                <a:cs typeface="Times New Roman" panose="02020603050405020304" pitchFamily="18" charset="0"/>
              </a:rPr>
              <a:t>ある都道府県の各レビューを</a:t>
            </a:r>
            <a:r>
              <a:rPr kumimoji="1" lang="en-US" altLang="ja-JP" sz="2400" dirty="0">
                <a:solidFill>
                  <a:schemeClr val="tx1"/>
                </a:solidFill>
                <a:latin typeface="+mn-ea"/>
                <a:cs typeface="Times New Roman" panose="02020603050405020304" pitchFamily="18" charset="0"/>
              </a:rPr>
              <a:t>LLM</a:t>
            </a:r>
            <a:r>
              <a:rPr kumimoji="1" lang="ja-JP" altLang="en-US" sz="2400" dirty="0">
                <a:solidFill>
                  <a:schemeClr val="tx1"/>
                </a:solidFill>
                <a:latin typeface="+mn-ea"/>
                <a:cs typeface="Times New Roman" panose="02020603050405020304" pitchFamily="18" charset="0"/>
              </a:rPr>
              <a:t>に入力</a:t>
            </a:r>
            <a:r>
              <a:rPr lang="ja-JP" altLang="en-US" sz="2400" dirty="0">
                <a:solidFill>
                  <a:schemeClr val="tx1"/>
                </a:solidFill>
                <a:latin typeface="+mn-ea"/>
                <a:cs typeface="Times New Roman" panose="02020603050405020304" pitchFamily="18" charset="0"/>
              </a:rPr>
              <a:t>出力されたベクトルを平均する</a:t>
            </a:r>
            <a:endParaRPr kumimoji="1" lang="ja-JP" altLang="en-US" sz="2400" dirty="0">
              <a:solidFill>
                <a:schemeClr val="tx1"/>
              </a:solidFill>
              <a:latin typeface="+mn-ea"/>
              <a:cs typeface="Times New Roman" panose="02020603050405020304" pitchFamily="18" charset="0"/>
            </a:endParaRPr>
          </a:p>
        </p:txBody>
      </p:sp>
      <p:sp>
        <p:nvSpPr>
          <p:cNvPr id="43" name="角丸四角形吹き出し 42">
            <a:extLst>
              <a:ext uri="{FF2B5EF4-FFF2-40B4-BE49-F238E27FC236}">
                <a16:creationId xmlns:a16="http://schemas.microsoft.com/office/drawing/2014/main" id="{96A02A8F-B3A1-DCB4-F0AF-2FCECBF6FA01}"/>
              </a:ext>
            </a:extLst>
          </p:cNvPr>
          <p:cNvSpPr/>
          <p:nvPr/>
        </p:nvSpPr>
        <p:spPr>
          <a:xfrm>
            <a:off x="5427740" y="3957317"/>
            <a:ext cx="5835856" cy="1426049"/>
          </a:xfrm>
          <a:prstGeom prst="wedgeRoundRectCallout">
            <a:avLst>
              <a:gd name="adj1" fmla="val -45295"/>
              <a:gd name="adj2" fmla="val -100712"/>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n-ea"/>
                <a:cs typeface="Times New Roman" panose="02020603050405020304" pitchFamily="18" charset="0"/>
              </a:rPr>
              <a:t>ある都道府県に属する観光地の</a:t>
            </a:r>
            <a:endParaRPr kumimoji="1" lang="en-US" altLang="ja-JP" sz="2400" dirty="0">
              <a:solidFill>
                <a:schemeClr val="tx1"/>
              </a:solidFill>
              <a:latin typeface="+mn-ea"/>
              <a:cs typeface="Times New Roman" panose="02020603050405020304" pitchFamily="18" charset="0"/>
            </a:endParaRPr>
          </a:p>
          <a:p>
            <a:pPr algn="ctr"/>
            <a:r>
              <a:rPr kumimoji="1" lang="ja-JP" altLang="en-US" sz="2400" dirty="0">
                <a:solidFill>
                  <a:schemeClr val="tx1"/>
                </a:solidFill>
                <a:latin typeface="+mn-ea"/>
                <a:cs typeface="Times New Roman" panose="02020603050405020304" pitchFamily="18" charset="0"/>
              </a:rPr>
              <a:t>各レビューを</a:t>
            </a:r>
            <a:r>
              <a:rPr kumimoji="1" lang="en-US" altLang="ja-JP" sz="2400" dirty="0">
                <a:solidFill>
                  <a:schemeClr val="tx1"/>
                </a:solidFill>
                <a:latin typeface="+mn-ea"/>
                <a:cs typeface="Times New Roman" panose="02020603050405020304" pitchFamily="18" charset="0"/>
              </a:rPr>
              <a:t>LLM</a:t>
            </a:r>
            <a:r>
              <a:rPr kumimoji="1" lang="ja-JP" altLang="en-US" sz="2400" dirty="0">
                <a:solidFill>
                  <a:schemeClr val="tx1"/>
                </a:solidFill>
                <a:latin typeface="+mn-ea"/>
                <a:cs typeface="Times New Roman" panose="02020603050405020304" pitchFamily="18" charset="0"/>
              </a:rPr>
              <a:t>に入力</a:t>
            </a:r>
            <a:endParaRPr kumimoji="1" lang="en-US" altLang="ja-JP" sz="2400" dirty="0">
              <a:solidFill>
                <a:schemeClr val="tx1"/>
              </a:solidFill>
              <a:latin typeface="+mn-ea"/>
              <a:cs typeface="Times New Roman" panose="02020603050405020304" pitchFamily="18" charset="0"/>
            </a:endParaRPr>
          </a:p>
          <a:p>
            <a:pPr algn="ctr"/>
            <a:r>
              <a:rPr lang="ja-JP" altLang="en-US" sz="2400" dirty="0">
                <a:solidFill>
                  <a:schemeClr val="tx1"/>
                </a:solidFill>
                <a:latin typeface="+mn-ea"/>
                <a:cs typeface="Times New Roman" panose="02020603050405020304" pitchFamily="18" charset="0"/>
              </a:rPr>
              <a:t>出力されたベクトルを平均する</a:t>
            </a:r>
            <a:endParaRPr kumimoji="1" lang="ja-JP" altLang="en-US" sz="2400" dirty="0">
              <a:solidFill>
                <a:schemeClr val="tx1"/>
              </a:solidFill>
              <a:latin typeface="+mn-ea"/>
              <a:cs typeface="Times New Roman" panose="02020603050405020304" pitchFamily="18" charset="0"/>
            </a:endParaRPr>
          </a:p>
        </p:txBody>
      </p:sp>
    </p:spTree>
    <p:extLst>
      <p:ext uri="{BB962C8B-B14F-4D97-AF65-F5344CB8AC3E}">
        <p14:creationId xmlns:p14="http://schemas.microsoft.com/office/powerpoint/2010/main" val="2209278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DBF13-84AB-38A7-4442-ADD097A44A5D}"/>
              </a:ext>
            </a:extLst>
          </p:cNvPr>
          <p:cNvSpPr>
            <a:spLocks noGrp="1"/>
          </p:cNvSpPr>
          <p:nvPr>
            <p:ph type="title"/>
          </p:nvPr>
        </p:nvSpPr>
        <p:spPr/>
        <p:txBody>
          <a:bodyPr>
            <a:normAutofit/>
          </a:bodyPr>
          <a:lstStyle/>
          <a:p>
            <a:r>
              <a:rPr kumimoji="1" lang="ja-JP" altLang="en-US" dirty="0"/>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AC96A14-F374-ED03-933B-0D9D995F6697}"/>
                  </a:ext>
                </a:extLst>
              </p:cNvPr>
              <p:cNvSpPr>
                <a:spLocks noGrp="1"/>
              </p:cNvSpPr>
              <p:nvPr>
                <p:ph idx="1"/>
              </p:nvPr>
            </p:nvSpPr>
            <p:spPr/>
            <p:txBody>
              <a:bodyPr>
                <a:normAutofit/>
              </a:bodyPr>
              <a:lstStyle/>
              <a:p>
                <a:pPr marL="0" indent="0">
                  <a:buNone/>
                </a:pPr>
                <a:r>
                  <a:rPr kumimoji="1" lang="ja-JP" altLang="en-US" spc="-100" dirty="0"/>
                  <a:t>合成ベクトルと全ての観光地ベクトルでコサイン類似度を</a:t>
                </a:r>
                <a:r>
                  <a:rPr lang="ja-JP" altLang="en-US" spc="-100" dirty="0"/>
                  <a:t>計算</a:t>
                </a:r>
                <a:endParaRPr lang="en-US" altLang="ja-JP" spc="-100" dirty="0"/>
              </a:p>
              <a:p>
                <a:pPr marL="0" indent="0">
                  <a:buNone/>
                </a:pPr>
                <a:endParaRPr kumimoji="1" lang="en-US" altLang="ja-JP" dirty="0"/>
              </a:p>
              <a:p>
                <a:r>
                  <a:rPr lang="ja-JP" altLang="en-US" dirty="0"/>
                  <a:t>提案手法と先行研究</a:t>
                </a:r>
                <a:r>
                  <a:rPr lang="en-US" altLang="ja-JP" dirty="0"/>
                  <a:t>[1]</a:t>
                </a:r>
                <a:r>
                  <a:rPr lang="ja-JP" altLang="en-US" dirty="0"/>
                  <a:t>の比較　</a:t>
                </a:r>
                <a:endParaRPr lang="en-US" altLang="ja-JP" dirty="0"/>
              </a:p>
              <a:p>
                <a:r>
                  <a:rPr lang="ja-JP" altLang="en-US" dirty="0"/>
                  <a:t>都道府県ベクトルを定数倍して比較</a:t>
                </a:r>
                <a:endParaRPr lang="en-US" altLang="ja-JP" dirty="0"/>
              </a:p>
              <a:p>
                <a:pPr marL="0" indent="0">
                  <a:buNone/>
                </a:pPr>
                <a:endParaRPr lang="en-US" altLang="ja-JP" dirty="0"/>
              </a:p>
              <a:p>
                <a:pPr marL="0" indent="0">
                  <a:buNone/>
                </a:pPr>
                <a:r>
                  <a:rPr lang="ja-JP" altLang="en-US" dirty="0"/>
                  <a:t>例）</a:t>
                </a:r>
                <a:endParaRPr lang="en-US" altLang="ja-JP" dirty="0"/>
              </a:p>
              <a:p>
                <a:pPr marL="0" indent="0">
                  <a:buNone/>
                </a:pPr>
                <a:r>
                  <a:rPr lang="ja-JP" altLang="en-US" dirty="0"/>
                  <a:t>　　　　　　　　　　　　</a:t>
                </a:r>
                <a14:m>
                  <m:oMath xmlns:m="http://schemas.openxmlformats.org/officeDocument/2006/math">
                    <m:r>
                      <a:rPr lang="ja-JP" altLang="en-US" i="1" dirty="0" smtClean="0">
                        <a:latin typeface="Cambria Math" panose="02040503050406030204" pitchFamily="18" charset="0"/>
                      </a:rPr>
                      <m:t>−</m:t>
                    </m:r>
                  </m:oMath>
                </a14:m>
                <a:r>
                  <a:rPr lang="ja-JP" altLang="en-US" dirty="0"/>
                  <a:t>東京都</a:t>
                </a:r>
                <a14:m>
                  <m:oMath xmlns:m="http://schemas.openxmlformats.org/officeDocument/2006/math">
                    <m:r>
                      <a:rPr lang="en-US" altLang="ja-JP" i="1" dirty="0" smtClean="0">
                        <a:latin typeface="Cambria Math" panose="02040503050406030204" pitchFamily="18" charset="0"/>
                        <a:ea typeface="Cambria Math" panose="02040503050406030204" pitchFamily="18" charset="0"/>
                      </a:rPr>
                      <m:t>+</m:t>
                    </m:r>
                  </m:oMath>
                </a14:m>
                <a:r>
                  <a:rPr lang="ja-JP" altLang="en-US" dirty="0"/>
                  <a:t>大阪府</a:t>
                </a:r>
                <a14:m>
                  <m:oMath xmlns:m="http://schemas.openxmlformats.org/officeDocument/2006/math">
                    <m:r>
                      <a:rPr lang="en-US" altLang="ja-JP" i="1" dirty="0" smtClean="0">
                        <a:latin typeface="Cambria Math" panose="02040503050406030204" pitchFamily="18" charset="0"/>
                        <a:ea typeface="Cambria Math" panose="02040503050406030204" pitchFamily="18" charset="0"/>
                      </a:rPr>
                      <m:t>=</m:t>
                    </m:r>
                  </m:oMath>
                </a14:m>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BAC96A14-F374-ED03-933B-0D9D995F6697}"/>
                  </a:ext>
                </a:extLst>
              </p:cNvPr>
              <p:cNvSpPr>
                <a:spLocks noGrp="1" noRot="1" noChangeAspect="1" noMove="1" noResize="1" noEditPoints="1" noAdjustHandles="1" noChangeArrowheads="1" noChangeShapeType="1" noTextEdit="1"/>
              </p:cNvSpPr>
              <p:nvPr>
                <p:ph idx="1"/>
              </p:nvPr>
            </p:nvSpPr>
            <p:spPr>
              <a:blipFill>
                <a:blip r:embed="rId3"/>
                <a:stretch>
                  <a:fillRect l="-1098" t="-161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241C01C-5C71-F3A5-C775-54B367C44E7B}"/>
              </a:ext>
            </a:extLst>
          </p:cNvPr>
          <p:cNvSpPr>
            <a:spLocks noGrp="1"/>
          </p:cNvSpPr>
          <p:nvPr>
            <p:ph type="sldNum" sz="quarter" idx="12"/>
          </p:nvPr>
        </p:nvSpPr>
        <p:spPr/>
        <p:txBody>
          <a:bodyPr/>
          <a:lstStyle/>
          <a:p>
            <a:fld id="{3C83C733-A267-4C27-B924-90460700986B}" type="slidenum">
              <a:rPr kumimoji="1" lang="ja-JP" altLang="en-US" smtClean="0"/>
              <a:t>16</a:t>
            </a:fld>
            <a:endParaRPr kumimoji="1" lang="ja-JP" altLang="en-US"/>
          </a:p>
        </p:txBody>
      </p:sp>
      <p:sp>
        <p:nvSpPr>
          <p:cNvPr id="9" name="テキスト ボックス 8">
            <a:extLst>
              <a:ext uri="{FF2B5EF4-FFF2-40B4-BE49-F238E27FC236}">
                <a16:creationId xmlns:a16="http://schemas.microsoft.com/office/drawing/2014/main" id="{E4A61C21-44EC-F81D-C996-21D0D0DBB429}"/>
              </a:ext>
            </a:extLst>
          </p:cNvPr>
          <p:cNvSpPr txBox="1"/>
          <p:nvPr/>
        </p:nvSpPr>
        <p:spPr>
          <a:xfrm>
            <a:off x="1246256" y="5623940"/>
            <a:ext cx="3257377" cy="830997"/>
          </a:xfrm>
          <a:prstGeom prst="rect">
            <a:avLst/>
          </a:prstGeom>
          <a:noFill/>
        </p:spPr>
        <p:txBody>
          <a:bodyPr wrap="square">
            <a:spAutoFit/>
          </a:bodyPr>
          <a:lstStyle/>
          <a:p>
            <a:pPr algn="ctr"/>
            <a:r>
              <a:rPr lang="ja-JP" altLang="en-US" sz="2400" dirty="0">
                <a:latin typeface="YuGothic"/>
              </a:rPr>
              <a:t>新宿御苑</a:t>
            </a:r>
            <a:endParaRPr lang="en-US" altLang="ja-JP" sz="2400" dirty="0">
              <a:latin typeface="YuGothic"/>
            </a:endParaRPr>
          </a:p>
          <a:p>
            <a:pPr algn="ctr"/>
            <a:r>
              <a:rPr lang="en-US" altLang="ja-JP" sz="2400" dirty="0">
                <a:latin typeface="YuGothic"/>
              </a:rPr>
              <a:t>(</a:t>
            </a:r>
            <a:r>
              <a:rPr lang="ja-JP" altLang="en-US" sz="2400" dirty="0">
                <a:latin typeface="YuGothic"/>
              </a:rPr>
              <a:t>公園・庭園</a:t>
            </a:r>
            <a:r>
              <a:rPr lang="en-US" altLang="ja-JP" sz="2400" dirty="0">
                <a:latin typeface="YuGothic"/>
              </a:rPr>
              <a:t>/</a:t>
            </a:r>
            <a:r>
              <a:rPr lang="ja-JP" altLang="en-US" sz="2400" dirty="0">
                <a:solidFill>
                  <a:srgbClr val="0066FF"/>
                </a:solidFill>
                <a:latin typeface="YuGothic"/>
              </a:rPr>
              <a:t>東京都</a:t>
            </a:r>
            <a:r>
              <a:rPr lang="en-US" altLang="ja-JP" sz="2400" dirty="0">
                <a:latin typeface="YuGothic"/>
              </a:rPr>
              <a:t>)</a:t>
            </a:r>
            <a:endParaRPr lang="ja-JP" altLang="en-US" sz="2400" dirty="0"/>
          </a:p>
        </p:txBody>
      </p:sp>
      <p:sp>
        <p:nvSpPr>
          <p:cNvPr id="10" name="テキスト ボックス 9">
            <a:extLst>
              <a:ext uri="{FF2B5EF4-FFF2-40B4-BE49-F238E27FC236}">
                <a16:creationId xmlns:a16="http://schemas.microsoft.com/office/drawing/2014/main" id="{3877B5CA-FE16-CCD9-74FE-857C4E58EAE6}"/>
              </a:ext>
            </a:extLst>
          </p:cNvPr>
          <p:cNvSpPr txBox="1"/>
          <p:nvPr/>
        </p:nvSpPr>
        <p:spPr>
          <a:xfrm>
            <a:off x="7894781" y="5641668"/>
            <a:ext cx="3385795" cy="830997"/>
          </a:xfrm>
          <a:prstGeom prst="rect">
            <a:avLst/>
          </a:prstGeom>
          <a:noFill/>
        </p:spPr>
        <p:txBody>
          <a:bodyPr wrap="square">
            <a:spAutoFit/>
          </a:bodyPr>
          <a:lstStyle/>
          <a:p>
            <a:pPr algn="ctr"/>
            <a:r>
              <a:rPr lang="ja-JP" altLang="en-US" sz="2400" dirty="0">
                <a:latin typeface="YuGothic"/>
              </a:rPr>
              <a:t>大阪城西の丸庭園</a:t>
            </a:r>
          </a:p>
          <a:p>
            <a:pPr algn="ctr"/>
            <a:r>
              <a:rPr lang="en-US" altLang="ja-JP" sz="2400" dirty="0">
                <a:latin typeface="YuGothic"/>
              </a:rPr>
              <a:t>(</a:t>
            </a:r>
            <a:r>
              <a:rPr lang="ja-JP" altLang="en-US" sz="2400" dirty="0">
                <a:latin typeface="YuGothic"/>
              </a:rPr>
              <a:t>公園・庭園</a:t>
            </a:r>
            <a:r>
              <a:rPr lang="en-US" altLang="ja-JP" sz="2400" dirty="0">
                <a:latin typeface="YuGothic"/>
              </a:rPr>
              <a:t>/</a:t>
            </a:r>
            <a:r>
              <a:rPr lang="ja-JP" altLang="en-US" sz="2400" dirty="0">
                <a:solidFill>
                  <a:srgbClr val="FF0000"/>
                </a:solidFill>
                <a:latin typeface="YuGothic"/>
              </a:rPr>
              <a:t>大阪府</a:t>
            </a:r>
            <a:r>
              <a:rPr lang="en-US" altLang="ja-JP" sz="2400" dirty="0">
                <a:latin typeface="YuGothic"/>
              </a:rPr>
              <a:t>)</a:t>
            </a:r>
            <a:endParaRPr lang="en-US" altLang="ja-JP" sz="2400" b="0" i="0" dirty="0">
              <a:effectLst/>
              <a:latin typeface="YuGothic"/>
            </a:endParaRPr>
          </a:p>
        </p:txBody>
      </p:sp>
      <p:pic>
        <p:nvPicPr>
          <p:cNvPr id="5" name="Picture 2" descr="新宿御苑で「紅葉ライトアップイベント」開催！ネイキッドの光のアートなど＜2023＞（じゃらんニュース） - Yahoo!ニュース">
            <a:extLst>
              <a:ext uri="{FF2B5EF4-FFF2-40B4-BE49-F238E27FC236}">
                <a16:creationId xmlns:a16="http://schemas.microsoft.com/office/drawing/2014/main" id="{E41B21D6-2064-4925-4C86-D8CB08929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362" y="3695613"/>
            <a:ext cx="2729438" cy="19319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大阪城西の丸庭園 観楼ナイター 2017 大阪 at Night ブログ">
            <a:extLst>
              <a:ext uri="{FF2B5EF4-FFF2-40B4-BE49-F238E27FC236}">
                <a16:creationId xmlns:a16="http://schemas.microsoft.com/office/drawing/2014/main" id="{AC449E28-D30C-778C-F648-55B5FE735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73" b="5619"/>
          <a:stretch/>
        </p:blipFill>
        <p:spPr bwMode="auto">
          <a:xfrm>
            <a:off x="8146844" y="3698943"/>
            <a:ext cx="2881667" cy="18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49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AF2C00-2A06-427A-E6D1-E6499A787F25}"/>
              </a:ext>
            </a:extLst>
          </p:cNvPr>
          <p:cNvSpPr>
            <a:spLocks noGrp="1"/>
          </p:cNvSpPr>
          <p:nvPr>
            <p:ph type="title"/>
          </p:nvPr>
        </p:nvSpPr>
        <p:spPr/>
        <p:txBody>
          <a:bodyPr>
            <a:normAutofit/>
          </a:bodyPr>
          <a:lstStyle/>
          <a:p>
            <a:r>
              <a:rPr kumimoji="1" lang="ja-JP" altLang="en-US" dirty="0"/>
              <a:t>似た観光地の基準</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F5B7C70-5C76-9D04-B578-6F847D40EBDB}"/>
                  </a:ext>
                </a:extLst>
              </p:cNvPr>
              <p:cNvSpPr>
                <a:spLocks noGrp="1"/>
              </p:cNvSpPr>
              <p:nvPr>
                <p:ph idx="1"/>
              </p:nvPr>
            </p:nvSpPr>
            <p:spPr>
              <a:xfrm>
                <a:off x="262076" y="1058429"/>
                <a:ext cx="11810588" cy="5281028"/>
              </a:xfrm>
            </p:spPr>
            <p:txBody>
              <a:bodyPr>
                <a:normAutofit/>
              </a:bodyPr>
              <a:lstStyle/>
              <a:p>
                <a:pPr marL="0" indent="0" algn="ctr">
                  <a:buNone/>
                  <a:defRPr/>
                </a:pPr>
                <a:r>
                  <a:rPr lang="ja-JP" altLang="en-US" dirty="0">
                    <a:solidFill>
                      <a:prstClr val="black"/>
                    </a:solidFill>
                    <a:latin typeface="Segoe UI"/>
                  </a:rPr>
                  <a:t>観光地ベクトル</a:t>
                </a:r>
                <a14:m>
                  <m:oMath xmlns:m="http://schemas.openxmlformats.org/officeDocument/2006/math">
                    <m:r>
                      <a:rPr lang="en-US" altLang="ja-JP" b="0" i="0" smtClean="0">
                        <a:solidFill>
                          <a:prstClr val="black"/>
                        </a:solidFill>
                        <a:latin typeface="Cambria Math" panose="02040503050406030204" pitchFamily="18" charset="0"/>
                      </a:rPr>
                      <m:t> </m:t>
                    </m:r>
                    <m:r>
                      <a:rPr lang="en-US" altLang="ja-JP" b="0" i="1" smtClean="0">
                        <a:solidFill>
                          <a:prstClr val="black"/>
                        </a:solidFill>
                        <a:latin typeface="Cambria Math" panose="02040503050406030204" pitchFamily="18" charset="0"/>
                      </a:rPr>
                      <m:t>𝑆</m:t>
                    </m:r>
                  </m:oMath>
                </a14:m>
                <a:r>
                  <a:rPr lang="ja-JP" altLang="en-US" dirty="0">
                    <a:solidFill>
                      <a:prstClr val="black"/>
                    </a:solidFill>
                    <a:latin typeface="Segoe UI"/>
                  </a:rPr>
                  <a:t> </a:t>
                </a:r>
                <a14:m>
                  <m:oMath xmlns:m="http://schemas.openxmlformats.org/officeDocument/2006/math">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m:t>
                    </m:r>
                  </m:oMath>
                </a14:m>
                <a:r>
                  <a:rPr kumimoji="1" lang="ja-JP" altLang="en-US" b="0" i="0" u="none" strike="noStrike" kern="1200" cap="none" normalizeH="0" baseline="0" noProof="0" dirty="0">
                    <a:ln>
                      <a:noFill/>
                    </a:ln>
                    <a:solidFill>
                      <a:prstClr val="black"/>
                    </a:solidFill>
                    <a:effectLst/>
                    <a:uLnTx/>
                    <a:uFillTx/>
                    <a:latin typeface="Segoe UI"/>
                  </a:rPr>
                  <a:t> 都道府県ベクトル </a:t>
                </a:r>
                <a14:m>
                  <m:oMath xmlns:m="http://schemas.openxmlformats.org/officeDocument/2006/math">
                    <m:sSub>
                      <m:sSubPr>
                        <m:ctrlP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ctrlPr>
                      </m:sSubPr>
                      <m:e>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𝑃</m:t>
                        </m:r>
                      </m:e>
                      <m:sub>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𝑠</m:t>
                        </m:r>
                      </m:sub>
                    </m:sSub>
                  </m:oMath>
                </a14:m>
                <a:r>
                  <a:rPr kumimoji="1" lang="ja-JP" altLang="en-US" b="0" i="0" u="none" strike="noStrike" kern="1200" cap="none" normalizeH="0" baseline="0" noProof="0" dirty="0">
                    <a:ln>
                      <a:noFill/>
                    </a:ln>
                    <a:solidFill>
                      <a:prstClr val="black"/>
                    </a:solidFill>
                    <a:effectLst/>
                    <a:uLnTx/>
                    <a:uFillTx/>
                    <a:latin typeface="Segoe UI"/>
                  </a:rPr>
                  <a:t> </a:t>
                </a:r>
                <a14:m>
                  <m:oMath xmlns:m="http://schemas.openxmlformats.org/officeDocument/2006/math">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m:t>
                    </m:r>
                  </m:oMath>
                </a14:m>
                <a:r>
                  <a:rPr kumimoji="1" lang="ja-JP" altLang="en-US" b="0" i="0" u="none" strike="noStrike" kern="1200" cap="none" normalizeH="0" baseline="0" noProof="0" dirty="0">
                    <a:ln>
                      <a:noFill/>
                    </a:ln>
                    <a:solidFill>
                      <a:prstClr val="black"/>
                    </a:solidFill>
                    <a:effectLst/>
                    <a:uLnTx/>
                    <a:uFillTx/>
                    <a:latin typeface="Segoe UI"/>
                  </a:rPr>
                  <a:t> 都道府県ベクトル </a:t>
                </a:r>
                <a14:m>
                  <m:oMath xmlns:m="http://schemas.openxmlformats.org/officeDocument/2006/math">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𝑃</m:t>
                    </m:r>
                  </m:oMath>
                </a14:m>
                <a:r>
                  <a:rPr kumimoji="1" lang="ja-JP" altLang="en-US" b="0" i="0" u="none" strike="noStrike" kern="1200" cap="none" normalizeH="0" baseline="0" noProof="0" dirty="0">
                    <a:ln>
                      <a:noFill/>
                    </a:ln>
                    <a:solidFill>
                      <a:prstClr val="black"/>
                    </a:solidFill>
                    <a:effectLst/>
                    <a:uLnTx/>
                    <a:uFillTx/>
                    <a:latin typeface="Segoe UI"/>
                  </a:rPr>
                  <a:t>・・・</a:t>
                </a:r>
                <a:r>
                  <a:rPr kumimoji="1" lang="en-US" altLang="ja-JP" b="0" i="0" u="none" strike="noStrike" kern="1200" cap="none" normalizeH="0" baseline="0" noProof="0" dirty="0">
                    <a:ln>
                      <a:noFill/>
                    </a:ln>
                    <a:solidFill>
                      <a:prstClr val="black"/>
                    </a:solidFill>
                    <a:effectLst/>
                    <a:uLnTx/>
                    <a:uFillTx/>
                    <a:latin typeface="Segoe UI"/>
                  </a:rPr>
                  <a:t>(1)</a:t>
                </a:r>
              </a:p>
              <a:p>
                <a:pPr marL="0" indent="0">
                  <a:buNone/>
                  <a:defRPr/>
                </a:pPr>
                <a:r>
                  <a:rPr kumimoji="1" lang="ja-JP" altLang="en-US" b="0" i="0" u="none" strike="noStrike" kern="1200" cap="none" normalizeH="0" baseline="0" noProof="0" dirty="0">
                    <a:ln>
                      <a:noFill/>
                    </a:ln>
                    <a:solidFill>
                      <a:prstClr val="black"/>
                    </a:solidFill>
                    <a:effectLst/>
                    <a:uLnTx/>
                    <a:uFillTx/>
                    <a:latin typeface="Segoe UI"/>
                  </a:rPr>
                  <a:t>→都道府県</a:t>
                </a:r>
                <a:r>
                  <a:rPr lang="ja-JP" altLang="en-US" dirty="0">
                    <a:solidFill>
                      <a:prstClr val="black"/>
                    </a:solidFill>
                    <a:latin typeface="Segoe UI"/>
                  </a:rPr>
                  <a:t>は</a:t>
                </a:r>
                <a:r>
                  <a:rPr lang="en-US" altLang="ja-JP" dirty="0">
                    <a:solidFill>
                      <a:prstClr val="black"/>
                    </a:solidFill>
                    <a:latin typeface="Segoe UI"/>
                  </a:rPr>
                  <a:t> </a:t>
                </a:r>
                <a14:m>
                  <m:oMath xmlns:m="http://schemas.openxmlformats.org/officeDocument/2006/math">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𝑃</m:t>
                    </m:r>
                  </m:oMath>
                </a14:m>
                <a:r>
                  <a:rPr lang="ja-JP" altLang="en-US" dirty="0">
                    <a:solidFill>
                      <a:prstClr val="black"/>
                    </a:solidFill>
                    <a:latin typeface="Segoe UI"/>
                  </a:rPr>
                  <a:t> ，カテゴリ</a:t>
                </a:r>
                <a:r>
                  <a:rPr lang="en-US" altLang="ja-JP" dirty="0">
                    <a:solidFill>
                      <a:prstClr val="black"/>
                    </a:solidFill>
                    <a:latin typeface="Segoe UI"/>
                  </a:rPr>
                  <a:t> </a:t>
                </a:r>
                <a14:m>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panose="02040503050406030204" pitchFamily="18" charset="0"/>
                          </a:rPr>
                          <m:t>𝐶</m:t>
                        </m:r>
                      </m:e>
                      <m:sub>
                        <m:r>
                          <a:rPr lang="en-US" altLang="ja-JP" i="1">
                            <a:solidFill>
                              <a:prstClr val="black"/>
                            </a:solidFill>
                            <a:latin typeface="Cambria Math" panose="02040503050406030204" pitchFamily="18" charset="0"/>
                          </a:rPr>
                          <m:t>𝑠</m:t>
                        </m:r>
                      </m:sub>
                    </m:sSub>
                  </m:oMath>
                </a14:m>
                <a:r>
                  <a:rPr lang="ja-JP" altLang="en-US" dirty="0">
                    <a:solidFill>
                      <a:prstClr val="black"/>
                    </a:solidFill>
                    <a:latin typeface="Segoe UI"/>
                  </a:rPr>
                  <a:t> の観光地を似た観光地とする</a:t>
                </a:r>
                <a:endParaRPr kumimoji="1" lang="en-US" altLang="ja-JP" b="0" i="0" u="none" strike="noStrike" kern="1200" cap="none" normalizeH="0" baseline="0" noProof="0" dirty="0">
                  <a:ln>
                    <a:noFill/>
                  </a:ln>
                  <a:solidFill>
                    <a:prstClr val="black"/>
                  </a:solidFill>
                  <a:effectLst/>
                  <a:uLnTx/>
                  <a:uFillTx/>
                  <a:latin typeface="Segoe UI"/>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1" lang="en-US" altLang="ja-JP" b="0" i="0" u="none" strike="noStrike" kern="1200" cap="none" normalizeH="0" baseline="0" noProof="0" dirty="0">
                  <a:ln>
                    <a:noFill/>
                  </a:ln>
                  <a:solidFill>
                    <a:prstClr val="black"/>
                  </a:solidFill>
                  <a:effectLst/>
                  <a:uLnTx/>
                  <a:uFillTx/>
                  <a:latin typeface="Segoe UI"/>
                </a:endParaRPr>
              </a:p>
              <a:p>
                <a:pPr marL="0" indent="0" algn="ctr">
                  <a:buNone/>
                  <a:defRPr/>
                </a:pPr>
                <a:r>
                  <a:rPr lang="ja-JP" altLang="en-US" dirty="0">
                    <a:solidFill>
                      <a:prstClr val="black"/>
                    </a:solidFill>
                    <a:latin typeface="Segoe UI"/>
                  </a:rPr>
                  <a:t>観光地ベクトル </a:t>
                </a:r>
                <a14:m>
                  <m:oMath xmlns:m="http://schemas.openxmlformats.org/officeDocument/2006/math">
                    <m:r>
                      <a:rPr lang="en-US" altLang="ja-JP" b="0" i="1" smtClean="0">
                        <a:solidFill>
                          <a:prstClr val="black"/>
                        </a:solidFill>
                        <a:latin typeface="Cambria Math" panose="02040503050406030204" pitchFamily="18" charset="0"/>
                      </a:rPr>
                      <m:t>𝑆</m:t>
                    </m:r>
                  </m:oMath>
                </a14:m>
                <a:r>
                  <a:rPr lang="ja-JP" altLang="en-US" dirty="0">
                    <a:solidFill>
                      <a:prstClr val="black"/>
                    </a:solidFill>
                    <a:latin typeface="Segoe UI"/>
                  </a:rPr>
                  <a:t> </a:t>
                </a:r>
                <a14:m>
                  <m:oMath xmlns:m="http://schemas.openxmlformats.org/officeDocument/2006/math">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m:t>
                    </m:r>
                  </m:oMath>
                </a14:m>
                <a:r>
                  <a:rPr kumimoji="1" lang="ja-JP" altLang="en-US" b="0" i="0" u="none" strike="noStrike" kern="1200" cap="none" normalizeH="0" baseline="0" noProof="0" dirty="0">
                    <a:ln>
                      <a:noFill/>
                    </a:ln>
                    <a:solidFill>
                      <a:prstClr val="black"/>
                    </a:solidFill>
                    <a:effectLst/>
                    <a:uLnTx/>
                    <a:uFillTx/>
                    <a:latin typeface="Segoe UI"/>
                  </a:rPr>
                  <a:t> カテゴリベクトル </a:t>
                </a:r>
                <a14:m>
                  <m:oMath xmlns:m="http://schemas.openxmlformats.org/officeDocument/2006/math">
                    <m:sSub>
                      <m:sSubPr>
                        <m:ctrlP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ctrlPr>
                      </m:sSubPr>
                      <m:e>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𝐶</m:t>
                        </m:r>
                      </m:e>
                      <m:sub>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𝑠</m:t>
                        </m:r>
                      </m:sub>
                    </m:sSub>
                  </m:oMath>
                </a14:m>
                <a:r>
                  <a:rPr lang="ja-JP" altLang="en-US" dirty="0">
                    <a:solidFill>
                      <a:prstClr val="black"/>
                    </a:solidFill>
                    <a:latin typeface="Segoe UI"/>
                  </a:rPr>
                  <a:t>・・・</a:t>
                </a:r>
                <a:r>
                  <a:rPr lang="en-US" altLang="ja-JP" dirty="0">
                    <a:solidFill>
                      <a:prstClr val="black"/>
                    </a:solidFill>
                    <a:latin typeface="Segoe UI"/>
                  </a:rPr>
                  <a:t>(2)</a:t>
                </a:r>
              </a:p>
              <a:p>
                <a:pPr marL="0" indent="0">
                  <a:buNone/>
                  <a:defRPr/>
                </a:pPr>
                <a:r>
                  <a:rPr lang="ja-JP" altLang="en-US" dirty="0">
                    <a:solidFill>
                      <a:prstClr val="black"/>
                    </a:solidFill>
                    <a:latin typeface="Segoe UI"/>
                  </a:rPr>
                  <a:t>→都道府県は </a:t>
                </a:r>
                <a14:m>
                  <m:oMath xmlns:m="http://schemas.openxmlformats.org/officeDocument/2006/math">
                    <m:sSub>
                      <m:sSubPr>
                        <m:ctrlP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ctrlPr>
                      </m:sSubPr>
                      <m:e>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𝑃</m:t>
                        </m:r>
                      </m:e>
                      <m:sub>
                        <m:r>
                          <a:rPr kumimoji="1" lang="en-US" altLang="ja-JP" b="0" i="1" u="none" strike="noStrike" kern="1200" cap="none" normalizeH="0" baseline="0" noProof="0" smtClean="0">
                            <a:ln>
                              <a:noFill/>
                            </a:ln>
                            <a:solidFill>
                              <a:prstClr val="black"/>
                            </a:solidFill>
                            <a:effectLst/>
                            <a:uLnTx/>
                            <a:uFillTx/>
                            <a:latin typeface="Cambria Math" panose="02040503050406030204" pitchFamily="18" charset="0"/>
                          </a:rPr>
                          <m:t>𝑠</m:t>
                        </m:r>
                      </m:sub>
                    </m:sSub>
                  </m:oMath>
                </a14:m>
                <a:r>
                  <a:rPr lang="ja-JP" altLang="en-US" dirty="0">
                    <a:solidFill>
                      <a:prstClr val="black"/>
                    </a:solidFill>
                    <a:latin typeface="Segoe UI"/>
                  </a:rPr>
                  <a:t> の観光地を似た観光地とする</a:t>
                </a:r>
                <a:endParaRPr lang="en-US" altLang="ja-JP" dirty="0">
                  <a:solidFill>
                    <a:prstClr val="black"/>
                  </a:solidFill>
                  <a:latin typeface="Segoe UI"/>
                </a:endParaRPr>
              </a:p>
              <a:p>
                <a:pPr marL="0" indent="0">
                  <a:buNone/>
                  <a:defRPr/>
                </a:pPr>
                <a:endParaRPr lang="en-US" altLang="ja-JP" dirty="0">
                  <a:solidFill>
                    <a:prstClr val="black"/>
                  </a:solidFill>
                  <a:latin typeface="Segoe UI"/>
                </a:endParaRPr>
              </a:p>
              <a:p>
                <a:pPr marL="0" indent="0" algn="ctr">
                  <a:buNone/>
                  <a:defRPr/>
                </a:pPr>
                <a:r>
                  <a:rPr kumimoji="1" lang="ja-JP" altLang="en-US" dirty="0"/>
                  <a:t>実験結果において，基準を満たす観光地</a:t>
                </a:r>
                <a:r>
                  <a:rPr lang="ja-JP" altLang="en-US" dirty="0"/>
                  <a:t>を</a:t>
                </a:r>
                <a:r>
                  <a:rPr kumimoji="1" lang="ja-JP" altLang="en-US" dirty="0">
                    <a:solidFill>
                      <a:srgbClr val="FF0000"/>
                    </a:solidFill>
                  </a:rPr>
                  <a:t>赤字</a:t>
                </a:r>
                <a:r>
                  <a:rPr kumimoji="1" lang="ja-JP" altLang="en-US" dirty="0"/>
                  <a:t>とする</a:t>
                </a:r>
                <a:endParaRPr lang="en-US" altLang="ja-JP" sz="3200" dirty="0"/>
              </a:p>
              <a:p>
                <a:pPr>
                  <a:defRPr/>
                </a:pPr>
                <a:endParaRPr lang="en-US" altLang="ja-JP" dirty="0">
                  <a:solidFill>
                    <a:prstClr val="black"/>
                  </a:solidFill>
                  <a:latin typeface="Segoe UI"/>
                </a:endParaRPr>
              </a:p>
              <a:p>
                <a:pPr marL="0" marR="0" lvl="0" indent="0" algn="l" defTabSz="914400" rtl="0" eaLnBrk="1" fontAlgn="auto" latinLnBrk="0" hangingPunct="1">
                  <a:lnSpc>
                    <a:spcPct val="100000"/>
                  </a:lnSpc>
                  <a:spcBef>
                    <a:spcPts val="1000"/>
                  </a:spcBef>
                  <a:spcAft>
                    <a:spcPts val="0"/>
                  </a:spcAft>
                  <a:buClrTx/>
                  <a:buSzTx/>
                  <a:buNone/>
                  <a:tabLst/>
                  <a:defRPr/>
                </a:pPr>
                <a:endParaRPr lang="en-US" altLang="ja-JP" dirty="0">
                  <a:solidFill>
                    <a:prstClr val="black"/>
                  </a:solidFill>
                  <a:latin typeface="Segoe UI"/>
                </a:endParaRPr>
              </a:p>
            </p:txBody>
          </p:sp>
        </mc:Choice>
        <mc:Fallback xmlns="">
          <p:sp>
            <p:nvSpPr>
              <p:cNvPr id="3" name="コンテンツ プレースホルダー 2">
                <a:extLst>
                  <a:ext uri="{FF2B5EF4-FFF2-40B4-BE49-F238E27FC236}">
                    <a16:creationId xmlns:a16="http://schemas.microsoft.com/office/drawing/2014/main" id="{AF5B7C70-5C76-9D04-B578-6F847D40EBDB}"/>
                  </a:ext>
                </a:extLst>
              </p:cNvPr>
              <p:cNvSpPr>
                <a:spLocks noGrp="1" noRot="1" noChangeAspect="1" noMove="1" noResize="1" noEditPoints="1" noAdjustHandles="1" noChangeArrowheads="1" noChangeShapeType="1" noTextEdit="1"/>
              </p:cNvSpPr>
              <p:nvPr>
                <p:ph idx="1"/>
              </p:nvPr>
            </p:nvSpPr>
            <p:spPr>
              <a:xfrm>
                <a:off x="262076" y="1058429"/>
                <a:ext cx="11810588" cy="5281028"/>
              </a:xfrm>
              <a:blipFill>
                <a:blip r:embed="rId3"/>
                <a:stretch>
                  <a:fillRect l="-1084" t="-1617" r="-72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72B9951-9556-B8DB-D14D-C69B55D30D5E}"/>
              </a:ext>
            </a:extLst>
          </p:cNvPr>
          <p:cNvSpPr>
            <a:spLocks noGrp="1"/>
          </p:cNvSpPr>
          <p:nvPr>
            <p:ph type="sldNum" sz="quarter" idx="12"/>
          </p:nvPr>
        </p:nvSpPr>
        <p:spPr/>
        <p:txBody>
          <a:bodyPr/>
          <a:lstStyle/>
          <a:p>
            <a:fld id="{3C83C733-A267-4C27-B924-90460700986B}" type="slidenum">
              <a:rPr lang="ja-JP" altLang="en-US" smtClean="0"/>
              <a:pPr/>
              <a:t>17</a:t>
            </a:fld>
            <a:endParaRPr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5AA948C-9212-0E77-6B70-E0D46E84ED7E}"/>
                  </a:ext>
                </a:extLst>
              </p:cNvPr>
              <p:cNvSpPr txBox="1"/>
              <p:nvPr/>
            </p:nvSpPr>
            <p:spPr>
              <a:xfrm>
                <a:off x="3217876" y="5774747"/>
                <a:ext cx="8974124" cy="523220"/>
              </a:xfrm>
              <a:prstGeom prst="rect">
                <a:avLst/>
              </a:prstGeom>
              <a:noFill/>
            </p:spPr>
            <p:txBody>
              <a:bodyPr wrap="none" rtlCol="0">
                <a:spAutoFit/>
              </a:bodyPr>
              <a:lstStyle/>
              <a:p>
                <a:pPr lvl="0" algn="r" defTabSz="914400">
                  <a:spcBef>
                    <a:spcPts val="1000"/>
                  </a:spcBef>
                  <a:defRPr/>
                </a:pPr>
                <a:r>
                  <a:rPr kumimoji="1" lang="en-US" altLang="ja-JP" sz="2800" dirty="0">
                    <a:solidFill>
                      <a:prstClr val="black"/>
                    </a:solidFill>
                    <a:latin typeface="Segoe UI"/>
                  </a:rPr>
                  <a:t>*</a:t>
                </a:r>
                <a:r>
                  <a:rPr kumimoji="1" lang="en-US" altLang="ja-JP" sz="2800" b="0" i="0" u="none" strike="noStrike" kern="1200" cap="none" spc="0" normalizeH="0" baseline="0" noProof="0" dirty="0">
                    <a:ln>
                      <a:noFill/>
                    </a:ln>
                    <a:solidFill>
                      <a:prstClr val="black"/>
                    </a:solidFill>
                    <a:effectLst/>
                    <a:uLnTx/>
                    <a:uFillTx/>
                    <a:latin typeface="Segoe UI"/>
                    <a:cs typeface="+mn-cs"/>
                  </a:rPr>
                  <a:t> </a:t>
                </a:r>
                <a14:m>
                  <m:oMath xmlns:m="http://schemas.openxmlformats.org/officeDocument/2006/math">
                    <m:sSub>
                      <m:sSubPr>
                        <m:ctrlP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sub>
                        <m:r>
                          <a:rPr kumimoji="1" lang="en-US" altLang="ja-JP"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m:t>
                        </m:r>
                      </m:sub>
                    </m:sSub>
                  </m:oMath>
                </a14:m>
                <a:r>
                  <a:rPr kumimoji="1" lang="ja-JP" altLang="en-US" sz="2800" b="0" i="0" u="none" strike="noStrike" kern="1200" cap="none" spc="0" normalizeH="0" baseline="0" noProof="0" dirty="0">
                    <a:ln>
                      <a:noFill/>
                    </a:ln>
                    <a:solidFill>
                      <a:prstClr val="black"/>
                    </a:solidFill>
                    <a:effectLst/>
                    <a:uLnTx/>
                    <a:uFillTx/>
                    <a:latin typeface="Segoe UI"/>
                    <a:cs typeface="+mn-cs"/>
                  </a:rPr>
                  <a:t> は観光地 </a:t>
                </a:r>
                <a14:m>
                  <m:oMath xmlns:m="http://schemas.openxmlformats.org/officeDocument/2006/math">
                    <m:r>
                      <a:rPr kumimoji="1" lang="en-US" altLang="ja-JP" sz="2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oMath>
                </a14:m>
                <a:r>
                  <a:rPr kumimoji="1" lang="ja-JP" altLang="en-US" sz="2800" b="0" i="0" u="none" strike="noStrike" kern="1200" cap="none" spc="0" normalizeH="0" baseline="0" noProof="0" dirty="0">
                    <a:ln>
                      <a:noFill/>
                    </a:ln>
                    <a:solidFill>
                      <a:prstClr val="black"/>
                    </a:solidFill>
                    <a:effectLst/>
                    <a:uLnTx/>
                    <a:uFillTx/>
                    <a:latin typeface="Segoe UI"/>
                    <a:cs typeface="+mn-cs"/>
                  </a:rPr>
                  <a:t> の都道府県，</a:t>
                </a:r>
                <a:r>
                  <a:rPr kumimoji="1" lang="en-US" altLang="ja-JP" sz="2800" b="0" i="0" u="none" strike="noStrike" kern="1200" cap="none" spc="0" normalizeH="0" baseline="0" noProof="0" dirty="0">
                    <a:ln>
                      <a:noFill/>
                    </a:ln>
                    <a:solidFill>
                      <a:prstClr val="black"/>
                    </a:solidFill>
                    <a:effectLst/>
                    <a:uLnTx/>
                    <a:uFillTx/>
                    <a:latin typeface="Segoe UI"/>
                    <a:cs typeface="+mn-cs"/>
                  </a:rPr>
                  <a:t> </a:t>
                </a:r>
                <a14:m>
                  <m:oMath xmlns:m="http://schemas.openxmlformats.org/officeDocument/2006/math">
                    <m:sSub>
                      <m:sSubPr>
                        <m:ctrlPr>
                          <a:rPr kumimoji="1" lang="en-US" altLang="ja-JP"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2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b>
                        <m:r>
                          <a:rPr kumimoji="1" lang="en-US" altLang="ja-JP" sz="2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sub>
                    </m:sSub>
                  </m:oMath>
                </a14:m>
                <a:r>
                  <a:rPr kumimoji="1" lang="ja-JP" altLang="en-US" sz="2800" b="0" i="0" u="none" strike="noStrike" kern="1200" cap="none" spc="0" normalizeH="0" baseline="0" noProof="0" dirty="0">
                    <a:ln>
                      <a:noFill/>
                    </a:ln>
                    <a:solidFill>
                      <a:prstClr val="black"/>
                    </a:solidFill>
                    <a:effectLst/>
                    <a:uLnTx/>
                    <a:uFillTx/>
                    <a:latin typeface="Segoe UI"/>
                    <a:cs typeface="+mn-cs"/>
                  </a:rPr>
                  <a:t> は</a:t>
                </a:r>
                <a:r>
                  <a:rPr kumimoji="1" lang="ja-JP" altLang="en-US" sz="2800" dirty="0">
                    <a:solidFill>
                      <a:prstClr val="black"/>
                    </a:solidFill>
                  </a:rPr>
                  <a:t>観光地 </a:t>
                </a:r>
                <a14:m>
                  <m:oMath xmlns:m="http://schemas.openxmlformats.org/officeDocument/2006/math">
                    <m:r>
                      <a:rPr kumimoji="1" lang="en-US" altLang="ja-JP" sz="2800" i="1">
                        <a:solidFill>
                          <a:prstClr val="black"/>
                        </a:solidFill>
                        <a:latin typeface="Cambria Math" panose="02040503050406030204" pitchFamily="18" charset="0"/>
                      </a:rPr>
                      <m:t>𝑆</m:t>
                    </m:r>
                  </m:oMath>
                </a14:m>
                <a:r>
                  <a:rPr kumimoji="1" lang="ja-JP" altLang="en-US" sz="2800" b="0" i="0" u="none" strike="noStrike" kern="1200" cap="none" spc="0" normalizeH="0" baseline="0" noProof="0" dirty="0">
                    <a:ln>
                      <a:noFill/>
                    </a:ln>
                    <a:solidFill>
                      <a:prstClr val="black"/>
                    </a:solidFill>
                    <a:effectLst/>
                    <a:uLnTx/>
                    <a:uFillTx/>
                    <a:latin typeface="Segoe UI"/>
                    <a:cs typeface="+mn-cs"/>
                  </a:rPr>
                  <a:t> のカテゴリ</a:t>
                </a:r>
                <a:endParaRPr kumimoji="1" lang="en-US" altLang="ja-JP" sz="2800" b="0" i="0" u="none" strike="noStrike" kern="1200" cap="none" spc="0" normalizeH="0" baseline="0" noProof="0" dirty="0">
                  <a:ln>
                    <a:noFill/>
                  </a:ln>
                  <a:solidFill>
                    <a:prstClr val="black"/>
                  </a:solidFill>
                  <a:effectLst/>
                  <a:uLnTx/>
                  <a:uFillTx/>
                  <a:latin typeface="Segoe UI"/>
                  <a:cs typeface="+mn-cs"/>
                </a:endParaRPr>
              </a:p>
            </p:txBody>
          </p:sp>
        </mc:Choice>
        <mc:Fallback xmlns="">
          <p:sp>
            <p:nvSpPr>
              <p:cNvPr id="6" name="テキスト ボックス 5">
                <a:extLst>
                  <a:ext uri="{FF2B5EF4-FFF2-40B4-BE49-F238E27FC236}">
                    <a16:creationId xmlns:a16="http://schemas.microsoft.com/office/drawing/2014/main" id="{F5AA948C-9212-0E77-6B70-E0D46E84ED7E}"/>
                  </a:ext>
                </a:extLst>
              </p:cNvPr>
              <p:cNvSpPr txBox="1">
                <a:spLocks noRot="1" noChangeAspect="1" noMove="1" noResize="1" noEditPoints="1" noAdjustHandles="1" noChangeArrowheads="1" noChangeShapeType="1" noTextEdit="1"/>
              </p:cNvSpPr>
              <p:nvPr/>
            </p:nvSpPr>
            <p:spPr>
              <a:xfrm>
                <a:off x="3217876" y="5774747"/>
                <a:ext cx="8974124" cy="523220"/>
              </a:xfrm>
              <a:prstGeom prst="rect">
                <a:avLst/>
              </a:prstGeom>
              <a:blipFill>
                <a:blip r:embed="rId5"/>
                <a:stretch>
                  <a:fillRect l="-340" t="-15116" r="-1359" b="-3139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976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DBF13-84AB-38A7-4442-ADD097A44A5D}"/>
              </a:ext>
            </a:extLst>
          </p:cNvPr>
          <p:cNvSpPr>
            <a:spLocks noGrp="1"/>
          </p:cNvSpPr>
          <p:nvPr>
            <p:ph type="title"/>
          </p:nvPr>
        </p:nvSpPr>
        <p:spPr/>
        <p:txBody>
          <a:bodyPr>
            <a:normAutofit/>
          </a:bodyPr>
          <a:lstStyle/>
          <a:p>
            <a:r>
              <a:rPr kumimoji="1" lang="ja-JP" altLang="en-US" dirty="0"/>
              <a:t>提案手法と先行研究</a:t>
            </a:r>
            <a:r>
              <a:rPr kumimoji="1" lang="en-US" altLang="ja-JP" dirty="0"/>
              <a:t>[1]</a:t>
            </a:r>
            <a:r>
              <a:rPr kumimoji="1" lang="ja-JP" altLang="en-US" dirty="0"/>
              <a:t>の比較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AC96A14-F374-ED03-933B-0D9D995F6697}"/>
                  </a:ext>
                </a:extLst>
              </p:cNvPr>
              <p:cNvSpPr>
                <a:spLocks noGrp="1"/>
              </p:cNvSpPr>
              <p:nvPr>
                <p:ph idx="1"/>
              </p:nvPr>
            </p:nvSpPr>
            <p:spPr/>
            <p:txBody>
              <a:bodyPr>
                <a:normAutofit/>
              </a:bodyPr>
              <a:lstStyle/>
              <a:p>
                <a:pPr marL="0" lvl="0" indent="0">
                  <a:buNone/>
                </a:pPr>
                <a:r>
                  <a:rPr lang="ja-JP" altLang="en-US" sz="2400" spc="-100" dirty="0">
                    <a:solidFill>
                      <a:prstClr val="black"/>
                    </a:solidFill>
                  </a:rPr>
                  <a:t>明治神宮</a:t>
                </a:r>
                <a:r>
                  <a:rPr lang="en-US" altLang="ja-JP" sz="2400" spc="-100" dirty="0">
                    <a:solidFill>
                      <a:prstClr val="black"/>
                    </a:solidFill>
                  </a:rPr>
                  <a:t>(</a:t>
                </a:r>
                <a:r>
                  <a:rPr lang="ja-JP" altLang="en-US" sz="2400" spc="-100" dirty="0">
                    <a:solidFill>
                      <a:prstClr val="black"/>
                    </a:solidFill>
                  </a:rPr>
                  <a:t>神社・神宮・寺院</a:t>
                </a:r>
                <a:r>
                  <a:rPr lang="en-US" altLang="ja-JP" sz="2400" spc="-100" dirty="0">
                    <a:solidFill>
                      <a:prstClr val="black"/>
                    </a:solidFill>
                  </a:rPr>
                  <a:t>/</a:t>
                </a:r>
                <a:r>
                  <a:rPr lang="ja-JP" altLang="en-US" sz="2400" spc="-100" dirty="0">
                    <a:solidFill>
                      <a:prstClr val="black"/>
                    </a:solidFill>
                  </a:rPr>
                  <a:t>東京都</a:t>
                </a:r>
                <a:r>
                  <a:rPr lang="en-US" altLang="ja-JP" sz="2400" spc="-100" dirty="0">
                    <a:solidFill>
                      <a:prstClr val="black"/>
                    </a:solidFill>
                  </a:rPr>
                  <a:t>)</a:t>
                </a:r>
                <a:r>
                  <a:rPr lang="ja-JP" altLang="en-US" sz="2400" spc="-100" dirty="0">
                    <a:solidFill>
                      <a:prstClr val="black"/>
                    </a:solidFill>
                  </a:rPr>
                  <a:t>ベクトル</a:t>
                </a:r>
                <a14:m>
                  <m:oMath xmlns:m="http://schemas.openxmlformats.org/officeDocument/2006/math">
                    <m:r>
                      <a:rPr lang="en-US" altLang="ja-JP" sz="2400" i="1" spc="-100" dirty="0">
                        <a:solidFill>
                          <a:prstClr val="black"/>
                        </a:solidFill>
                        <a:latin typeface="Cambria Math" panose="02040503050406030204" pitchFamily="18" charset="0"/>
                      </a:rPr>
                      <m:t>−</m:t>
                    </m:r>
                  </m:oMath>
                </a14:m>
                <a:r>
                  <a:rPr lang="ja-JP" altLang="en-US" sz="2400" spc="-100" dirty="0">
                    <a:solidFill>
                      <a:prstClr val="black"/>
                    </a:solidFill>
                  </a:rPr>
                  <a:t>神社・神宮・寺院ベクトル</a:t>
                </a:r>
                <a:endParaRPr lang="en-US" altLang="ja-JP" sz="2400" spc="-100" dirty="0">
                  <a:solidFill>
                    <a:prstClr val="black"/>
                  </a:solidFill>
                  <a:cs typeface="Times New Roman" panose="02020603050405020304" pitchFamily="18" charset="0"/>
                </a:endParaRPr>
              </a:p>
              <a:p>
                <a:endParaRPr kumimoji="1" lang="en-US" altLang="ja-JP" dirty="0"/>
              </a:p>
              <a:p>
                <a:endParaRPr lang="en-US" altLang="ja-JP" dirty="0"/>
              </a:p>
              <a:p>
                <a:endParaRPr lang="en-US" altLang="ja-JP" dirty="0"/>
              </a:p>
              <a:p>
                <a:pPr marL="0" indent="0">
                  <a:buNone/>
                </a:pPr>
                <a:endParaRPr lang="en-US" altLang="ja-JP" dirty="0"/>
              </a:p>
              <a:p>
                <a:endParaRPr lang="en-US" altLang="ja-JP" dirty="0"/>
              </a:p>
              <a:p>
                <a:pPr marL="0" indent="0">
                  <a:buNone/>
                </a:pPr>
                <a:r>
                  <a:rPr kumimoji="1" lang="en-US" altLang="ja-JP" dirty="0"/>
                  <a:t>					</a:t>
                </a:r>
                <a:endParaRPr lang="ja-JP" altLang="en-US" dirty="0"/>
              </a:p>
            </p:txBody>
          </p:sp>
        </mc:Choice>
        <mc:Fallback xmlns="">
          <p:sp>
            <p:nvSpPr>
              <p:cNvPr id="3" name="コンテンツ プレースホルダー 2">
                <a:extLst>
                  <a:ext uri="{FF2B5EF4-FFF2-40B4-BE49-F238E27FC236}">
                    <a16:creationId xmlns:a16="http://schemas.microsoft.com/office/drawing/2014/main" id="{BAC96A14-F374-ED03-933B-0D9D995F6697}"/>
                  </a:ext>
                </a:extLst>
              </p:cNvPr>
              <p:cNvSpPr>
                <a:spLocks noGrp="1" noRot="1" noChangeAspect="1" noMove="1" noResize="1" noEditPoints="1" noAdjustHandles="1" noChangeArrowheads="1" noChangeShapeType="1" noTextEdit="1"/>
              </p:cNvSpPr>
              <p:nvPr>
                <p:ph idx="1"/>
              </p:nvPr>
            </p:nvSpPr>
            <p:spPr>
              <a:blipFill>
                <a:blip r:embed="rId3"/>
                <a:stretch>
                  <a:fillRect l="-836" t="-127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241C01C-5C71-F3A5-C775-54B367C44E7B}"/>
              </a:ext>
            </a:extLst>
          </p:cNvPr>
          <p:cNvSpPr>
            <a:spLocks noGrp="1"/>
          </p:cNvSpPr>
          <p:nvPr>
            <p:ph type="sldNum" sz="quarter" idx="12"/>
          </p:nvPr>
        </p:nvSpPr>
        <p:spPr/>
        <p:txBody>
          <a:bodyPr/>
          <a:lstStyle/>
          <a:p>
            <a:fld id="{3C83C733-A267-4C27-B924-90460700986B}" type="slidenum">
              <a:rPr kumimoji="1" lang="ja-JP" altLang="en-US" smtClean="0"/>
              <a:t>18</a:t>
            </a:fld>
            <a:endParaRPr kumimoji="1" lang="ja-JP" altLang="en-US"/>
          </a:p>
        </p:txBody>
      </p:sp>
      <p:graphicFrame>
        <p:nvGraphicFramePr>
          <p:cNvPr id="5" name="表 4">
            <a:extLst>
              <a:ext uri="{FF2B5EF4-FFF2-40B4-BE49-F238E27FC236}">
                <a16:creationId xmlns:a16="http://schemas.microsoft.com/office/drawing/2014/main" id="{39C1ABA2-9239-CF2D-B3AC-009B51D51C5B}"/>
              </a:ext>
            </a:extLst>
          </p:cNvPr>
          <p:cNvGraphicFramePr>
            <a:graphicFrameLocks noGrp="1"/>
          </p:cNvGraphicFramePr>
          <p:nvPr>
            <p:extLst>
              <p:ext uri="{D42A27DB-BD31-4B8C-83A1-F6EECF244321}">
                <p14:modId xmlns:p14="http://schemas.microsoft.com/office/powerpoint/2010/main" val="3084956595"/>
              </p:ext>
            </p:extLst>
          </p:nvPr>
        </p:nvGraphicFramePr>
        <p:xfrm>
          <a:off x="6163504" y="1796404"/>
          <a:ext cx="5796364" cy="4542843"/>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701046460"/>
                    </a:ext>
                  </a:extLst>
                </a:gridCol>
                <a:gridCol w="1449091">
                  <a:extLst>
                    <a:ext uri="{9D8B030D-6E8A-4147-A177-3AD203B41FA5}">
                      <a16:colId xmlns:a16="http://schemas.microsoft.com/office/drawing/2014/main" val="1756809122"/>
                    </a:ext>
                  </a:extLst>
                </a:gridCol>
                <a:gridCol w="1449091">
                  <a:extLst>
                    <a:ext uri="{9D8B030D-6E8A-4147-A177-3AD203B41FA5}">
                      <a16:colId xmlns:a16="http://schemas.microsoft.com/office/drawing/2014/main" val="1715591286"/>
                    </a:ext>
                  </a:extLst>
                </a:gridCol>
                <a:gridCol w="1449091">
                  <a:extLst>
                    <a:ext uri="{9D8B030D-6E8A-4147-A177-3AD203B41FA5}">
                      <a16:colId xmlns:a16="http://schemas.microsoft.com/office/drawing/2014/main" val="2221707593"/>
                    </a:ext>
                  </a:extLst>
                </a:gridCol>
              </a:tblGrid>
              <a:tr h="700784">
                <a:tc>
                  <a:txBody>
                    <a:bodyPr/>
                    <a:lstStyle/>
                    <a:p>
                      <a:pPr algn="ctr"/>
                      <a:r>
                        <a:rPr kumimoji="1" lang="ja-JP" altLang="en-US" sz="2000" dirty="0">
                          <a:latin typeface="+mn-ea"/>
                          <a:ea typeface="+mn-ea"/>
                        </a:rPr>
                        <a:t>観光地名</a:t>
                      </a:r>
                    </a:p>
                  </a:txBody>
                  <a:tcPr anchor="ctr"/>
                </a:tc>
                <a:tc>
                  <a:txBody>
                    <a:bodyPr/>
                    <a:lstStyle/>
                    <a:p>
                      <a:pPr algn="ctr"/>
                      <a:r>
                        <a:rPr kumimoji="1" lang="ja-JP" altLang="en-US" sz="2000" dirty="0">
                          <a:latin typeface="+mn-ea"/>
                          <a:ea typeface="+mn-ea"/>
                        </a:rPr>
                        <a:t>コサイン</a:t>
                      </a:r>
                      <a:endParaRPr kumimoji="1" lang="en-US" altLang="ja-JP" sz="2000" dirty="0">
                        <a:latin typeface="+mn-ea"/>
                        <a:ea typeface="+mn-ea"/>
                      </a:endParaRPr>
                    </a:p>
                    <a:p>
                      <a:pPr algn="ctr"/>
                      <a:r>
                        <a:rPr kumimoji="1" lang="ja-JP" altLang="en-US" sz="2000" dirty="0">
                          <a:latin typeface="+mn-ea"/>
                          <a:ea typeface="+mn-ea"/>
                        </a:rPr>
                        <a:t>類似度</a:t>
                      </a:r>
                    </a:p>
                  </a:txBody>
                  <a:tcPr anchor="ctr"/>
                </a:tc>
                <a:tc>
                  <a:txBody>
                    <a:bodyPr/>
                    <a:lstStyle/>
                    <a:p>
                      <a:pPr algn="ctr"/>
                      <a:r>
                        <a:rPr kumimoji="1" lang="ja-JP" altLang="en-US" sz="20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2839050874"/>
                  </a:ext>
                </a:extLst>
              </a:tr>
              <a:tr h="700784">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代々木公園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0.3520</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0000"/>
                          </a:solidFill>
                          <a:effectLst/>
                          <a:uLnTx/>
                          <a:uFillTx/>
                          <a:latin typeface="Segoe UI"/>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45833224"/>
                  </a:ext>
                </a:extLst>
              </a:tr>
              <a:tr h="738525">
                <a:tc>
                  <a:txBody>
                    <a:bodyPr/>
                    <a:lstStyle/>
                    <a:p>
                      <a:pPr algn="ctr"/>
                      <a:r>
                        <a:rPr kumimoji="1" lang="ja-JP" altLang="en-US" sz="2000" dirty="0">
                          <a:solidFill>
                            <a:srgbClr val="FF0000"/>
                          </a:solidFill>
                          <a:latin typeface="+mn-ea"/>
                          <a:ea typeface="+mn-ea"/>
                          <a:cs typeface="Times New Roman" panose="02020603050405020304" pitchFamily="18" charset="0"/>
                        </a:rPr>
                        <a:t>池袋西口公園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0.3286</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0000"/>
                          </a:solidFill>
                          <a:effectLst/>
                          <a:uLnTx/>
                          <a:uFillTx/>
                          <a:latin typeface="Segoe UI"/>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700567275"/>
                  </a:ext>
                </a:extLst>
              </a:tr>
              <a:tr h="1000670">
                <a:tc>
                  <a:txBody>
                    <a:bodyPr/>
                    <a:lstStyle/>
                    <a:p>
                      <a:pPr algn="ctr"/>
                      <a:r>
                        <a:rPr kumimoji="1" lang="ja-JP" altLang="en-US" sz="2000" dirty="0">
                          <a:solidFill>
                            <a:srgbClr val="FF0000"/>
                          </a:solidFill>
                          <a:latin typeface="+mn-ea"/>
                          <a:ea typeface="+mn-ea"/>
                          <a:cs typeface="Times New Roman" panose="02020603050405020304" pitchFamily="18" charset="0"/>
                        </a:rPr>
                        <a:t>ハチ公の銅像</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0.3219</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0000"/>
                          </a:solidFill>
                          <a:effectLst/>
                          <a:uLnTx/>
                          <a:uFillTx/>
                          <a:latin typeface="Segoe UI"/>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史跡・</a:t>
                      </a:r>
                      <a:endParaRPr kumimoji="1" lang="en-US" altLang="ja-JP" sz="2000" spc="-100" baseline="0" dirty="0">
                        <a:solidFill>
                          <a:srgbClr val="FF0000"/>
                        </a:solidFill>
                        <a:latin typeface="+mn-ea"/>
                        <a:ea typeface="+mn-ea"/>
                        <a:cs typeface="Times New Roman" panose="02020603050405020304" pitchFamily="18" charset="0"/>
                      </a:endParaRPr>
                    </a:p>
                    <a:p>
                      <a:pPr algn="ctr"/>
                      <a:r>
                        <a:rPr kumimoji="1" lang="ja-JP" altLang="en-US" sz="2000" spc="-100" baseline="0" dirty="0">
                          <a:solidFill>
                            <a:srgbClr val="FF0000"/>
                          </a:solidFill>
                          <a:latin typeface="+mn-ea"/>
                          <a:ea typeface="+mn-ea"/>
                          <a:cs typeface="Times New Roman" panose="02020603050405020304" pitchFamily="18" charset="0"/>
                        </a:rPr>
                        <a:t>名所巡り</a:t>
                      </a:r>
                    </a:p>
                  </a:txBody>
                  <a:tcPr anchor="ctr"/>
                </a:tc>
                <a:extLst>
                  <a:ext uri="{0D108BD9-81ED-4DB2-BD59-A6C34878D82A}">
                    <a16:rowId xmlns:a16="http://schemas.microsoft.com/office/drawing/2014/main" val="3200328962"/>
                  </a:ext>
                </a:extLst>
              </a:tr>
              <a:tr h="700784">
                <a:tc>
                  <a:txBody>
                    <a:bodyPr/>
                    <a:lstStyle/>
                    <a:p>
                      <a:pPr algn="ctr"/>
                      <a:r>
                        <a:rPr kumimoji="1" lang="ja-JP" altLang="en-US" sz="2000" dirty="0">
                          <a:solidFill>
                            <a:srgbClr val="FF0000"/>
                          </a:solidFill>
                          <a:latin typeface="+mn-ea"/>
                          <a:ea typeface="+mn-ea"/>
                          <a:cs typeface="Times New Roman" panose="02020603050405020304" pitchFamily="18" charset="0"/>
                        </a:rPr>
                        <a:t>皇居外苑</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0.2929</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0000"/>
                          </a:solidFill>
                          <a:effectLst/>
                          <a:uLnTx/>
                          <a:uFillTx/>
                          <a:latin typeface="Segoe UI"/>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412846886"/>
                  </a:ext>
                </a:extLst>
              </a:tr>
              <a:tr h="700784">
                <a:tc>
                  <a:txBody>
                    <a:bodyPr/>
                    <a:lstStyle/>
                    <a:p>
                      <a:pPr algn="ctr"/>
                      <a:r>
                        <a:rPr kumimoji="1" lang="zh-TW" altLang="en-US" sz="2000" dirty="0">
                          <a:solidFill>
                            <a:srgbClr val="FF0000"/>
                          </a:solidFill>
                          <a:latin typeface="+mn-ea"/>
                          <a:ea typeface="+mn-ea"/>
                          <a:cs typeface="Times New Roman" panose="02020603050405020304" pitchFamily="18" charset="0"/>
                        </a:rPr>
                        <a:t>新宿中央公園</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0.2915</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0000"/>
                          </a:solidFill>
                          <a:effectLst/>
                          <a:uLnTx/>
                          <a:uFillTx/>
                          <a:latin typeface="Segoe UI"/>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604707354"/>
                  </a:ext>
                </a:extLst>
              </a:tr>
            </a:tbl>
          </a:graphicData>
        </a:graphic>
      </p:graphicFrame>
      <p:graphicFrame>
        <p:nvGraphicFramePr>
          <p:cNvPr id="6" name="コンテンツ プレースホルダー 4">
            <a:extLst>
              <a:ext uri="{FF2B5EF4-FFF2-40B4-BE49-F238E27FC236}">
                <a16:creationId xmlns:a16="http://schemas.microsoft.com/office/drawing/2014/main" id="{BC57A1B2-BD6F-1346-CD0B-D0AC1BC5AB77}"/>
              </a:ext>
            </a:extLst>
          </p:cNvPr>
          <p:cNvGraphicFramePr>
            <a:graphicFrameLocks/>
          </p:cNvGraphicFramePr>
          <p:nvPr>
            <p:extLst>
              <p:ext uri="{D42A27DB-BD31-4B8C-83A1-F6EECF244321}">
                <p14:modId xmlns:p14="http://schemas.microsoft.com/office/powerpoint/2010/main" val="2570166485"/>
              </p:ext>
            </p:extLst>
          </p:nvPr>
        </p:nvGraphicFramePr>
        <p:xfrm>
          <a:off x="232134" y="1797124"/>
          <a:ext cx="5796364" cy="4542121"/>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436336044"/>
                    </a:ext>
                  </a:extLst>
                </a:gridCol>
                <a:gridCol w="1449091">
                  <a:extLst>
                    <a:ext uri="{9D8B030D-6E8A-4147-A177-3AD203B41FA5}">
                      <a16:colId xmlns:a16="http://schemas.microsoft.com/office/drawing/2014/main" val="2113235698"/>
                    </a:ext>
                  </a:extLst>
                </a:gridCol>
                <a:gridCol w="1449091">
                  <a:extLst>
                    <a:ext uri="{9D8B030D-6E8A-4147-A177-3AD203B41FA5}">
                      <a16:colId xmlns:a16="http://schemas.microsoft.com/office/drawing/2014/main" val="379340621"/>
                    </a:ext>
                  </a:extLst>
                </a:gridCol>
                <a:gridCol w="1449091">
                  <a:extLst>
                    <a:ext uri="{9D8B030D-6E8A-4147-A177-3AD203B41FA5}">
                      <a16:colId xmlns:a16="http://schemas.microsoft.com/office/drawing/2014/main" val="1018375230"/>
                    </a:ext>
                  </a:extLst>
                </a:gridCol>
              </a:tblGrid>
              <a:tr h="709207">
                <a:tc>
                  <a:txBody>
                    <a:bodyPr/>
                    <a:lstStyle/>
                    <a:p>
                      <a:pPr algn="ctr"/>
                      <a:r>
                        <a:rPr kumimoji="1" lang="ja-JP" altLang="en-US" sz="2000" dirty="0">
                          <a:latin typeface="+mn-ea"/>
                          <a:ea typeface="+mn-ea"/>
                          <a:cs typeface="Times New Roman" panose="02020603050405020304" pitchFamily="18" charset="0"/>
                        </a:rPr>
                        <a:t>観光地名</a:t>
                      </a:r>
                    </a:p>
                  </a:txBody>
                  <a:tcPr anchor="ctr"/>
                </a:tc>
                <a:tc>
                  <a:txBody>
                    <a:bodyPr/>
                    <a:lstStyle/>
                    <a:p>
                      <a:pPr algn="ctr"/>
                      <a:r>
                        <a:rPr kumimoji="1" lang="ja-JP" altLang="en-US" sz="2000" dirty="0">
                          <a:latin typeface="+mn-ea"/>
                          <a:ea typeface="+mn-ea"/>
                          <a:cs typeface="Times New Roman" panose="02020603050405020304" pitchFamily="18" charset="0"/>
                        </a:rPr>
                        <a:t>コサイン類似度</a:t>
                      </a:r>
                    </a:p>
                  </a:txBody>
                  <a:tcPr anchor="ctr"/>
                </a:tc>
                <a:tc>
                  <a:txBody>
                    <a:bodyPr/>
                    <a:lstStyle/>
                    <a:p>
                      <a:pPr algn="ctr"/>
                      <a:r>
                        <a:rPr kumimoji="1" lang="ja-JP" altLang="en-US" sz="2000" dirty="0">
                          <a:latin typeface="+mn-ea"/>
                          <a:ea typeface="+mn-ea"/>
                          <a:cs typeface="Times New Roman" panose="02020603050405020304" pitchFamily="18" charset="0"/>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461421694"/>
                  </a:ext>
                </a:extLst>
              </a:tr>
              <a:tr h="709207">
                <a:tc>
                  <a:txBody>
                    <a:bodyPr/>
                    <a:lstStyle/>
                    <a:p>
                      <a:pPr algn="ctr"/>
                      <a:r>
                        <a:rPr kumimoji="1" lang="ja-JP" altLang="en-US" sz="2000" dirty="0">
                          <a:solidFill>
                            <a:srgbClr val="FF0000"/>
                          </a:solidFill>
                          <a:latin typeface="+mn-ea"/>
                          <a:ea typeface="+mn-ea"/>
                          <a:cs typeface="Times New Roman" panose="02020603050405020304" pitchFamily="18" charset="0"/>
                        </a:rPr>
                        <a:t>明治神宮内苑</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0.5389</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709207">
                <a:tc>
                  <a:txBody>
                    <a:bodyPr/>
                    <a:lstStyle/>
                    <a:p>
                      <a:pPr algn="ctr"/>
                      <a:r>
                        <a:rPr kumimoji="1" lang="ja-JP" altLang="en-US" sz="2000" dirty="0">
                          <a:solidFill>
                            <a:schemeClr val="tx1"/>
                          </a:solidFill>
                          <a:latin typeface="+mn-ea"/>
                          <a:ea typeface="+mn-ea"/>
                          <a:cs typeface="Times New Roman" panose="02020603050405020304" pitchFamily="18" charset="0"/>
                        </a:rPr>
                        <a:t>熱田神宮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0.4291</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愛知県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3853172761"/>
                  </a:ext>
                </a:extLst>
              </a:tr>
              <a:tr h="996086">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北海道神宮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0.4193</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4117973163"/>
                  </a:ext>
                </a:extLst>
              </a:tr>
              <a:tr h="709207">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代々木公園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0.4168</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東京都</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709207">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宮崎神宮</a:t>
                      </a:r>
                      <a:endParaRPr kumimoji="1" lang="en-US" altLang="ja-JP" sz="2000" spc="-100" baseline="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0.4103</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宮崎県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2504275854"/>
                  </a:ext>
                </a:extLst>
              </a:tr>
            </a:tbl>
          </a:graphicData>
        </a:graphic>
      </p:graphicFrame>
      <p:sp>
        <p:nvSpPr>
          <p:cNvPr id="7" name="テキスト ボックス 6">
            <a:extLst>
              <a:ext uri="{FF2B5EF4-FFF2-40B4-BE49-F238E27FC236}">
                <a16:creationId xmlns:a16="http://schemas.microsoft.com/office/drawing/2014/main" id="{684AD73D-4D82-2BF9-E763-3522D2BF6526}"/>
              </a:ext>
            </a:extLst>
          </p:cNvPr>
          <p:cNvSpPr txBox="1"/>
          <p:nvPr/>
        </p:nvSpPr>
        <p:spPr>
          <a:xfrm>
            <a:off x="2422430" y="1361982"/>
            <a:ext cx="1415772" cy="461665"/>
          </a:xfrm>
          <a:prstGeom prst="rect">
            <a:avLst/>
          </a:prstGeom>
          <a:noFill/>
        </p:spPr>
        <p:txBody>
          <a:bodyPr wrap="none" rtlCol="0">
            <a:spAutoFit/>
          </a:bodyPr>
          <a:lstStyle/>
          <a:p>
            <a:pPr algn="ctr"/>
            <a:r>
              <a:rPr kumimoji="1" lang="ja-JP" altLang="en-US" sz="2400" dirty="0"/>
              <a:t>先行研究</a:t>
            </a:r>
          </a:p>
        </p:txBody>
      </p:sp>
      <p:sp>
        <p:nvSpPr>
          <p:cNvPr id="8" name="テキスト ボックス 7">
            <a:extLst>
              <a:ext uri="{FF2B5EF4-FFF2-40B4-BE49-F238E27FC236}">
                <a16:creationId xmlns:a16="http://schemas.microsoft.com/office/drawing/2014/main" id="{0A699815-0481-37C9-3292-32863AEC23D7}"/>
              </a:ext>
            </a:extLst>
          </p:cNvPr>
          <p:cNvSpPr txBox="1"/>
          <p:nvPr/>
        </p:nvSpPr>
        <p:spPr>
          <a:xfrm>
            <a:off x="8353800" y="1361982"/>
            <a:ext cx="1415772" cy="461665"/>
          </a:xfrm>
          <a:prstGeom prst="rect">
            <a:avLst/>
          </a:prstGeom>
          <a:noFill/>
        </p:spPr>
        <p:txBody>
          <a:bodyPr wrap="none" rtlCol="0">
            <a:spAutoFit/>
          </a:bodyPr>
          <a:lstStyle/>
          <a:p>
            <a:pPr algn="ctr"/>
            <a:r>
              <a:rPr kumimoji="1" lang="ja-JP" altLang="en-US" sz="2400" dirty="0"/>
              <a:t>提案手法</a:t>
            </a:r>
          </a:p>
        </p:txBody>
      </p:sp>
    </p:spTree>
    <p:extLst>
      <p:ext uri="{BB962C8B-B14F-4D97-AF65-F5344CB8AC3E}">
        <p14:creationId xmlns:p14="http://schemas.microsoft.com/office/powerpoint/2010/main" val="313142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DBF13-84AB-38A7-4442-ADD097A44A5D}"/>
              </a:ext>
            </a:extLst>
          </p:cNvPr>
          <p:cNvSpPr>
            <a:spLocks noGrp="1"/>
          </p:cNvSpPr>
          <p:nvPr>
            <p:ph type="title"/>
          </p:nvPr>
        </p:nvSpPr>
        <p:spPr/>
        <p:txBody>
          <a:bodyPr>
            <a:normAutofit/>
          </a:bodyPr>
          <a:lstStyle/>
          <a:p>
            <a:r>
              <a:rPr kumimoji="1" lang="ja-JP" altLang="en-US" dirty="0"/>
              <a:t>提案手法と先行研究</a:t>
            </a:r>
            <a:r>
              <a:rPr kumimoji="1" lang="en-US" altLang="ja-JP" dirty="0"/>
              <a:t>[1]</a:t>
            </a:r>
            <a:r>
              <a:rPr kumimoji="1" lang="ja-JP" altLang="en-US" dirty="0"/>
              <a:t>の比較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AC96A14-F374-ED03-933B-0D9D995F6697}"/>
                  </a:ext>
                </a:extLst>
              </p:cNvPr>
              <p:cNvSpPr>
                <a:spLocks noGrp="1"/>
              </p:cNvSpPr>
              <p:nvPr>
                <p:ph idx="1"/>
              </p:nvPr>
            </p:nvSpPr>
            <p:spPr/>
            <p:txBody>
              <a:bodyPr>
                <a:normAutofit/>
              </a:bodyPr>
              <a:lstStyle/>
              <a:p>
                <a:pPr marL="0" indent="0">
                  <a:buNone/>
                </a:pPr>
                <a:r>
                  <a:rPr lang="ja-JP" altLang="en-US" sz="2400" dirty="0">
                    <a:solidFill>
                      <a:prstClr val="black"/>
                    </a:solidFill>
                  </a:rPr>
                  <a:t>新宿御苑ベクトル</a:t>
                </a:r>
                <a:r>
                  <a:rPr lang="en-US" altLang="ja-JP" sz="2400" dirty="0">
                    <a:solidFill>
                      <a:prstClr val="black"/>
                    </a:solidFill>
                  </a:rPr>
                  <a:t>(</a:t>
                </a:r>
                <a:r>
                  <a:rPr lang="ja-JP" altLang="en-US" sz="2400" dirty="0">
                    <a:solidFill>
                      <a:prstClr val="black"/>
                    </a:solidFill>
                  </a:rPr>
                  <a:t>公園・庭園</a:t>
                </a:r>
                <a:r>
                  <a:rPr lang="en-US" altLang="ja-JP" sz="2400" dirty="0">
                    <a:solidFill>
                      <a:prstClr val="black"/>
                    </a:solidFill>
                  </a:rPr>
                  <a:t>/</a:t>
                </a:r>
                <a:r>
                  <a:rPr lang="ja-JP" altLang="en-US" sz="2400" dirty="0">
                    <a:solidFill>
                      <a:prstClr val="black"/>
                    </a:solidFill>
                  </a:rPr>
                  <a:t>東京都</a:t>
                </a:r>
                <a:r>
                  <a:rPr lang="en-US" altLang="ja-JP" sz="2400" dirty="0">
                    <a:solidFill>
                      <a:prstClr val="black"/>
                    </a:solidFill>
                  </a:rPr>
                  <a:t>)</a:t>
                </a:r>
                <a14:m>
                  <m:oMath xmlns:m="http://schemas.openxmlformats.org/officeDocument/2006/math">
                    <m:r>
                      <a:rPr lang="en-US" altLang="ja-JP" sz="2400" i="1" dirty="0">
                        <a:solidFill>
                          <a:prstClr val="black"/>
                        </a:solidFill>
                        <a:latin typeface="Cambria Math" panose="02040503050406030204" pitchFamily="18" charset="0"/>
                      </a:rPr>
                      <m:t>−</m:t>
                    </m:r>
                  </m:oMath>
                </a14:m>
                <a:r>
                  <a:rPr lang="ja-JP" altLang="en-US" sz="2400" dirty="0">
                    <a:solidFill>
                      <a:prstClr val="black"/>
                    </a:solidFill>
                  </a:rPr>
                  <a:t>東京都ベクトル</a:t>
                </a:r>
                <a14:m>
                  <m:oMath xmlns:m="http://schemas.openxmlformats.org/officeDocument/2006/math">
                    <m:r>
                      <a:rPr lang="en-US" altLang="ja-JP" sz="2400" i="1" dirty="0">
                        <a:solidFill>
                          <a:prstClr val="black"/>
                        </a:solidFill>
                        <a:latin typeface="Cambria Math" panose="02040503050406030204" pitchFamily="18" charset="0"/>
                      </a:rPr>
                      <m:t>+</m:t>
                    </m:r>
                  </m:oMath>
                </a14:m>
                <a:r>
                  <a:rPr lang="ja-JP" altLang="en-US" sz="2400" dirty="0">
                    <a:solidFill>
                      <a:prstClr val="black"/>
                    </a:solidFill>
                  </a:rPr>
                  <a:t>大阪府ベクトル</a:t>
                </a:r>
                <a:endParaRPr kumimoji="1" lang="en-US" altLang="ja-JP" sz="2400" dirty="0"/>
              </a:p>
              <a:p>
                <a:endParaRPr lang="en-US" altLang="ja-JP" dirty="0"/>
              </a:p>
              <a:p>
                <a:endParaRPr lang="en-US" altLang="ja-JP" dirty="0"/>
              </a:p>
              <a:p>
                <a:pPr marL="0" indent="0">
                  <a:buNone/>
                </a:pPr>
                <a:endParaRPr lang="en-US" altLang="ja-JP" dirty="0"/>
              </a:p>
              <a:p>
                <a:endParaRPr lang="en-US" altLang="ja-JP" dirty="0"/>
              </a:p>
              <a:p>
                <a:pPr marL="0" indent="0">
                  <a:buNone/>
                </a:pPr>
                <a:r>
                  <a:rPr kumimoji="1" lang="en-US" altLang="ja-JP" dirty="0"/>
                  <a:t>					</a:t>
                </a:r>
                <a:endParaRPr lang="ja-JP" altLang="en-US" dirty="0"/>
              </a:p>
            </p:txBody>
          </p:sp>
        </mc:Choice>
        <mc:Fallback xmlns="">
          <p:sp>
            <p:nvSpPr>
              <p:cNvPr id="3" name="コンテンツ プレースホルダー 2">
                <a:extLst>
                  <a:ext uri="{FF2B5EF4-FFF2-40B4-BE49-F238E27FC236}">
                    <a16:creationId xmlns:a16="http://schemas.microsoft.com/office/drawing/2014/main" id="{BAC96A14-F374-ED03-933B-0D9D995F6697}"/>
                  </a:ext>
                </a:extLst>
              </p:cNvPr>
              <p:cNvSpPr>
                <a:spLocks noGrp="1" noRot="1" noChangeAspect="1" noMove="1" noResize="1" noEditPoints="1" noAdjustHandles="1" noChangeArrowheads="1" noChangeShapeType="1" noTextEdit="1"/>
              </p:cNvSpPr>
              <p:nvPr>
                <p:ph idx="1"/>
              </p:nvPr>
            </p:nvSpPr>
            <p:spPr>
              <a:blipFill>
                <a:blip r:embed="rId3"/>
                <a:stretch>
                  <a:fillRect l="-836" t="-127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241C01C-5C71-F3A5-C775-54B367C44E7B}"/>
              </a:ext>
            </a:extLst>
          </p:cNvPr>
          <p:cNvSpPr>
            <a:spLocks noGrp="1"/>
          </p:cNvSpPr>
          <p:nvPr>
            <p:ph type="sldNum" sz="quarter" idx="12"/>
          </p:nvPr>
        </p:nvSpPr>
        <p:spPr/>
        <p:txBody>
          <a:bodyPr/>
          <a:lstStyle/>
          <a:p>
            <a:fld id="{3C83C733-A267-4C27-B924-90460700986B}" type="slidenum">
              <a:rPr kumimoji="1" lang="ja-JP" altLang="en-US" smtClean="0"/>
              <a:t>19</a:t>
            </a:fld>
            <a:endParaRPr kumimoji="1" lang="ja-JP" altLang="en-US"/>
          </a:p>
        </p:txBody>
      </p:sp>
      <p:graphicFrame>
        <p:nvGraphicFramePr>
          <p:cNvPr id="5" name="表 4">
            <a:extLst>
              <a:ext uri="{FF2B5EF4-FFF2-40B4-BE49-F238E27FC236}">
                <a16:creationId xmlns:a16="http://schemas.microsoft.com/office/drawing/2014/main" id="{39C1ABA2-9239-CF2D-B3AC-009B51D51C5B}"/>
              </a:ext>
            </a:extLst>
          </p:cNvPr>
          <p:cNvGraphicFramePr>
            <a:graphicFrameLocks noGrp="1"/>
          </p:cNvGraphicFramePr>
          <p:nvPr>
            <p:extLst>
              <p:ext uri="{D42A27DB-BD31-4B8C-83A1-F6EECF244321}">
                <p14:modId xmlns:p14="http://schemas.microsoft.com/office/powerpoint/2010/main" val="692859414"/>
              </p:ext>
            </p:extLst>
          </p:nvPr>
        </p:nvGraphicFramePr>
        <p:xfrm>
          <a:off x="6163504" y="1796404"/>
          <a:ext cx="5796364" cy="4542843"/>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701046460"/>
                    </a:ext>
                  </a:extLst>
                </a:gridCol>
                <a:gridCol w="1449091">
                  <a:extLst>
                    <a:ext uri="{9D8B030D-6E8A-4147-A177-3AD203B41FA5}">
                      <a16:colId xmlns:a16="http://schemas.microsoft.com/office/drawing/2014/main" val="1756809122"/>
                    </a:ext>
                  </a:extLst>
                </a:gridCol>
                <a:gridCol w="1449091">
                  <a:extLst>
                    <a:ext uri="{9D8B030D-6E8A-4147-A177-3AD203B41FA5}">
                      <a16:colId xmlns:a16="http://schemas.microsoft.com/office/drawing/2014/main" val="1715591286"/>
                    </a:ext>
                  </a:extLst>
                </a:gridCol>
                <a:gridCol w="1449091">
                  <a:extLst>
                    <a:ext uri="{9D8B030D-6E8A-4147-A177-3AD203B41FA5}">
                      <a16:colId xmlns:a16="http://schemas.microsoft.com/office/drawing/2014/main" val="2221707593"/>
                    </a:ext>
                  </a:extLst>
                </a:gridCol>
              </a:tblGrid>
              <a:tr h="700784">
                <a:tc>
                  <a:txBody>
                    <a:bodyPr/>
                    <a:lstStyle/>
                    <a:p>
                      <a:pPr algn="ctr"/>
                      <a:r>
                        <a:rPr kumimoji="1" lang="ja-JP" altLang="en-US" sz="2000" dirty="0">
                          <a:latin typeface="+mn-ea"/>
                          <a:ea typeface="+mn-ea"/>
                        </a:rPr>
                        <a:t>観光地名</a:t>
                      </a:r>
                    </a:p>
                  </a:txBody>
                  <a:tcPr anchor="ctr"/>
                </a:tc>
                <a:tc>
                  <a:txBody>
                    <a:bodyPr/>
                    <a:lstStyle/>
                    <a:p>
                      <a:pPr algn="ctr"/>
                      <a:r>
                        <a:rPr kumimoji="1" lang="ja-JP" altLang="en-US" sz="2000" dirty="0">
                          <a:latin typeface="+mn-ea"/>
                          <a:ea typeface="+mn-ea"/>
                        </a:rPr>
                        <a:t>コサイン</a:t>
                      </a:r>
                      <a:endParaRPr kumimoji="1" lang="en-US" altLang="ja-JP" sz="2000" dirty="0">
                        <a:latin typeface="+mn-ea"/>
                        <a:ea typeface="+mn-ea"/>
                      </a:endParaRPr>
                    </a:p>
                    <a:p>
                      <a:pPr algn="ctr"/>
                      <a:r>
                        <a:rPr kumimoji="1" lang="ja-JP" altLang="en-US" sz="2000" dirty="0">
                          <a:latin typeface="+mn-ea"/>
                          <a:ea typeface="+mn-ea"/>
                        </a:rPr>
                        <a:t>類似度</a:t>
                      </a:r>
                    </a:p>
                  </a:txBody>
                  <a:tcPr anchor="ctr"/>
                </a:tc>
                <a:tc>
                  <a:txBody>
                    <a:bodyPr/>
                    <a:lstStyle/>
                    <a:p>
                      <a:pPr algn="ctr"/>
                      <a:r>
                        <a:rPr kumimoji="1" lang="ja-JP" altLang="en-US" sz="20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2839050874"/>
                  </a:ext>
                </a:extLst>
              </a:tr>
              <a:tr h="700784">
                <a:tc>
                  <a:txBody>
                    <a:bodyPr/>
                    <a:lstStyle/>
                    <a:p>
                      <a:pPr algn="ctr"/>
                      <a:r>
                        <a:rPr kumimoji="1" lang="ja-JP" altLang="en-US" sz="2000" dirty="0">
                          <a:solidFill>
                            <a:schemeClr val="tx1"/>
                          </a:solidFill>
                          <a:latin typeface="+mn-ea"/>
                          <a:ea typeface="+mn-ea"/>
                          <a:cs typeface="Times New Roman" panose="02020603050405020304" pitchFamily="18" charset="0"/>
                        </a:rPr>
                        <a:t>新宿御苑</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0.9740</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45833224"/>
                  </a:ext>
                </a:extLst>
              </a:tr>
              <a:tr h="738525">
                <a:tc>
                  <a:txBody>
                    <a:bodyPr/>
                    <a:lstStyle/>
                    <a:p>
                      <a:pPr algn="ctr"/>
                      <a:r>
                        <a:rPr kumimoji="1" lang="ja-JP" altLang="en-US" sz="2000" dirty="0">
                          <a:solidFill>
                            <a:schemeClr val="tx1"/>
                          </a:solidFill>
                          <a:latin typeface="+mn-ea"/>
                          <a:ea typeface="+mn-ea"/>
                          <a:cs typeface="Times New Roman" panose="02020603050405020304" pitchFamily="18" charset="0"/>
                        </a:rPr>
                        <a:t>青葉の森公園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0.9476</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千葉県</a:t>
                      </a:r>
                    </a:p>
                  </a:txBody>
                  <a:tcPr anchor="ctr"/>
                </a:tc>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700567275"/>
                  </a:ext>
                </a:extLst>
              </a:tr>
              <a:tr h="1000670">
                <a:tc>
                  <a:txBody>
                    <a:bodyPr/>
                    <a:lstStyle/>
                    <a:p>
                      <a:pPr algn="ctr"/>
                      <a:r>
                        <a:rPr kumimoji="1" lang="zh-TW" altLang="en-US" sz="2000" dirty="0">
                          <a:solidFill>
                            <a:schemeClr val="tx1"/>
                          </a:solidFill>
                          <a:latin typeface="+mn-ea"/>
                          <a:ea typeface="+mn-ea"/>
                          <a:cs typeface="Times New Roman" panose="02020603050405020304" pitchFamily="18" charset="0"/>
                        </a:rPr>
                        <a:t>国営昭和記念公園</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0.9466</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200328962"/>
                  </a:ext>
                </a:extLst>
              </a:tr>
              <a:tr h="700784">
                <a:tc>
                  <a:txBody>
                    <a:bodyPr/>
                    <a:lstStyle/>
                    <a:p>
                      <a:pPr algn="ctr"/>
                      <a:r>
                        <a:rPr kumimoji="1" lang="ja-JP" altLang="en-US" sz="2000" dirty="0">
                          <a:solidFill>
                            <a:srgbClr val="FF0000"/>
                          </a:solidFill>
                          <a:latin typeface="+mn-ea"/>
                          <a:ea typeface="+mn-ea"/>
                          <a:cs typeface="Times New Roman" panose="02020603050405020304" pitchFamily="18" charset="0"/>
                        </a:rPr>
                        <a:t>大仙公園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0.9451</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412846886"/>
                  </a:ext>
                </a:extLst>
              </a:tr>
              <a:tr h="700784">
                <a:tc>
                  <a:txBody>
                    <a:bodyPr/>
                    <a:lstStyle/>
                    <a:p>
                      <a:pPr algn="ctr"/>
                      <a:r>
                        <a:rPr kumimoji="1" lang="ja-JP" altLang="en-US" sz="2000" dirty="0">
                          <a:solidFill>
                            <a:schemeClr val="tx1"/>
                          </a:solidFill>
                          <a:latin typeface="+mn-ea"/>
                          <a:ea typeface="+mn-ea"/>
                          <a:cs typeface="Times New Roman" panose="02020603050405020304" pitchFamily="18" charset="0"/>
                        </a:rPr>
                        <a:t>都立水元公園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0.9397</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604707354"/>
                  </a:ext>
                </a:extLst>
              </a:tr>
            </a:tbl>
          </a:graphicData>
        </a:graphic>
      </p:graphicFrame>
      <p:graphicFrame>
        <p:nvGraphicFramePr>
          <p:cNvPr id="6" name="コンテンツ プレースホルダー 4">
            <a:extLst>
              <a:ext uri="{FF2B5EF4-FFF2-40B4-BE49-F238E27FC236}">
                <a16:creationId xmlns:a16="http://schemas.microsoft.com/office/drawing/2014/main" id="{BC57A1B2-BD6F-1346-CD0B-D0AC1BC5AB77}"/>
              </a:ext>
            </a:extLst>
          </p:cNvPr>
          <p:cNvGraphicFramePr>
            <a:graphicFrameLocks/>
          </p:cNvGraphicFramePr>
          <p:nvPr>
            <p:extLst>
              <p:ext uri="{D42A27DB-BD31-4B8C-83A1-F6EECF244321}">
                <p14:modId xmlns:p14="http://schemas.microsoft.com/office/powerpoint/2010/main" val="4061128402"/>
              </p:ext>
            </p:extLst>
          </p:nvPr>
        </p:nvGraphicFramePr>
        <p:xfrm>
          <a:off x="232134" y="1797124"/>
          <a:ext cx="5796364" cy="4542121"/>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436336044"/>
                    </a:ext>
                  </a:extLst>
                </a:gridCol>
                <a:gridCol w="1449091">
                  <a:extLst>
                    <a:ext uri="{9D8B030D-6E8A-4147-A177-3AD203B41FA5}">
                      <a16:colId xmlns:a16="http://schemas.microsoft.com/office/drawing/2014/main" val="2113235698"/>
                    </a:ext>
                  </a:extLst>
                </a:gridCol>
                <a:gridCol w="1449091">
                  <a:extLst>
                    <a:ext uri="{9D8B030D-6E8A-4147-A177-3AD203B41FA5}">
                      <a16:colId xmlns:a16="http://schemas.microsoft.com/office/drawing/2014/main" val="379340621"/>
                    </a:ext>
                  </a:extLst>
                </a:gridCol>
                <a:gridCol w="1449091">
                  <a:extLst>
                    <a:ext uri="{9D8B030D-6E8A-4147-A177-3AD203B41FA5}">
                      <a16:colId xmlns:a16="http://schemas.microsoft.com/office/drawing/2014/main" val="1018375230"/>
                    </a:ext>
                  </a:extLst>
                </a:gridCol>
              </a:tblGrid>
              <a:tr h="709207">
                <a:tc>
                  <a:txBody>
                    <a:bodyPr/>
                    <a:lstStyle/>
                    <a:p>
                      <a:pPr algn="ctr"/>
                      <a:r>
                        <a:rPr kumimoji="1" lang="ja-JP" altLang="en-US" sz="2000" dirty="0">
                          <a:latin typeface="+mn-ea"/>
                          <a:ea typeface="+mn-ea"/>
                          <a:cs typeface="Times New Roman" panose="02020603050405020304" pitchFamily="18" charset="0"/>
                        </a:rPr>
                        <a:t>観光地名</a:t>
                      </a:r>
                    </a:p>
                  </a:txBody>
                  <a:tcPr anchor="ctr"/>
                </a:tc>
                <a:tc>
                  <a:txBody>
                    <a:bodyPr/>
                    <a:lstStyle/>
                    <a:p>
                      <a:pPr algn="ctr"/>
                      <a:r>
                        <a:rPr kumimoji="1" lang="ja-JP" altLang="en-US" sz="2000" dirty="0">
                          <a:latin typeface="+mn-ea"/>
                          <a:ea typeface="+mn-ea"/>
                          <a:cs typeface="Times New Roman" panose="02020603050405020304" pitchFamily="18" charset="0"/>
                        </a:rPr>
                        <a:t>コサイン類似度</a:t>
                      </a:r>
                    </a:p>
                  </a:txBody>
                  <a:tcPr anchor="ctr"/>
                </a:tc>
                <a:tc>
                  <a:txBody>
                    <a:bodyPr/>
                    <a:lstStyle/>
                    <a:p>
                      <a:pPr algn="ctr"/>
                      <a:r>
                        <a:rPr kumimoji="1" lang="ja-JP" altLang="en-US" sz="2000" dirty="0">
                          <a:latin typeface="+mn-ea"/>
                          <a:ea typeface="+mn-ea"/>
                          <a:cs typeface="Times New Roman" panose="02020603050405020304" pitchFamily="18" charset="0"/>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461421694"/>
                  </a:ext>
                </a:extLst>
              </a:tr>
              <a:tr h="709207">
                <a:tc>
                  <a:txBody>
                    <a:bodyPr/>
                    <a:lstStyle/>
                    <a:p>
                      <a:pPr algn="ctr"/>
                      <a:r>
                        <a:rPr kumimoji="1" lang="ja-JP" altLang="en-US" sz="2000" spc="-100" baseline="0" dirty="0">
                          <a:solidFill>
                            <a:schemeClr val="tx1"/>
                          </a:solidFill>
                          <a:latin typeface="+mn-ea"/>
                          <a:ea typeface="+mn-ea"/>
                          <a:cs typeface="Times New Roman" panose="02020603050405020304" pitchFamily="18" charset="0"/>
                        </a:rPr>
                        <a:t>新宿御苑の桜</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0.6754</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動物園</a:t>
                      </a:r>
                      <a:endParaRPr kumimoji="1" lang="en-US" altLang="ja-JP" sz="2000" spc="-100" baseline="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・植物園</a:t>
                      </a:r>
                    </a:p>
                  </a:txBody>
                  <a:tcPr anchor="ctr"/>
                </a:tc>
                <a:extLst>
                  <a:ext uri="{0D108BD9-81ED-4DB2-BD59-A6C34878D82A}">
                    <a16:rowId xmlns:a16="http://schemas.microsoft.com/office/drawing/2014/main" val="2882740509"/>
                  </a:ext>
                </a:extLst>
              </a:tr>
              <a:tr h="709207">
                <a:tc>
                  <a:txBody>
                    <a:bodyPr/>
                    <a:lstStyle/>
                    <a:p>
                      <a:pPr algn="ctr"/>
                      <a:r>
                        <a:rPr kumimoji="1" lang="ja-JP" altLang="en-US" sz="2000" dirty="0">
                          <a:solidFill>
                            <a:schemeClr val="tx1"/>
                          </a:solidFill>
                          <a:latin typeface="+mn-ea"/>
                          <a:ea typeface="+mn-ea"/>
                          <a:cs typeface="Times New Roman" panose="02020603050405020304" pitchFamily="18" charset="0"/>
                        </a:rPr>
                        <a:t>京都府立</a:t>
                      </a:r>
                      <a:endParaRPr kumimoji="1" lang="en-US" altLang="ja-JP" sz="2000" dirty="0">
                        <a:solidFill>
                          <a:schemeClr val="tx1"/>
                        </a:solidFill>
                        <a:latin typeface="+mn-ea"/>
                        <a:ea typeface="+mn-ea"/>
                        <a:cs typeface="Times New Roman" panose="02020603050405020304" pitchFamily="18" charset="0"/>
                      </a:endParaRPr>
                    </a:p>
                    <a:p>
                      <a:pPr algn="ctr"/>
                      <a:r>
                        <a:rPr kumimoji="1" lang="ja-JP" altLang="en-US" sz="2000" dirty="0">
                          <a:solidFill>
                            <a:schemeClr val="tx1"/>
                          </a:solidFill>
                          <a:latin typeface="+mn-ea"/>
                          <a:ea typeface="+mn-ea"/>
                          <a:cs typeface="Times New Roman" panose="02020603050405020304" pitchFamily="18" charset="0"/>
                        </a:rPr>
                        <a:t>植物園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0.4791</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京都府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動物園</a:t>
                      </a:r>
                      <a:endParaRPr kumimoji="1" lang="en-US" altLang="ja-JP" sz="2000" spc="-100" baseline="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・植物園</a:t>
                      </a:r>
                    </a:p>
                  </a:txBody>
                  <a:tcPr anchor="ctr"/>
                </a:tc>
                <a:extLst>
                  <a:ext uri="{0D108BD9-81ED-4DB2-BD59-A6C34878D82A}">
                    <a16:rowId xmlns:a16="http://schemas.microsoft.com/office/drawing/2014/main" val="3853172761"/>
                  </a:ext>
                </a:extLst>
              </a:tr>
              <a:tr h="996086">
                <a:tc>
                  <a:txBody>
                    <a:bodyPr/>
                    <a:lstStyle/>
                    <a:p>
                      <a:pPr algn="ctr"/>
                      <a:r>
                        <a:rPr kumimoji="1" lang="ja-JP" altLang="en-US" sz="2000" dirty="0">
                          <a:solidFill>
                            <a:schemeClr val="tx1"/>
                          </a:solidFill>
                          <a:latin typeface="+mn-ea"/>
                          <a:ea typeface="+mn-ea"/>
                          <a:cs typeface="Times New Roman" panose="02020603050405020304" pitchFamily="18" charset="0"/>
                        </a:rPr>
                        <a:t>皇居</a:t>
                      </a:r>
                      <a:endParaRPr kumimoji="1" lang="en-US" altLang="ja-JP" sz="2000" dirty="0">
                        <a:solidFill>
                          <a:schemeClr val="tx1"/>
                        </a:solidFill>
                        <a:latin typeface="+mn-ea"/>
                        <a:ea typeface="+mn-ea"/>
                        <a:cs typeface="Times New Roman" panose="02020603050405020304" pitchFamily="18" charset="0"/>
                      </a:endParaRPr>
                    </a:p>
                    <a:p>
                      <a:pPr algn="ctr"/>
                      <a:r>
                        <a:rPr kumimoji="1" lang="ja-JP" altLang="en-US" sz="2000" dirty="0">
                          <a:solidFill>
                            <a:schemeClr val="tx1"/>
                          </a:solidFill>
                          <a:latin typeface="+mn-ea"/>
                          <a:ea typeface="+mn-ea"/>
                          <a:cs typeface="Times New Roman" panose="02020603050405020304" pitchFamily="18" charset="0"/>
                        </a:rPr>
                        <a:t>東御苑</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0.4564</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公園・庭園</a:t>
                      </a:r>
                    </a:p>
                  </a:txBody>
                  <a:tcPr anchor="ctr"/>
                </a:tc>
                <a:extLst>
                  <a:ext uri="{0D108BD9-81ED-4DB2-BD59-A6C34878D82A}">
                    <a16:rowId xmlns:a16="http://schemas.microsoft.com/office/drawing/2014/main" val="4117973163"/>
                  </a:ext>
                </a:extLst>
              </a:tr>
              <a:tr h="709207">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大阪城</a:t>
                      </a:r>
                      <a:endParaRPr kumimoji="1" lang="en-US" altLang="ja-JP" sz="2000" spc="-100" baseline="0" dirty="0">
                        <a:solidFill>
                          <a:srgbClr val="FF0000"/>
                        </a:solidFill>
                        <a:latin typeface="+mn-ea"/>
                        <a:ea typeface="+mn-ea"/>
                        <a:cs typeface="Times New Roman" panose="02020603050405020304" pitchFamily="18" charset="0"/>
                      </a:endParaRPr>
                    </a:p>
                    <a:p>
                      <a:pPr algn="ctr"/>
                      <a:r>
                        <a:rPr kumimoji="1" lang="ja-JP" altLang="en-US" sz="2000" spc="-100" baseline="0" dirty="0">
                          <a:solidFill>
                            <a:srgbClr val="FF0000"/>
                          </a:solidFill>
                          <a:latin typeface="+mn-ea"/>
                          <a:ea typeface="+mn-ea"/>
                          <a:cs typeface="Times New Roman" panose="02020603050405020304" pitchFamily="18" charset="0"/>
                        </a:rPr>
                        <a:t>西の丸庭園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0.4370</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rgbClr val="FF0000"/>
                          </a:solidFill>
                          <a:latin typeface="+mn-ea"/>
                          <a:ea typeface="+mn-ea"/>
                        </a:rPr>
                        <a:t>公園・庭園</a:t>
                      </a:r>
                    </a:p>
                  </a:txBody>
                  <a:tcPr anchor="ctr"/>
                </a:tc>
                <a:extLst>
                  <a:ext uri="{0D108BD9-81ED-4DB2-BD59-A6C34878D82A}">
                    <a16:rowId xmlns:a16="http://schemas.microsoft.com/office/drawing/2014/main" val="1933406415"/>
                  </a:ext>
                </a:extLst>
              </a:tr>
              <a:tr h="709207">
                <a:tc>
                  <a:txBody>
                    <a:bodyPr/>
                    <a:lstStyle/>
                    <a:p>
                      <a:pPr algn="ctr"/>
                      <a:r>
                        <a:rPr kumimoji="1" lang="ja-JP" altLang="en-US" sz="2000" dirty="0">
                          <a:solidFill>
                            <a:schemeClr val="tx1"/>
                          </a:solidFill>
                          <a:latin typeface="+mn-ea"/>
                          <a:ea typeface="+mn-ea"/>
                          <a:cs typeface="Times New Roman" panose="02020603050405020304" pitchFamily="18" charset="0"/>
                        </a:rPr>
                        <a:t>大谷山</a:t>
                      </a:r>
                      <a:endParaRPr kumimoji="1" lang="en-US" altLang="ja-JP" sz="2000" dirty="0">
                        <a:solidFill>
                          <a:schemeClr val="tx1"/>
                        </a:solidFill>
                        <a:latin typeface="+mn-ea"/>
                        <a:ea typeface="+mn-ea"/>
                        <a:cs typeface="Times New Roman" panose="02020603050405020304" pitchFamily="18" charset="0"/>
                      </a:endParaRPr>
                    </a:p>
                    <a:p>
                      <a:pPr algn="ctr"/>
                      <a:r>
                        <a:rPr kumimoji="1" lang="ja-JP" altLang="en-US" sz="2000" dirty="0">
                          <a:solidFill>
                            <a:schemeClr val="tx1"/>
                          </a:solidFill>
                          <a:latin typeface="+mn-ea"/>
                          <a:ea typeface="+mn-ea"/>
                          <a:cs typeface="Times New Roman" panose="02020603050405020304" pitchFamily="18" charset="0"/>
                        </a:rPr>
                        <a:t>自然公園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0.4123</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奈良県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公園・庭園</a:t>
                      </a:r>
                    </a:p>
                  </a:txBody>
                  <a:tcPr anchor="ctr"/>
                </a:tc>
                <a:extLst>
                  <a:ext uri="{0D108BD9-81ED-4DB2-BD59-A6C34878D82A}">
                    <a16:rowId xmlns:a16="http://schemas.microsoft.com/office/drawing/2014/main" val="2504275854"/>
                  </a:ext>
                </a:extLst>
              </a:tr>
            </a:tbl>
          </a:graphicData>
        </a:graphic>
      </p:graphicFrame>
      <p:sp>
        <p:nvSpPr>
          <p:cNvPr id="7" name="テキスト ボックス 6">
            <a:extLst>
              <a:ext uri="{FF2B5EF4-FFF2-40B4-BE49-F238E27FC236}">
                <a16:creationId xmlns:a16="http://schemas.microsoft.com/office/drawing/2014/main" id="{684AD73D-4D82-2BF9-E763-3522D2BF6526}"/>
              </a:ext>
            </a:extLst>
          </p:cNvPr>
          <p:cNvSpPr txBox="1"/>
          <p:nvPr/>
        </p:nvSpPr>
        <p:spPr>
          <a:xfrm>
            <a:off x="2422430" y="1361982"/>
            <a:ext cx="1415772" cy="461665"/>
          </a:xfrm>
          <a:prstGeom prst="rect">
            <a:avLst/>
          </a:prstGeom>
          <a:noFill/>
        </p:spPr>
        <p:txBody>
          <a:bodyPr wrap="none" rtlCol="0">
            <a:spAutoFit/>
          </a:bodyPr>
          <a:lstStyle/>
          <a:p>
            <a:pPr algn="ctr"/>
            <a:r>
              <a:rPr kumimoji="1" lang="ja-JP" altLang="en-US" sz="2400" dirty="0"/>
              <a:t>先行研究</a:t>
            </a:r>
          </a:p>
        </p:txBody>
      </p:sp>
      <p:sp>
        <p:nvSpPr>
          <p:cNvPr id="8" name="テキスト ボックス 7">
            <a:extLst>
              <a:ext uri="{FF2B5EF4-FFF2-40B4-BE49-F238E27FC236}">
                <a16:creationId xmlns:a16="http://schemas.microsoft.com/office/drawing/2014/main" id="{0A699815-0481-37C9-3292-32863AEC23D7}"/>
              </a:ext>
            </a:extLst>
          </p:cNvPr>
          <p:cNvSpPr txBox="1"/>
          <p:nvPr/>
        </p:nvSpPr>
        <p:spPr>
          <a:xfrm>
            <a:off x="8353800" y="1361982"/>
            <a:ext cx="1415772" cy="461665"/>
          </a:xfrm>
          <a:prstGeom prst="rect">
            <a:avLst/>
          </a:prstGeom>
          <a:noFill/>
        </p:spPr>
        <p:txBody>
          <a:bodyPr wrap="none" rtlCol="0">
            <a:spAutoFit/>
          </a:bodyPr>
          <a:lstStyle/>
          <a:p>
            <a:pPr algn="ctr"/>
            <a:r>
              <a:rPr kumimoji="1" lang="ja-JP" altLang="en-US" sz="2400" dirty="0"/>
              <a:t>提案手法</a:t>
            </a:r>
          </a:p>
        </p:txBody>
      </p:sp>
    </p:spTree>
    <p:extLst>
      <p:ext uri="{BB962C8B-B14F-4D97-AF65-F5344CB8AC3E}">
        <p14:creationId xmlns:p14="http://schemas.microsoft.com/office/powerpoint/2010/main" val="97553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63569-C2E7-1A13-F861-4375951017C2}"/>
              </a:ext>
            </a:extLst>
          </p:cNvPr>
          <p:cNvSpPr>
            <a:spLocks noGrp="1"/>
          </p:cNvSpPr>
          <p:nvPr>
            <p:ph type="title"/>
          </p:nvPr>
        </p:nvSpPr>
        <p:spPr/>
        <p:txBody>
          <a:bodyPr>
            <a:normAutofit/>
          </a:bodyPr>
          <a:lstStyle/>
          <a:p>
            <a:r>
              <a:rPr kumimoji="1" lang="ja-JP" altLang="en-US"/>
              <a:t>背景</a:t>
            </a:r>
            <a:endParaRPr kumimoji="1" lang="ja-JP" altLang="en-US" dirty="0"/>
          </a:p>
        </p:txBody>
      </p:sp>
      <p:sp>
        <p:nvSpPr>
          <p:cNvPr id="3" name="コンテンツ プレースホルダー 2">
            <a:extLst>
              <a:ext uri="{FF2B5EF4-FFF2-40B4-BE49-F238E27FC236}">
                <a16:creationId xmlns:a16="http://schemas.microsoft.com/office/drawing/2014/main" id="{5D15ACED-DD03-387F-9AF5-F23B6DFDBA08}"/>
              </a:ext>
            </a:extLst>
          </p:cNvPr>
          <p:cNvSpPr>
            <a:spLocks noGrp="1"/>
          </p:cNvSpPr>
          <p:nvPr>
            <p:ph idx="1"/>
          </p:nvPr>
        </p:nvSpPr>
        <p:spPr/>
        <p:txBody>
          <a:bodyPr>
            <a:normAutofit/>
          </a:bodyPr>
          <a:lstStyle/>
          <a:p>
            <a:pPr marL="0" indent="0">
              <a:buNone/>
            </a:pPr>
            <a:r>
              <a:rPr kumimoji="1" lang="en-US" altLang="ja-JP" dirty="0"/>
              <a:t>Q&amp;A</a:t>
            </a:r>
            <a:r>
              <a:rPr kumimoji="1" lang="ja-JP" altLang="en-US" dirty="0"/>
              <a:t>サイトやレビュー投稿サイト等，多様な観光情報が集積される</a:t>
            </a:r>
            <a:endParaRPr kumimoji="1" lang="en-US" altLang="ja-JP" dirty="0"/>
          </a:p>
          <a:p>
            <a:pPr marL="0" indent="0">
              <a:buNone/>
            </a:pPr>
            <a:endParaRPr lang="en-US" altLang="ja-JP" dirty="0"/>
          </a:p>
          <a:p>
            <a:pPr marL="0" indent="0">
              <a:buNone/>
            </a:pPr>
            <a:r>
              <a:rPr kumimoji="1" lang="ja-JP" altLang="en-US" dirty="0"/>
              <a:t>問題点</a:t>
            </a:r>
            <a:endParaRPr kumimoji="1" lang="en-US" altLang="ja-JP" dirty="0"/>
          </a:p>
          <a:p>
            <a:pPr lvl="1">
              <a:buFont typeface="Wingdings" panose="05000000000000000000" pitchFamily="2" charset="2"/>
              <a:buChar char="Ø"/>
            </a:pPr>
            <a:r>
              <a:rPr kumimoji="1" lang="ja-JP" altLang="en-US" dirty="0"/>
              <a:t>得られる情報量が膨大</a:t>
            </a:r>
          </a:p>
          <a:p>
            <a:pPr lvl="1">
              <a:buFont typeface="Wingdings" panose="05000000000000000000" pitchFamily="2" charset="2"/>
              <a:buChar char="Ø"/>
            </a:pPr>
            <a:r>
              <a:rPr kumimoji="1" lang="ja-JP" altLang="en-US" dirty="0"/>
              <a:t>ユーザの嗜好に合った観光地を </a:t>
            </a:r>
            <a:r>
              <a:rPr kumimoji="1" lang="en-US" altLang="ja-JP" dirty="0"/>
              <a:t>							   </a:t>
            </a:r>
            <a:r>
              <a:rPr kumimoji="1" lang="ja-JP" altLang="en-US" dirty="0"/>
              <a:t>素早く見つけ出すことが困難</a:t>
            </a:r>
            <a:endParaRPr lang="en-US" altLang="ja-JP" dirty="0"/>
          </a:p>
          <a:p>
            <a:pPr marL="457200" lvl="1" indent="0">
              <a:buNone/>
            </a:pPr>
            <a:endParaRPr lang="en-US" altLang="ja-JP" dirty="0"/>
          </a:p>
          <a:p>
            <a:pPr marL="457200" lvl="1" indent="0">
              <a:buNone/>
            </a:pPr>
            <a:endParaRPr lang="en-US" altLang="ja-JP" dirty="0"/>
          </a:p>
          <a:p>
            <a:pPr marL="0" indent="0" algn="ctr">
              <a:buNone/>
            </a:pPr>
            <a:r>
              <a:rPr lang="ja-JP" altLang="en-US" dirty="0"/>
              <a:t>　　　　　　　　　　　　　　　　　　　　　　　</a:t>
            </a:r>
            <a:endParaRPr lang="en-US" altLang="ja-JP" dirty="0"/>
          </a:p>
          <a:p>
            <a:pPr marL="0" indent="0" algn="ctr">
              <a:buNone/>
            </a:pPr>
            <a:r>
              <a:rPr lang="ja-JP" altLang="en-US" dirty="0"/>
              <a:t>指定した観光地と</a:t>
            </a:r>
            <a:r>
              <a:rPr lang="ja-JP" altLang="en-US" dirty="0">
                <a:solidFill>
                  <a:srgbClr val="FF0000"/>
                </a:solidFill>
              </a:rPr>
              <a:t>情景が似た</a:t>
            </a:r>
            <a:r>
              <a:rPr lang="ja-JP" altLang="en-US" dirty="0"/>
              <a:t>観光地を推薦する手法</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3E132B77-09ED-F070-17EB-5FD4374A1943}"/>
              </a:ext>
            </a:extLst>
          </p:cNvPr>
          <p:cNvSpPr>
            <a:spLocks noGrp="1"/>
          </p:cNvSpPr>
          <p:nvPr>
            <p:ph type="sldNum" sz="quarter" idx="12"/>
          </p:nvPr>
        </p:nvSpPr>
        <p:spPr/>
        <p:txBody>
          <a:bodyPr/>
          <a:lstStyle/>
          <a:p>
            <a:fld id="{3C83C733-A267-4C27-B924-90460700986B}" type="slidenum">
              <a:rPr lang="ja-JP" altLang="en-US" smtClean="0"/>
              <a:pPr/>
              <a:t>2</a:t>
            </a:fld>
            <a:endParaRPr lang="ja-JP" altLang="en-US"/>
          </a:p>
        </p:txBody>
      </p:sp>
      <p:sp>
        <p:nvSpPr>
          <p:cNvPr id="7" name="矢印: 下 6">
            <a:extLst>
              <a:ext uri="{FF2B5EF4-FFF2-40B4-BE49-F238E27FC236}">
                <a16:creationId xmlns:a16="http://schemas.microsoft.com/office/drawing/2014/main" id="{FEB81F7B-1A86-30E2-F29F-FD5576BBDE26}"/>
              </a:ext>
            </a:extLst>
          </p:cNvPr>
          <p:cNvSpPr/>
          <p:nvPr/>
        </p:nvSpPr>
        <p:spPr>
          <a:xfrm>
            <a:off x="5307728" y="4725144"/>
            <a:ext cx="1584176" cy="580080"/>
          </a:xfrm>
          <a:prstGeom prst="downArrow">
            <a:avLst/>
          </a:prstGeom>
          <a:solidFill>
            <a:schemeClr val="accent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pic>
        <p:nvPicPr>
          <p:cNvPr id="9" name="図 8">
            <a:extLst>
              <a:ext uri="{FF2B5EF4-FFF2-40B4-BE49-F238E27FC236}">
                <a16:creationId xmlns:a16="http://schemas.microsoft.com/office/drawing/2014/main" id="{26B3D72E-AA75-8310-05E2-B3B373D7FD15}"/>
              </a:ext>
            </a:extLst>
          </p:cNvPr>
          <p:cNvPicPr>
            <a:picLocks noChangeAspect="1"/>
          </p:cNvPicPr>
          <p:nvPr/>
        </p:nvPicPr>
        <p:blipFill>
          <a:blip r:embed="rId3"/>
          <a:stretch>
            <a:fillRect/>
          </a:stretch>
        </p:blipFill>
        <p:spPr>
          <a:xfrm>
            <a:off x="6528048" y="1570554"/>
            <a:ext cx="5544616" cy="3255714"/>
          </a:xfrm>
          <a:prstGeom prst="rect">
            <a:avLst/>
          </a:prstGeom>
        </p:spPr>
      </p:pic>
      <p:sp>
        <p:nvSpPr>
          <p:cNvPr id="6" name="正方形/長方形 5">
            <a:extLst>
              <a:ext uri="{FF2B5EF4-FFF2-40B4-BE49-F238E27FC236}">
                <a16:creationId xmlns:a16="http://schemas.microsoft.com/office/drawing/2014/main" id="{3F880535-DED6-6617-0FD3-AACAEF5993F2}"/>
              </a:ext>
            </a:extLst>
          </p:cNvPr>
          <p:cNvSpPr/>
          <p:nvPr/>
        </p:nvSpPr>
        <p:spPr>
          <a:xfrm>
            <a:off x="7392144" y="1570554"/>
            <a:ext cx="576064" cy="41828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2007041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DBF13-84AB-38A7-4442-ADD097A44A5D}"/>
              </a:ext>
            </a:extLst>
          </p:cNvPr>
          <p:cNvSpPr>
            <a:spLocks noGrp="1"/>
          </p:cNvSpPr>
          <p:nvPr>
            <p:ph type="title"/>
          </p:nvPr>
        </p:nvSpPr>
        <p:spPr/>
        <p:txBody>
          <a:bodyPr>
            <a:normAutofit/>
          </a:bodyPr>
          <a:lstStyle/>
          <a:p>
            <a:r>
              <a:rPr kumimoji="1" lang="ja-JP" altLang="en-US" dirty="0"/>
              <a:t>提案手法と先行研究</a:t>
            </a:r>
            <a:r>
              <a:rPr kumimoji="1" lang="en-US" altLang="ja-JP" dirty="0"/>
              <a:t>[1]</a:t>
            </a:r>
            <a:r>
              <a:rPr kumimoji="1" lang="ja-JP" altLang="en-US" dirty="0"/>
              <a:t>の比較</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AC96A14-F374-ED03-933B-0D9D995F6697}"/>
                  </a:ext>
                </a:extLst>
              </p:cNvPr>
              <p:cNvSpPr>
                <a:spLocks noGrp="1"/>
              </p:cNvSpPr>
              <p:nvPr>
                <p:ph idx="1"/>
              </p:nvPr>
            </p:nvSpPr>
            <p:spPr/>
            <p:txBody>
              <a:bodyPr>
                <a:normAutofit/>
              </a:bodyPr>
              <a:lstStyle/>
              <a:p>
                <a:pPr marL="0" lvl="0" indent="0">
                  <a:buNone/>
                </a:pPr>
                <a:r>
                  <a:rPr lang="ja-JP" altLang="en-US" sz="2400" dirty="0">
                    <a:solidFill>
                      <a:prstClr val="black"/>
                    </a:solidFill>
                  </a:rPr>
                  <a:t>新宿御苑ベクトル</a:t>
                </a:r>
                <a14:m>
                  <m:oMath xmlns:m="http://schemas.openxmlformats.org/officeDocument/2006/math">
                    <m:r>
                      <a:rPr lang="en-US" altLang="ja-JP" sz="2400" i="1" dirty="0">
                        <a:solidFill>
                          <a:prstClr val="black"/>
                        </a:solidFill>
                        <a:latin typeface="Cambria Math" panose="02040503050406030204" pitchFamily="18" charset="0"/>
                      </a:rPr>
                      <m:t>−</m:t>
                    </m:r>
                    <m:r>
                      <a:rPr lang="en-US" altLang="ja-JP" sz="2400" b="0" i="1" dirty="0" smtClean="0">
                        <a:solidFill>
                          <a:srgbClr val="0070C0"/>
                        </a:solidFill>
                        <a:latin typeface="Cambria Math" panose="02040503050406030204" pitchFamily="18" charset="0"/>
                      </a:rPr>
                      <m:t>5∗</m:t>
                    </m:r>
                  </m:oMath>
                </a14:m>
                <a:r>
                  <a:rPr lang="ja-JP" altLang="en-US" sz="2400" dirty="0">
                    <a:solidFill>
                      <a:prstClr val="black"/>
                    </a:solidFill>
                  </a:rPr>
                  <a:t>東京都ベクトル</a:t>
                </a:r>
                <a14:m>
                  <m:oMath xmlns:m="http://schemas.openxmlformats.org/officeDocument/2006/math">
                    <m:r>
                      <a:rPr lang="en-US" altLang="ja-JP" sz="2400" i="1" dirty="0">
                        <a:solidFill>
                          <a:prstClr val="black"/>
                        </a:solidFill>
                        <a:latin typeface="Cambria Math" panose="02040503050406030204" pitchFamily="18" charset="0"/>
                      </a:rPr>
                      <m:t>+</m:t>
                    </m:r>
                    <m:r>
                      <a:rPr lang="en-US" altLang="ja-JP" sz="2400" b="0" i="1" dirty="0" smtClean="0">
                        <a:solidFill>
                          <a:srgbClr val="0070C0"/>
                        </a:solidFill>
                        <a:latin typeface="Cambria Math" panose="02040503050406030204" pitchFamily="18" charset="0"/>
                      </a:rPr>
                      <m:t>5∗</m:t>
                    </m:r>
                  </m:oMath>
                </a14:m>
                <a:r>
                  <a:rPr lang="ja-JP" altLang="en-US" sz="2400" dirty="0">
                    <a:solidFill>
                      <a:prstClr val="black"/>
                    </a:solidFill>
                  </a:rPr>
                  <a:t>大阪府ベクトル</a:t>
                </a:r>
                <a:r>
                  <a:rPr lang="ja-JP" altLang="en-US" sz="2400" dirty="0">
                    <a:solidFill>
                      <a:prstClr val="black"/>
                    </a:solidFill>
                    <a:cs typeface="Times New Roman" panose="02020603050405020304" pitchFamily="18" charset="0"/>
                  </a:rPr>
                  <a:t>と全ての観光地ベクトル</a:t>
                </a:r>
                <a:endParaRPr lang="en-US" altLang="ja-JP" sz="2400" dirty="0">
                  <a:solidFill>
                    <a:prstClr val="black"/>
                  </a:solidFill>
                  <a:cs typeface="Times New Roman" panose="02020603050405020304" pitchFamily="18" charset="0"/>
                </a:endParaRPr>
              </a:p>
              <a:p>
                <a:endParaRPr kumimoji="1" lang="en-US" altLang="ja-JP" dirty="0"/>
              </a:p>
              <a:p>
                <a:endParaRPr lang="en-US" altLang="ja-JP" dirty="0"/>
              </a:p>
              <a:p>
                <a:endParaRPr lang="en-US" altLang="ja-JP" dirty="0"/>
              </a:p>
              <a:p>
                <a:pPr marL="0" indent="0">
                  <a:buNone/>
                </a:pPr>
                <a:endParaRPr lang="en-US" altLang="ja-JP" dirty="0"/>
              </a:p>
              <a:p>
                <a:endParaRPr lang="en-US" altLang="ja-JP" dirty="0"/>
              </a:p>
              <a:p>
                <a:pPr marL="0" indent="0">
                  <a:buNone/>
                </a:pPr>
                <a:r>
                  <a:rPr kumimoji="1" lang="en-US" altLang="ja-JP" dirty="0"/>
                  <a:t>					</a:t>
                </a:r>
                <a:endParaRPr lang="ja-JP" altLang="en-US" dirty="0"/>
              </a:p>
            </p:txBody>
          </p:sp>
        </mc:Choice>
        <mc:Fallback xmlns="">
          <p:sp>
            <p:nvSpPr>
              <p:cNvPr id="3" name="コンテンツ プレースホルダー 2">
                <a:extLst>
                  <a:ext uri="{FF2B5EF4-FFF2-40B4-BE49-F238E27FC236}">
                    <a16:creationId xmlns:a16="http://schemas.microsoft.com/office/drawing/2014/main" id="{BAC96A14-F374-ED03-933B-0D9D995F6697}"/>
                  </a:ext>
                </a:extLst>
              </p:cNvPr>
              <p:cNvSpPr>
                <a:spLocks noGrp="1" noRot="1" noChangeAspect="1" noMove="1" noResize="1" noEditPoints="1" noAdjustHandles="1" noChangeArrowheads="1" noChangeShapeType="1" noTextEdit="1"/>
              </p:cNvSpPr>
              <p:nvPr>
                <p:ph idx="1"/>
              </p:nvPr>
            </p:nvSpPr>
            <p:spPr>
              <a:blipFill>
                <a:blip r:embed="rId4"/>
                <a:stretch>
                  <a:fillRect l="-836" t="-127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241C01C-5C71-F3A5-C775-54B367C44E7B}"/>
              </a:ext>
            </a:extLst>
          </p:cNvPr>
          <p:cNvSpPr>
            <a:spLocks noGrp="1"/>
          </p:cNvSpPr>
          <p:nvPr>
            <p:ph type="sldNum" sz="quarter" idx="12"/>
          </p:nvPr>
        </p:nvSpPr>
        <p:spPr/>
        <p:txBody>
          <a:bodyPr/>
          <a:lstStyle/>
          <a:p>
            <a:fld id="{3C83C733-A267-4C27-B924-90460700986B}" type="slidenum">
              <a:rPr kumimoji="1" lang="ja-JP" altLang="en-US" smtClean="0"/>
              <a:t>20</a:t>
            </a:fld>
            <a:endParaRPr kumimoji="1" lang="ja-JP" altLang="en-US"/>
          </a:p>
        </p:txBody>
      </p:sp>
      <p:graphicFrame>
        <p:nvGraphicFramePr>
          <p:cNvPr id="5" name="表 4">
            <a:extLst>
              <a:ext uri="{FF2B5EF4-FFF2-40B4-BE49-F238E27FC236}">
                <a16:creationId xmlns:a16="http://schemas.microsoft.com/office/drawing/2014/main" id="{39C1ABA2-9239-CF2D-B3AC-009B51D51C5B}"/>
              </a:ext>
            </a:extLst>
          </p:cNvPr>
          <p:cNvGraphicFramePr>
            <a:graphicFrameLocks noGrp="1"/>
          </p:cNvGraphicFramePr>
          <p:nvPr>
            <p:extLst>
              <p:ext uri="{D42A27DB-BD31-4B8C-83A1-F6EECF244321}">
                <p14:modId xmlns:p14="http://schemas.microsoft.com/office/powerpoint/2010/main" val="1391183138"/>
              </p:ext>
            </p:extLst>
          </p:nvPr>
        </p:nvGraphicFramePr>
        <p:xfrm>
          <a:off x="6163504" y="1796404"/>
          <a:ext cx="5796364" cy="4542843"/>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701046460"/>
                    </a:ext>
                  </a:extLst>
                </a:gridCol>
                <a:gridCol w="1449091">
                  <a:extLst>
                    <a:ext uri="{9D8B030D-6E8A-4147-A177-3AD203B41FA5}">
                      <a16:colId xmlns:a16="http://schemas.microsoft.com/office/drawing/2014/main" val="1756809122"/>
                    </a:ext>
                  </a:extLst>
                </a:gridCol>
                <a:gridCol w="1449091">
                  <a:extLst>
                    <a:ext uri="{9D8B030D-6E8A-4147-A177-3AD203B41FA5}">
                      <a16:colId xmlns:a16="http://schemas.microsoft.com/office/drawing/2014/main" val="1715591286"/>
                    </a:ext>
                  </a:extLst>
                </a:gridCol>
                <a:gridCol w="1449091">
                  <a:extLst>
                    <a:ext uri="{9D8B030D-6E8A-4147-A177-3AD203B41FA5}">
                      <a16:colId xmlns:a16="http://schemas.microsoft.com/office/drawing/2014/main" val="2221707593"/>
                    </a:ext>
                  </a:extLst>
                </a:gridCol>
              </a:tblGrid>
              <a:tr h="700784">
                <a:tc>
                  <a:txBody>
                    <a:bodyPr/>
                    <a:lstStyle/>
                    <a:p>
                      <a:pPr algn="ctr"/>
                      <a:r>
                        <a:rPr kumimoji="1" lang="ja-JP" altLang="en-US" sz="2000" dirty="0">
                          <a:latin typeface="+mn-ea"/>
                          <a:ea typeface="+mn-ea"/>
                        </a:rPr>
                        <a:t>観光地名</a:t>
                      </a:r>
                    </a:p>
                  </a:txBody>
                  <a:tcPr anchor="ctr"/>
                </a:tc>
                <a:tc>
                  <a:txBody>
                    <a:bodyPr/>
                    <a:lstStyle/>
                    <a:p>
                      <a:pPr algn="ctr"/>
                      <a:r>
                        <a:rPr kumimoji="1" lang="ja-JP" altLang="en-US" sz="2000" dirty="0">
                          <a:latin typeface="+mn-ea"/>
                          <a:ea typeface="+mn-ea"/>
                        </a:rPr>
                        <a:t>コサイン</a:t>
                      </a:r>
                      <a:endParaRPr kumimoji="1" lang="en-US" altLang="ja-JP" sz="2000" dirty="0">
                        <a:latin typeface="+mn-ea"/>
                        <a:ea typeface="+mn-ea"/>
                      </a:endParaRPr>
                    </a:p>
                    <a:p>
                      <a:pPr algn="ctr"/>
                      <a:r>
                        <a:rPr kumimoji="1" lang="ja-JP" altLang="en-US" sz="2000" dirty="0">
                          <a:latin typeface="+mn-ea"/>
                          <a:ea typeface="+mn-ea"/>
                        </a:rPr>
                        <a:t>類似度</a:t>
                      </a:r>
                    </a:p>
                  </a:txBody>
                  <a:tcPr anchor="ctr"/>
                </a:tc>
                <a:tc>
                  <a:txBody>
                    <a:bodyPr/>
                    <a:lstStyle/>
                    <a:p>
                      <a:pPr algn="ctr"/>
                      <a:r>
                        <a:rPr kumimoji="1" lang="ja-JP" altLang="en-US" sz="20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2839050874"/>
                  </a:ext>
                </a:extLst>
              </a:tr>
              <a:tr h="700784">
                <a:tc>
                  <a:txBody>
                    <a:bodyPr/>
                    <a:lstStyle/>
                    <a:p>
                      <a:pPr algn="ctr"/>
                      <a:r>
                        <a:rPr kumimoji="1" lang="ja-JP" altLang="en-US" sz="2000" dirty="0">
                          <a:solidFill>
                            <a:srgbClr val="FF0000"/>
                          </a:solidFill>
                          <a:latin typeface="+mn-ea"/>
                          <a:ea typeface="+mn-ea"/>
                          <a:cs typeface="Times New Roman" panose="02020603050405020304" pitchFamily="18" charset="0"/>
                        </a:rPr>
                        <a:t>浜寺公園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0.8172</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rgbClr val="FF0000"/>
                          </a:solidFill>
                          <a:latin typeface="+mn-ea"/>
                          <a:ea typeface="+mn-ea"/>
                        </a:rPr>
                        <a:t>公園・庭園</a:t>
                      </a:r>
                    </a:p>
                  </a:txBody>
                  <a:tcPr anchor="ctr"/>
                </a:tc>
                <a:extLst>
                  <a:ext uri="{0D108BD9-81ED-4DB2-BD59-A6C34878D82A}">
                    <a16:rowId xmlns:a16="http://schemas.microsoft.com/office/drawing/2014/main" val="345833224"/>
                  </a:ext>
                </a:extLst>
              </a:tr>
              <a:tr h="738525">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0.8122</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rgbClr val="FF0000"/>
                          </a:solidFill>
                          <a:latin typeface="+mn-ea"/>
                          <a:ea typeface="+mn-ea"/>
                        </a:rPr>
                        <a:t>公園・庭園</a:t>
                      </a:r>
                    </a:p>
                  </a:txBody>
                  <a:tcPr anchor="ctr"/>
                </a:tc>
                <a:extLst>
                  <a:ext uri="{0D108BD9-81ED-4DB2-BD59-A6C34878D82A}">
                    <a16:rowId xmlns:a16="http://schemas.microsoft.com/office/drawing/2014/main" val="3700567275"/>
                  </a:ext>
                </a:extLst>
              </a:tr>
              <a:tr h="1000670">
                <a:tc>
                  <a:txBody>
                    <a:bodyPr/>
                    <a:lstStyle/>
                    <a:p>
                      <a:pPr algn="ctr"/>
                      <a:r>
                        <a:rPr kumimoji="1" lang="ja-JP" altLang="en-US" sz="2000" dirty="0">
                          <a:solidFill>
                            <a:srgbClr val="FF0000"/>
                          </a:solidFill>
                          <a:latin typeface="+mn-ea"/>
                          <a:ea typeface="+mn-ea"/>
                          <a:cs typeface="Times New Roman" panose="02020603050405020304" pitchFamily="18" charset="0"/>
                        </a:rPr>
                        <a:t>服部緑地</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0.8114</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rgbClr val="FF0000"/>
                          </a:solidFill>
                          <a:latin typeface="+mn-ea"/>
                          <a:ea typeface="+mn-ea"/>
                        </a:rPr>
                        <a:t>公園・庭園</a:t>
                      </a:r>
                    </a:p>
                  </a:txBody>
                  <a:tcPr anchor="ctr"/>
                </a:tc>
                <a:extLst>
                  <a:ext uri="{0D108BD9-81ED-4DB2-BD59-A6C34878D82A}">
                    <a16:rowId xmlns:a16="http://schemas.microsoft.com/office/drawing/2014/main" val="3200328962"/>
                  </a:ext>
                </a:extLst>
              </a:tr>
              <a:tr h="700784">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千葉県立</a:t>
                      </a:r>
                      <a:endParaRPr kumimoji="1" lang="en-US" altLang="ja-JP" sz="2000" spc="-100" baseline="0" dirty="0">
                        <a:solidFill>
                          <a:schemeClr val="tx1"/>
                        </a:solidFill>
                        <a:latin typeface="+mn-ea"/>
                        <a:ea typeface="+mn-ea"/>
                        <a:cs typeface="Times New Roman" panose="02020603050405020304" pitchFamily="18" charset="0"/>
                      </a:endParaRPr>
                    </a:p>
                    <a:p>
                      <a:pPr algn="ctr"/>
                      <a:r>
                        <a:rPr kumimoji="1" lang="ja-JP" altLang="en-US" sz="2000" spc="-100" baseline="0" dirty="0">
                          <a:solidFill>
                            <a:schemeClr val="tx1"/>
                          </a:solidFill>
                          <a:latin typeface="+mn-ea"/>
                          <a:ea typeface="+mn-ea"/>
                          <a:cs typeface="Times New Roman" panose="02020603050405020304" pitchFamily="18" charset="0"/>
                        </a:rPr>
                        <a:t>柏の葉公園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0.8101</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千葉県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公園・庭園</a:t>
                      </a:r>
                    </a:p>
                  </a:txBody>
                  <a:tcPr anchor="ctr"/>
                </a:tc>
                <a:extLst>
                  <a:ext uri="{0D108BD9-81ED-4DB2-BD59-A6C34878D82A}">
                    <a16:rowId xmlns:a16="http://schemas.microsoft.com/office/drawing/2014/main" val="2412846886"/>
                  </a:ext>
                </a:extLst>
              </a:tr>
              <a:tr h="700784">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山田池公園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0.8073</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rgbClr val="FF0000"/>
                          </a:solidFill>
                          <a:latin typeface="+mn-ea"/>
                          <a:ea typeface="+mn-ea"/>
                        </a:rPr>
                        <a:t>公園・庭園</a:t>
                      </a:r>
                    </a:p>
                  </a:txBody>
                  <a:tcPr anchor="ctr"/>
                </a:tc>
                <a:extLst>
                  <a:ext uri="{0D108BD9-81ED-4DB2-BD59-A6C34878D82A}">
                    <a16:rowId xmlns:a16="http://schemas.microsoft.com/office/drawing/2014/main" val="2604707354"/>
                  </a:ext>
                </a:extLst>
              </a:tr>
            </a:tbl>
          </a:graphicData>
        </a:graphic>
      </p:graphicFrame>
      <p:graphicFrame>
        <p:nvGraphicFramePr>
          <p:cNvPr id="6" name="コンテンツ プレースホルダー 4">
            <a:extLst>
              <a:ext uri="{FF2B5EF4-FFF2-40B4-BE49-F238E27FC236}">
                <a16:creationId xmlns:a16="http://schemas.microsoft.com/office/drawing/2014/main" id="{BC57A1B2-BD6F-1346-CD0B-D0AC1BC5AB77}"/>
              </a:ext>
            </a:extLst>
          </p:cNvPr>
          <p:cNvGraphicFramePr>
            <a:graphicFrameLocks/>
          </p:cNvGraphicFramePr>
          <p:nvPr>
            <p:extLst>
              <p:ext uri="{D42A27DB-BD31-4B8C-83A1-F6EECF244321}">
                <p14:modId xmlns:p14="http://schemas.microsoft.com/office/powerpoint/2010/main" val="3223723789"/>
              </p:ext>
            </p:extLst>
          </p:nvPr>
        </p:nvGraphicFramePr>
        <p:xfrm>
          <a:off x="232134" y="1797124"/>
          <a:ext cx="5796364" cy="4542121"/>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436336044"/>
                    </a:ext>
                  </a:extLst>
                </a:gridCol>
                <a:gridCol w="1449091">
                  <a:extLst>
                    <a:ext uri="{9D8B030D-6E8A-4147-A177-3AD203B41FA5}">
                      <a16:colId xmlns:a16="http://schemas.microsoft.com/office/drawing/2014/main" val="2113235698"/>
                    </a:ext>
                  </a:extLst>
                </a:gridCol>
                <a:gridCol w="1449091">
                  <a:extLst>
                    <a:ext uri="{9D8B030D-6E8A-4147-A177-3AD203B41FA5}">
                      <a16:colId xmlns:a16="http://schemas.microsoft.com/office/drawing/2014/main" val="379340621"/>
                    </a:ext>
                  </a:extLst>
                </a:gridCol>
                <a:gridCol w="1449091">
                  <a:extLst>
                    <a:ext uri="{9D8B030D-6E8A-4147-A177-3AD203B41FA5}">
                      <a16:colId xmlns:a16="http://schemas.microsoft.com/office/drawing/2014/main" val="1018375230"/>
                    </a:ext>
                  </a:extLst>
                </a:gridCol>
              </a:tblGrid>
              <a:tr h="709207">
                <a:tc>
                  <a:txBody>
                    <a:bodyPr/>
                    <a:lstStyle/>
                    <a:p>
                      <a:pPr algn="ctr"/>
                      <a:r>
                        <a:rPr kumimoji="1" lang="ja-JP" altLang="en-US" sz="2000" dirty="0">
                          <a:latin typeface="+mn-ea"/>
                          <a:ea typeface="+mn-ea"/>
                          <a:cs typeface="Times New Roman" panose="02020603050405020304" pitchFamily="18" charset="0"/>
                        </a:rPr>
                        <a:t>観光地名</a:t>
                      </a:r>
                    </a:p>
                  </a:txBody>
                  <a:tcPr anchor="ctr"/>
                </a:tc>
                <a:tc>
                  <a:txBody>
                    <a:bodyPr/>
                    <a:lstStyle/>
                    <a:p>
                      <a:pPr algn="ctr"/>
                      <a:r>
                        <a:rPr kumimoji="1" lang="ja-JP" altLang="en-US" sz="2000" dirty="0">
                          <a:latin typeface="+mn-ea"/>
                          <a:ea typeface="+mn-ea"/>
                          <a:cs typeface="Times New Roman" panose="02020603050405020304" pitchFamily="18" charset="0"/>
                        </a:rPr>
                        <a:t>コサイン類似度</a:t>
                      </a:r>
                    </a:p>
                  </a:txBody>
                  <a:tcPr anchor="ctr"/>
                </a:tc>
                <a:tc>
                  <a:txBody>
                    <a:bodyPr/>
                    <a:lstStyle/>
                    <a:p>
                      <a:pPr algn="ctr"/>
                      <a:r>
                        <a:rPr kumimoji="1" lang="ja-JP" altLang="en-US" sz="2000" dirty="0">
                          <a:latin typeface="+mn-ea"/>
                          <a:ea typeface="+mn-ea"/>
                          <a:cs typeface="Times New Roman" panose="02020603050405020304" pitchFamily="18" charset="0"/>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461421694"/>
                  </a:ext>
                </a:extLst>
              </a:tr>
              <a:tr h="709207">
                <a:tc>
                  <a:txBody>
                    <a:bodyPr/>
                    <a:lstStyle/>
                    <a:p>
                      <a:pPr algn="ctr"/>
                      <a:r>
                        <a:rPr kumimoji="1" lang="ja-JP" altLang="en-US" sz="2000" spc="-100" baseline="0" dirty="0">
                          <a:solidFill>
                            <a:schemeClr val="tx1"/>
                          </a:solidFill>
                          <a:latin typeface="+mn-ea"/>
                          <a:ea typeface="+mn-ea"/>
                          <a:cs typeface="Times New Roman" panose="02020603050405020304" pitchFamily="18" charset="0"/>
                        </a:rPr>
                        <a:t>新宿御苑の桜</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0.6754</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動物園</a:t>
                      </a:r>
                      <a:endParaRPr kumimoji="1" lang="en-US" altLang="ja-JP" sz="2000" spc="-100" baseline="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・植物園</a:t>
                      </a:r>
                    </a:p>
                  </a:txBody>
                  <a:tcPr anchor="ctr"/>
                </a:tc>
                <a:extLst>
                  <a:ext uri="{0D108BD9-81ED-4DB2-BD59-A6C34878D82A}">
                    <a16:rowId xmlns:a16="http://schemas.microsoft.com/office/drawing/2014/main" val="2882740509"/>
                  </a:ext>
                </a:extLst>
              </a:tr>
              <a:tr h="709207">
                <a:tc>
                  <a:txBody>
                    <a:bodyPr/>
                    <a:lstStyle/>
                    <a:p>
                      <a:pPr algn="ctr"/>
                      <a:r>
                        <a:rPr kumimoji="1" lang="ja-JP" altLang="en-US" sz="2000" dirty="0">
                          <a:solidFill>
                            <a:schemeClr val="tx1"/>
                          </a:solidFill>
                          <a:latin typeface="+mn-ea"/>
                          <a:ea typeface="+mn-ea"/>
                          <a:cs typeface="Times New Roman" panose="02020603050405020304" pitchFamily="18" charset="0"/>
                        </a:rPr>
                        <a:t>京都府立</a:t>
                      </a:r>
                      <a:endParaRPr kumimoji="1" lang="en-US" altLang="ja-JP" sz="2000" dirty="0">
                        <a:solidFill>
                          <a:schemeClr val="tx1"/>
                        </a:solidFill>
                        <a:latin typeface="+mn-ea"/>
                        <a:ea typeface="+mn-ea"/>
                        <a:cs typeface="Times New Roman" panose="02020603050405020304" pitchFamily="18" charset="0"/>
                      </a:endParaRPr>
                    </a:p>
                    <a:p>
                      <a:pPr algn="ctr"/>
                      <a:r>
                        <a:rPr kumimoji="1" lang="ja-JP" altLang="en-US" sz="2000" dirty="0">
                          <a:solidFill>
                            <a:schemeClr val="tx1"/>
                          </a:solidFill>
                          <a:latin typeface="+mn-ea"/>
                          <a:ea typeface="+mn-ea"/>
                          <a:cs typeface="Times New Roman" panose="02020603050405020304" pitchFamily="18" charset="0"/>
                        </a:rPr>
                        <a:t>植物園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0.4791</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京都府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動物園</a:t>
                      </a:r>
                      <a:endParaRPr kumimoji="1" lang="en-US" altLang="ja-JP" sz="2000" spc="-100" baseline="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・植物園</a:t>
                      </a:r>
                    </a:p>
                  </a:txBody>
                  <a:tcPr anchor="ctr"/>
                </a:tc>
                <a:extLst>
                  <a:ext uri="{0D108BD9-81ED-4DB2-BD59-A6C34878D82A}">
                    <a16:rowId xmlns:a16="http://schemas.microsoft.com/office/drawing/2014/main" val="3853172761"/>
                  </a:ext>
                </a:extLst>
              </a:tr>
              <a:tr h="996086">
                <a:tc>
                  <a:txBody>
                    <a:bodyPr/>
                    <a:lstStyle/>
                    <a:p>
                      <a:pPr algn="ctr"/>
                      <a:r>
                        <a:rPr kumimoji="1" lang="ja-JP" altLang="en-US" sz="2000" dirty="0">
                          <a:solidFill>
                            <a:schemeClr val="tx1"/>
                          </a:solidFill>
                          <a:latin typeface="+mn-ea"/>
                          <a:ea typeface="+mn-ea"/>
                          <a:cs typeface="Times New Roman" panose="02020603050405020304" pitchFamily="18" charset="0"/>
                        </a:rPr>
                        <a:t>皇居</a:t>
                      </a:r>
                      <a:endParaRPr kumimoji="1" lang="en-US" altLang="ja-JP" sz="2000" dirty="0">
                        <a:solidFill>
                          <a:schemeClr val="tx1"/>
                        </a:solidFill>
                        <a:latin typeface="+mn-ea"/>
                        <a:ea typeface="+mn-ea"/>
                        <a:cs typeface="Times New Roman" panose="02020603050405020304" pitchFamily="18" charset="0"/>
                      </a:endParaRPr>
                    </a:p>
                    <a:p>
                      <a:pPr algn="ctr"/>
                      <a:r>
                        <a:rPr kumimoji="1" lang="ja-JP" altLang="en-US" sz="2000" dirty="0">
                          <a:solidFill>
                            <a:schemeClr val="tx1"/>
                          </a:solidFill>
                          <a:latin typeface="+mn-ea"/>
                          <a:ea typeface="+mn-ea"/>
                          <a:cs typeface="Times New Roman" panose="02020603050405020304" pitchFamily="18" charset="0"/>
                        </a:rPr>
                        <a:t>東御苑</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0.4564</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公園・庭園</a:t>
                      </a:r>
                    </a:p>
                  </a:txBody>
                  <a:tcPr anchor="ctr"/>
                </a:tc>
                <a:extLst>
                  <a:ext uri="{0D108BD9-81ED-4DB2-BD59-A6C34878D82A}">
                    <a16:rowId xmlns:a16="http://schemas.microsoft.com/office/drawing/2014/main" val="4117973163"/>
                  </a:ext>
                </a:extLst>
              </a:tr>
              <a:tr h="709207">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大阪城</a:t>
                      </a:r>
                      <a:endParaRPr kumimoji="1" lang="en-US" altLang="ja-JP" sz="2000" spc="-100" baseline="0" dirty="0">
                        <a:solidFill>
                          <a:srgbClr val="FF0000"/>
                        </a:solidFill>
                        <a:latin typeface="+mn-ea"/>
                        <a:ea typeface="+mn-ea"/>
                        <a:cs typeface="Times New Roman" panose="02020603050405020304" pitchFamily="18" charset="0"/>
                      </a:endParaRPr>
                    </a:p>
                    <a:p>
                      <a:pPr algn="ctr"/>
                      <a:r>
                        <a:rPr kumimoji="1" lang="ja-JP" altLang="en-US" sz="2000" spc="-100" baseline="0" dirty="0">
                          <a:solidFill>
                            <a:srgbClr val="FF0000"/>
                          </a:solidFill>
                          <a:latin typeface="+mn-ea"/>
                          <a:ea typeface="+mn-ea"/>
                          <a:cs typeface="Times New Roman" panose="02020603050405020304" pitchFamily="18" charset="0"/>
                        </a:rPr>
                        <a:t>西の丸庭園</a:t>
                      </a:r>
                    </a:p>
                  </a:txBody>
                  <a:tcPr anchor="ctr"/>
                </a:tc>
                <a:tc>
                  <a:txBody>
                    <a:bodyPr/>
                    <a:lstStyle/>
                    <a:p>
                      <a:pPr algn="ctr"/>
                      <a:r>
                        <a:rPr kumimoji="1" lang="en-US" altLang="ja-JP" sz="2000" dirty="0">
                          <a:solidFill>
                            <a:srgbClr val="FF0000"/>
                          </a:solidFill>
                          <a:latin typeface="+mn-ea"/>
                          <a:ea typeface="+mn-ea"/>
                          <a:cs typeface="Times New Roman" panose="02020603050405020304" pitchFamily="18" charset="0"/>
                        </a:rPr>
                        <a:t>0.4370</a:t>
                      </a:r>
                      <a:endParaRPr kumimoji="1" lang="ja-JP" altLang="en-US" sz="20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大阪府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rgbClr val="FF0000"/>
                          </a:solidFill>
                          <a:latin typeface="+mn-ea"/>
                          <a:ea typeface="+mn-ea"/>
                        </a:rPr>
                        <a:t>公園・庭園</a:t>
                      </a:r>
                    </a:p>
                  </a:txBody>
                  <a:tcPr anchor="ctr"/>
                </a:tc>
                <a:extLst>
                  <a:ext uri="{0D108BD9-81ED-4DB2-BD59-A6C34878D82A}">
                    <a16:rowId xmlns:a16="http://schemas.microsoft.com/office/drawing/2014/main" val="1933406415"/>
                  </a:ext>
                </a:extLst>
              </a:tr>
              <a:tr h="709207">
                <a:tc>
                  <a:txBody>
                    <a:bodyPr/>
                    <a:lstStyle/>
                    <a:p>
                      <a:pPr algn="ctr"/>
                      <a:r>
                        <a:rPr kumimoji="1" lang="ja-JP" altLang="en-US" sz="2000" dirty="0">
                          <a:solidFill>
                            <a:schemeClr val="tx1"/>
                          </a:solidFill>
                          <a:latin typeface="+mn-ea"/>
                          <a:ea typeface="+mn-ea"/>
                          <a:cs typeface="Times New Roman" panose="02020603050405020304" pitchFamily="18" charset="0"/>
                        </a:rPr>
                        <a:t>大谷山</a:t>
                      </a:r>
                      <a:endParaRPr kumimoji="1" lang="en-US" altLang="ja-JP" sz="2000" dirty="0">
                        <a:solidFill>
                          <a:schemeClr val="tx1"/>
                        </a:solidFill>
                        <a:latin typeface="+mn-ea"/>
                        <a:ea typeface="+mn-ea"/>
                        <a:cs typeface="Times New Roman" panose="02020603050405020304" pitchFamily="18" charset="0"/>
                      </a:endParaRPr>
                    </a:p>
                    <a:p>
                      <a:pPr algn="ctr"/>
                      <a:r>
                        <a:rPr kumimoji="1" lang="ja-JP" altLang="en-US" sz="2000" dirty="0">
                          <a:solidFill>
                            <a:schemeClr val="tx1"/>
                          </a:solidFill>
                          <a:latin typeface="+mn-ea"/>
                          <a:ea typeface="+mn-ea"/>
                          <a:cs typeface="Times New Roman" panose="02020603050405020304" pitchFamily="18" charset="0"/>
                        </a:rPr>
                        <a:t>自然公園</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0.4123</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奈良県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solidFill>
                            <a:schemeClr val="tx1"/>
                          </a:solidFill>
                          <a:latin typeface="+mn-ea"/>
                          <a:ea typeface="+mn-ea"/>
                        </a:rPr>
                        <a:t>公園・庭園</a:t>
                      </a:r>
                    </a:p>
                  </a:txBody>
                  <a:tcPr anchor="ctr"/>
                </a:tc>
                <a:extLst>
                  <a:ext uri="{0D108BD9-81ED-4DB2-BD59-A6C34878D82A}">
                    <a16:rowId xmlns:a16="http://schemas.microsoft.com/office/drawing/2014/main" val="2504275854"/>
                  </a:ext>
                </a:extLst>
              </a:tr>
            </a:tbl>
          </a:graphicData>
        </a:graphic>
      </p:graphicFrame>
      <p:sp>
        <p:nvSpPr>
          <p:cNvPr id="7" name="テキスト ボックス 6">
            <a:extLst>
              <a:ext uri="{FF2B5EF4-FFF2-40B4-BE49-F238E27FC236}">
                <a16:creationId xmlns:a16="http://schemas.microsoft.com/office/drawing/2014/main" id="{684AD73D-4D82-2BF9-E763-3522D2BF6526}"/>
              </a:ext>
            </a:extLst>
          </p:cNvPr>
          <p:cNvSpPr txBox="1"/>
          <p:nvPr/>
        </p:nvSpPr>
        <p:spPr>
          <a:xfrm>
            <a:off x="2422430" y="1361982"/>
            <a:ext cx="1415772" cy="461665"/>
          </a:xfrm>
          <a:prstGeom prst="rect">
            <a:avLst/>
          </a:prstGeom>
          <a:noFill/>
        </p:spPr>
        <p:txBody>
          <a:bodyPr wrap="none" rtlCol="0">
            <a:spAutoFit/>
          </a:bodyPr>
          <a:lstStyle/>
          <a:p>
            <a:pPr algn="ctr"/>
            <a:r>
              <a:rPr kumimoji="1" lang="ja-JP" altLang="en-US" sz="2400" dirty="0"/>
              <a:t>先行研究</a:t>
            </a:r>
          </a:p>
        </p:txBody>
      </p:sp>
      <p:sp>
        <p:nvSpPr>
          <p:cNvPr id="8" name="テキスト ボックス 7">
            <a:extLst>
              <a:ext uri="{FF2B5EF4-FFF2-40B4-BE49-F238E27FC236}">
                <a16:creationId xmlns:a16="http://schemas.microsoft.com/office/drawing/2014/main" id="{0A699815-0481-37C9-3292-32863AEC23D7}"/>
              </a:ext>
            </a:extLst>
          </p:cNvPr>
          <p:cNvSpPr txBox="1"/>
          <p:nvPr/>
        </p:nvSpPr>
        <p:spPr>
          <a:xfrm>
            <a:off x="8353800" y="1361982"/>
            <a:ext cx="1415772" cy="461665"/>
          </a:xfrm>
          <a:prstGeom prst="rect">
            <a:avLst/>
          </a:prstGeom>
          <a:noFill/>
        </p:spPr>
        <p:txBody>
          <a:bodyPr wrap="none" rtlCol="0">
            <a:spAutoFit/>
          </a:bodyPr>
          <a:lstStyle/>
          <a:p>
            <a:pPr algn="ctr"/>
            <a:r>
              <a:rPr kumimoji="1" lang="ja-JP" altLang="en-US" sz="2400" dirty="0"/>
              <a:t>提案手法</a:t>
            </a:r>
          </a:p>
        </p:txBody>
      </p:sp>
    </p:spTree>
    <p:extLst>
      <p:ext uri="{BB962C8B-B14F-4D97-AF65-F5344CB8AC3E}">
        <p14:creationId xmlns:p14="http://schemas.microsoft.com/office/powerpoint/2010/main" val="4031984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A758F5-9CE2-3B4A-80C4-35BC14DB47FF}"/>
              </a:ext>
            </a:extLst>
          </p:cNvPr>
          <p:cNvSpPr>
            <a:spLocks noGrp="1"/>
          </p:cNvSpPr>
          <p:nvPr>
            <p:ph type="title"/>
          </p:nvPr>
        </p:nvSpPr>
        <p:spPr>
          <a:xfrm>
            <a:off x="262076" y="51219"/>
            <a:ext cx="11662756" cy="857502"/>
          </a:xfrm>
        </p:spPr>
        <p:txBody>
          <a:bodyPr/>
          <a:lstStyle/>
          <a:p>
            <a:r>
              <a:rPr kumimoji="1" lang="ja-JP" altLang="en-US" dirty="0"/>
              <a:t>実験結果と考察</a:t>
            </a:r>
          </a:p>
        </p:txBody>
      </p:sp>
      <p:sp>
        <p:nvSpPr>
          <p:cNvPr id="3" name="コンテンツ プレースホルダー 2">
            <a:extLst>
              <a:ext uri="{FF2B5EF4-FFF2-40B4-BE49-F238E27FC236}">
                <a16:creationId xmlns:a16="http://schemas.microsoft.com/office/drawing/2014/main" id="{FC0ED2CA-B7F9-2AD4-0194-7CC8D8E8C041}"/>
              </a:ext>
            </a:extLst>
          </p:cNvPr>
          <p:cNvSpPr>
            <a:spLocks noGrp="1"/>
          </p:cNvSpPr>
          <p:nvPr>
            <p:ph idx="1"/>
          </p:nvPr>
        </p:nvSpPr>
        <p:spPr/>
        <p:txBody>
          <a:bodyPr>
            <a:normAutofit/>
          </a:bodyPr>
          <a:lstStyle/>
          <a:p>
            <a:pPr marL="0" indent="0">
              <a:buNone/>
            </a:pPr>
            <a:r>
              <a:rPr kumimoji="1" lang="ja-JP" altLang="en-US" dirty="0"/>
              <a:t>実験結果</a:t>
            </a:r>
            <a:endParaRPr kumimoji="1" lang="en-US" altLang="ja-JP" dirty="0"/>
          </a:p>
          <a:p>
            <a:pPr lvl="0">
              <a:defRPr/>
            </a:pPr>
            <a:r>
              <a:rPr lang="ja-JP" altLang="en-US" dirty="0">
                <a:solidFill>
                  <a:prstClr val="black"/>
                </a:solidFill>
              </a:rPr>
              <a:t>明治神宮ベクトル−神社・神宮・寺院ベクトル</a:t>
            </a:r>
            <a:r>
              <a:rPr kumimoji="1" lang="ja-JP" altLang="en-US" b="0" i="0" u="none" strike="noStrike" kern="1200" cap="none" spc="0" normalizeH="0" baseline="0" noProof="0" dirty="0">
                <a:ln>
                  <a:noFill/>
                </a:ln>
                <a:solidFill>
                  <a:prstClr val="black"/>
                </a:solidFill>
                <a:effectLst/>
                <a:uLnTx/>
                <a:uFillTx/>
                <a:latin typeface="Segoe UI"/>
                <a:cs typeface="+mn-cs"/>
              </a:rPr>
              <a:t>と</a:t>
            </a:r>
            <a:endParaRPr kumimoji="1" lang="en-US" altLang="ja-JP" b="0" i="0" u="none" strike="noStrike" kern="1200" cap="none" spc="0" normalizeH="0" baseline="0" noProof="0" dirty="0">
              <a:ln>
                <a:noFill/>
              </a:ln>
              <a:solidFill>
                <a:prstClr val="black"/>
              </a:solidFill>
              <a:effectLst/>
              <a:uLnTx/>
              <a:uFillTx/>
              <a:latin typeface="Segoe UI"/>
              <a:cs typeface="+mn-cs"/>
            </a:endParaRPr>
          </a:p>
          <a:p>
            <a:pPr marL="0" lvl="0" indent="0">
              <a:buNone/>
              <a:defRPr/>
            </a:pPr>
            <a:r>
              <a:rPr kumimoji="1" lang="ja-JP" altLang="en-US" b="0" i="0" u="none" strike="noStrike" kern="1200" cap="none" spc="0" normalizeH="0" baseline="0" noProof="0" dirty="0">
                <a:ln>
                  <a:noFill/>
                </a:ln>
                <a:solidFill>
                  <a:prstClr val="black"/>
                </a:solidFill>
                <a:effectLst/>
                <a:uLnTx/>
                <a:uFillTx/>
                <a:latin typeface="Segoe UI"/>
                <a:cs typeface="+mn-cs"/>
              </a:rPr>
              <a:t>全ての観光地ベクトルは</a:t>
            </a:r>
            <a:r>
              <a:rPr lang="ja-JP" altLang="en-US" dirty="0">
                <a:solidFill>
                  <a:prstClr val="black"/>
                </a:solidFill>
                <a:latin typeface="Segoe UI"/>
              </a:rPr>
              <a:t>東京都の観光地</a:t>
            </a:r>
            <a:r>
              <a:rPr kumimoji="1" lang="ja-JP" altLang="en-US" b="0" i="0" u="none" strike="noStrike" kern="1200" cap="none" spc="0" normalizeH="0" baseline="0" noProof="0" dirty="0">
                <a:ln>
                  <a:noFill/>
                </a:ln>
                <a:solidFill>
                  <a:prstClr val="black"/>
                </a:solidFill>
                <a:effectLst/>
                <a:uLnTx/>
                <a:uFillTx/>
                <a:latin typeface="Segoe UI"/>
                <a:cs typeface="+mn-cs"/>
              </a:rPr>
              <a:t>という結果が出た</a:t>
            </a:r>
            <a:endParaRPr kumimoji="1" lang="en-US" altLang="ja-JP" b="0" i="0" u="none" strike="noStrike" kern="1200" cap="none" spc="0" normalizeH="0" baseline="0" noProof="0" dirty="0">
              <a:ln>
                <a:noFill/>
              </a:ln>
              <a:solidFill>
                <a:prstClr val="black"/>
              </a:solidFill>
              <a:effectLst/>
              <a:uLnTx/>
              <a:uFillTx/>
              <a:latin typeface="Segoe UI"/>
              <a:cs typeface="+mn-cs"/>
            </a:endParaRPr>
          </a:p>
          <a:p>
            <a:r>
              <a:rPr lang="ja-JP" altLang="en-US" dirty="0"/>
              <a:t>都道府県ベクトルの要素を定数倍することで所望するカテゴリと</a:t>
            </a:r>
            <a:endParaRPr lang="en-US" altLang="ja-JP" dirty="0"/>
          </a:p>
          <a:p>
            <a:pPr marL="0" indent="0">
              <a:buNone/>
            </a:pPr>
            <a:r>
              <a:rPr lang="ja-JP" altLang="en-US" dirty="0"/>
              <a:t>都道府県の観光地の数が増加した</a:t>
            </a:r>
            <a:endParaRPr lang="en-US" altLang="ja-JP" dirty="0"/>
          </a:p>
          <a:p>
            <a:pPr marL="0" indent="0">
              <a:buNone/>
            </a:pPr>
            <a:endParaRPr lang="en-US" altLang="ja-JP" dirty="0"/>
          </a:p>
          <a:p>
            <a:pPr marL="0" indent="0">
              <a:buNone/>
            </a:pPr>
            <a:r>
              <a:rPr kumimoji="1" lang="ja-JP" altLang="en-US" dirty="0"/>
              <a:t>考察</a:t>
            </a:r>
            <a:endParaRPr kumimoji="1" lang="en-US" altLang="ja-JP" dirty="0"/>
          </a:p>
          <a:p>
            <a:r>
              <a:rPr kumimoji="1" lang="ja-JP" altLang="en-US" spc="-100" dirty="0"/>
              <a:t>定数倍の演算で所望するカテゴリと都道府県の観光地数が増加したのは都道府県の要素が強く出たためであると考えられる</a:t>
            </a:r>
          </a:p>
        </p:txBody>
      </p:sp>
      <p:sp>
        <p:nvSpPr>
          <p:cNvPr id="4" name="スライド番号プレースホルダー 3">
            <a:extLst>
              <a:ext uri="{FF2B5EF4-FFF2-40B4-BE49-F238E27FC236}">
                <a16:creationId xmlns:a16="http://schemas.microsoft.com/office/drawing/2014/main" id="{C906702B-16EE-C9B7-F3EE-4A923E48735E}"/>
              </a:ext>
            </a:extLst>
          </p:cNvPr>
          <p:cNvSpPr>
            <a:spLocks noGrp="1"/>
          </p:cNvSpPr>
          <p:nvPr>
            <p:ph type="sldNum" sz="quarter" idx="12"/>
          </p:nvPr>
        </p:nvSpPr>
        <p:spPr/>
        <p:txBody>
          <a:bodyPr/>
          <a:lstStyle/>
          <a:p>
            <a:fld id="{3C83C733-A267-4C27-B924-90460700986B}" type="slidenum">
              <a:rPr lang="ja-JP" altLang="en-US" smtClean="0"/>
              <a:pPr/>
              <a:t>21</a:t>
            </a:fld>
            <a:endParaRPr lang="ja-JP" altLang="en-US"/>
          </a:p>
        </p:txBody>
      </p:sp>
    </p:spTree>
    <p:extLst>
      <p:ext uri="{BB962C8B-B14F-4D97-AF65-F5344CB8AC3E}">
        <p14:creationId xmlns:p14="http://schemas.microsoft.com/office/powerpoint/2010/main" val="3934474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6994F4-9D16-E5DF-45EA-39ACFDB43866}"/>
              </a:ext>
            </a:extLst>
          </p:cNvPr>
          <p:cNvSpPr>
            <a:spLocks noGrp="1"/>
          </p:cNvSpPr>
          <p:nvPr>
            <p:ph type="title"/>
          </p:nvPr>
        </p:nvSpPr>
        <p:spPr/>
        <p:txBody>
          <a:bodyPr>
            <a:normAutofit/>
          </a:bodyPr>
          <a:lstStyle/>
          <a:p>
            <a:r>
              <a:rPr kumimoji="1" lang="ja-JP" altLang="en-US" dirty="0"/>
              <a:t>まとめと今後</a:t>
            </a:r>
          </a:p>
        </p:txBody>
      </p:sp>
      <p:sp>
        <p:nvSpPr>
          <p:cNvPr id="3" name="コンテンツ プレースホルダー 2">
            <a:extLst>
              <a:ext uri="{FF2B5EF4-FFF2-40B4-BE49-F238E27FC236}">
                <a16:creationId xmlns:a16="http://schemas.microsoft.com/office/drawing/2014/main" id="{33DDC4EC-3937-0B86-1F60-FFA64D85DD3B}"/>
              </a:ext>
            </a:extLst>
          </p:cNvPr>
          <p:cNvSpPr>
            <a:spLocks noGrp="1"/>
          </p:cNvSpPr>
          <p:nvPr>
            <p:ph idx="1"/>
          </p:nvPr>
        </p:nvSpPr>
        <p:spPr>
          <a:xfrm>
            <a:off x="262076" y="1058429"/>
            <a:ext cx="11929924" cy="5281028"/>
          </a:xfrm>
        </p:spPr>
        <p:txBody>
          <a:bodyPr>
            <a:normAutofit/>
          </a:bodyPr>
          <a:lstStyle/>
          <a:p>
            <a:pPr marL="0" indent="0">
              <a:buNone/>
            </a:pPr>
            <a:r>
              <a:rPr lang="ja-JP" altLang="en-US" dirty="0"/>
              <a:t>まとめ</a:t>
            </a:r>
            <a:endParaRPr lang="en-US" altLang="ja-JP" dirty="0"/>
          </a:p>
          <a:p>
            <a:r>
              <a:rPr lang="en-US" altLang="ja-JP" dirty="0"/>
              <a:t>LLM</a:t>
            </a:r>
            <a:r>
              <a:rPr lang="ja-JP" altLang="en-US" dirty="0"/>
              <a:t>と観光地レビューを用いて観光地をベクトル化する手法を提案</a:t>
            </a:r>
            <a:endParaRPr lang="en-US" altLang="ja-JP" dirty="0"/>
          </a:p>
          <a:p>
            <a:endParaRPr kumimoji="1" lang="en-US" altLang="ja-JP" dirty="0"/>
          </a:p>
          <a:p>
            <a:r>
              <a:rPr lang="ja-JP" altLang="en-US" dirty="0"/>
              <a:t>実験の結果，所望するカテゴリと都道府県の観光地を表すことができた</a:t>
            </a:r>
            <a:endParaRPr lang="en-US" altLang="ja-JP" dirty="0"/>
          </a:p>
          <a:p>
            <a:endParaRPr kumimoji="1" lang="en-US" altLang="ja-JP" dirty="0"/>
          </a:p>
          <a:p>
            <a:pPr marL="0" indent="0">
              <a:buNone/>
            </a:pPr>
            <a:r>
              <a:rPr lang="ja-JP" altLang="en-US" dirty="0"/>
              <a:t>今後</a:t>
            </a:r>
            <a:endParaRPr lang="en-US" altLang="ja-JP" dirty="0"/>
          </a:p>
          <a:p>
            <a:r>
              <a:rPr kumimoji="1" lang="ja-JP" altLang="en-US" dirty="0"/>
              <a:t>定量的な要素を入れる（例：住所，周辺の観光地）</a:t>
            </a:r>
            <a:endParaRPr kumimoji="1" lang="en-US" altLang="ja-JP" dirty="0"/>
          </a:p>
        </p:txBody>
      </p:sp>
      <p:sp>
        <p:nvSpPr>
          <p:cNvPr id="4" name="スライド番号プレースホルダー 3">
            <a:extLst>
              <a:ext uri="{FF2B5EF4-FFF2-40B4-BE49-F238E27FC236}">
                <a16:creationId xmlns:a16="http://schemas.microsoft.com/office/drawing/2014/main" id="{DB417422-E88A-70DF-0E03-BB74A9E6194E}"/>
              </a:ext>
            </a:extLst>
          </p:cNvPr>
          <p:cNvSpPr>
            <a:spLocks noGrp="1"/>
          </p:cNvSpPr>
          <p:nvPr>
            <p:ph type="sldNum" sz="quarter" idx="12"/>
          </p:nvPr>
        </p:nvSpPr>
        <p:spPr/>
        <p:txBody>
          <a:bodyPr/>
          <a:lstStyle/>
          <a:p>
            <a:fld id="{3C83C733-A267-4C27-B924-90460700986B}" type="slidenum">
              <a:rPr kumimoji="1" lang="ja-JP" altLang="en-US" smtClean="0"/>
              <a:t>22</a:t>
            </a:fld>
            <a:endParaRPr kumimoji="1" lang="ja-JP" altLang="en-US"/>
          </a:p>
        </p:txBody>
      </p:sp>
    </p:spTree>
    <p:extLst>
      <p:ext uri="{BB962C8B-B14F-4D97-AF65-F5344CB8AC3E}">
        <p14:creationId xmlns:p14="http://schemas.microsoft.com/office/powerpoint/2010/main" val="15549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EA861-FAFC-1797-CFD2-33167B92FAD0}"/>
              </a:ext>
            </a:extLst>
          </p:cNvPr>
          <p:cNvSpPr>
            <a:spLocks noGrp="1"/>
          </p:cNvSpPr>
          <p:nvPr>
            <p:ph type="ctrTitle"/>
          </p:nvPr>
        </p:nvSpPr>
        <p:spPr/>
        <p:txBody>
          <a:bodyPr/>
          <a:lstStyle/>
          <a:p>
            <a:r>
              <a:rPr lang="ja-JP" altLang="en-US" dirty="0"/>
              <a:t>以下補足スライド</a:t>
            </a:r>
            <a:endParaRPr kumimoji="1" lang="ja-JP" altLang="en-US" dirty="0"/>
          </a:p>
        </p:txBody>
      </p:sp>
      <p:sp>
        <p:nvSpPr>
          <p:cNvPr id="3" name="字幕 2">
            <a:extLst>
              <a:ext uri="{FF2B5EF4-FFF2-40B4-BE49-F238E27FC236}">
                <a16:creationId xmlns:a16="http://schemas.microsoft.com/office/drawing/2014/main" id="{8B02A00C-8D7E-DE7B-DB1D-AF251812D4E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957479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86BE7-5832-47A5-F7A5-67C5C92B46DE}"/>
              </a:ext>
            </a:extLst>
          </p:cNvPr>
          <p:cNvSpPr>
            <a:spLocks noGrp="1"/>
          </p:cNvSpPr>
          <p:nvPr>
            <p:ph type="ctrTitle"/>
          </p:nvPr>
        </p:nvSpPr>
        <p:spPr/>
        <p:txBody>
          <a:bodyPr/>
          <a:lstStyle/>
          <a:p>
            <a:r>
              <a:rPr lang="en-US" altLang="ja-JP" dirty="0"/>
              <a:t>LLM</a:t>
            </a:r>
            <a:r>
              <a:rPr lang="ja-JP" altLang="en-US" dirty="0"/>
              <a:t>の性能調査</a:t>
            </a:r>
            <a:endParaRPr kumimoji="1" lang="ja-JP" altLang="en-US" dirty="0"/>
          </a:p>
        </p:txBody>
      </p:sp>
      <p:sp>
        <p:nvSpPr>
          <p:cNvPr id="3" name="字幕 2">
            <a:extLst>
              <a:ext uri="{FF2B5EF4-FFF2-40B4-BE49-F238E27FC236}">
                <a16:creationId xmlns:a16="http://schemas.microsoft.com/office/drawing/2014/main" id="{0E38CA7B-1898-A3D6-1511-004AC275017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436527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B6DC2-44BE-4574-6633-E4FEC4DFF359}"/>
              </a:ext>
            </a:extLst>
          </p:cNvPr>
          <p:cNvSpPr>
            <a:spLocks noGrp="1"/>
          </p:cNvSpPr>
          <p:nvPr>
            <p:ph type="title"/>
          </p:nvPr>
        </p:nvSpPr>
        <p:spPr/>
        <p:txBody>
          <a:bodyPr>
            <a:normAutofit/>
          </a:bodyPr>
          <a:lstStyle/>
          <a:p>
            <a:r>
              <a:rPr lang="en-US" altLang="ja-JP" dirty="0"/>
              <a:t>LLM</a:t>
            </a:r>
            <a:r>
              <a:rPr lang="ja-JP" altLang="en-US" dirty="0"/>
              <a:t>の性能調査</a:t>
            </a:r>
            <a:endParaRPr kumimoji="1" lang="ja-JP" altLang="en-US" dirty="0"/>
          </a:p>
        </p:txBody>
      </p:sp>
      <p:sp>
        <p:nvSpPr>
          <p:cNvPr id="3" name="コンテンツ プレースホルダー 2">
            <a:extLst>
              <a:ext uri="{FF2B5EF4-FFF2-40B4-BE49-F238E27FC236}">
                <a16:creationId xmlns:a16="http://schemas.microsoft.com/office/drawing/2014/main" id="{21C52C43-55D3-CE03-E5A2-FBB37279C418}"/>
              </a:ext>
            </a:extLst>
          </p:cNvPr>
          <p:cNvSpPr>
            <a:spLocks noGrp="1"/>
          </p:cNvSpPr>
          <p:nvPr>
            <p:ph idx="1"/>
          </p:nvPr>
        </p:nvSpPr>
        <p:spPr/>
        <p:txBody>
          <a:bodyPr/>
          <a:lstStyle/>
          <a:p>
            <a:pPr marL="0" indent="0">
              <a:buNone/>
            </a:pPr>
            <a:r>
              <a:rPr kumimoji="1" lang="en-US" altLang="ja-JP" dirty="0"/>
              <a:t>3</a:t>
            </a:r>
            <a:r>
              <a:rPr kumimoji="1" lang="ja-JP" altLang="en-US" dirty="0"/>
              <a:t>種類のモデルで文章一致度を比較</a:t>
            </a:r>
            <a:endParaRPr kumimoji="1" lang="en-US" altLang="ja-JP" dirty="0"/>
          </a:p>
          <a:p>
            <a:r>
              <a:rPr kumimoji="1" lang="en-US" altLang="ja-JP" dirty="0"/>
              <a:t>sentence-bert-base-ja-mean-tokens-v2[4] </a:t>
            </a:r>
          </a:p>
          <a:p>
            <a:pPr marL="0" indent="0">
              <a:buNone/>
            </a:pPr>
            <a:endParaRPr kumimoji="1" lang="ja-JP" altLang="en-US" dirty="0"/>
          </a:p>
          <a:p>
            <a:r>
              <a:rPr kumimoji="1" lang="en-US" altLang="ja-JP" dirty="0"/>
              <a:t>sentence-</a:t>
            </a:r>
            <a:r>
              <a:rPr kumimoji="1" lang="en-US" altLang="ja-JP" dirty="0" err="1"/>
              <a:t>luke</a:t>
            </a:r>
            <a:r>
              <a:rPr kumimoji="1" lang="en-US" altLang="ja-JP" dirty="0"/>
              <a:t>-</a:t>
            </a:r>
            <a:r>
              <a:rPr kumimoji="1" lang="en-US" altLang="ja-JP" dirty="0" err="1"/>
              <a:t>japanese</a:t>
            </a:r>
            <a:r>
              <a:rPr kumimoji="1" lang="en-US" altLang="ja-JP" dirty="0"/>
              <a:t>-base-lite[5]</a:t>
            </a:r>
            <a:r>
              <a:rPr lang="ja-JP" altLang="en-US" dirty="0"/>
              <a:t> </a:t>
            </a:r>
            <a:endParaRPr lang="en-US" altLang="ja-JP" dirty="0"/>
          </a:p>
          <a:p>
            <a:pPr marL="0" indent="0">
              <a:buNone/>
            </a:pPr>
            <a:endParaRPr lang="en-US" altLang="ja-JP" dirty="0"/>
          </a:p>
          <a:p>
            <a:r>
              <a:rPr kumimoji="1" lang="en-US" altLang="ja-JP" dirty="0"/>
              <a:t>MU-</a:t>
            </a:r>
            <a:r>
              <a:rPr kumimoji="1" lang="en-US" altLang="ja-JP" dirty="0" err="1"/>
              <a:t>Kindai</a:t>
            </a:r>
            <a:r>
              <a:rPr kumimoji="1" lang="en-US" altLang="ja-JP" dirty="0"/>
              <a:t>/SBERT-JSNLI-large[6]</a:t>
            </a:r>
            <a:r>
              <a:rPr lang="ja-JP" altLang="en-US" dirty="0"/>
              <a:t> </a:t>
            </a:r>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296961C3-E6AB-96E7-F71E-3B34FDAE54D3}"/>
              </a:ext>
            </a:extLst>
          </p:cNvPr>
          <p:cNvSpPr>
            <a:spLocks noGrp="1"/>
          </p:cNvSpPr>
          <p:nvPr>
            <p:ph type="sldNum" sz="quarter" idx="12"/>
          </p:nvPr>
        </p:nvSpPr>
        <p:spPr/>
        <p:txBody>
          <a:bodyPr/>
          <a:lstStyle/>
          <a:p>
            <a:fld id="{3C83C733-A267-4C27-B924-90460700986B}" type="slidenum">
              <a:rPr lang="ja-JP" altLang="en-US" smtClean="0"/>
              <a:pPr/>
              <a:t>25</a:t>
            </a:fld>
            <a:endParaRPr lang="ja-JP" altLang="en-US"/>
          </a:p>
        </p:txBody>
      </p:sp>
      <p:sp>
        <p:nvSpPr>
          <p:cNvPr id="5" name="テキスト ボックス 4">
            <a:extLst>
              <a:ext uri="{FF2B5EF4-FFF2-40B4-BE49-F238E27FC236}">
                <a16:creationId xmlns:a16="http://schemas.microsoft.com/office/drawing/2014/main" id="{19BC59FD-8B15-F973-7238-5C786981E576}"/>
              </a:ext>
            </a:extLst>
          </p:cNvPr>
          <p:cNvSpPr txBox="1"/>
          <p:nvPr/>
        </p:nvSpPr>
        <p:spPr>
          <a:xfrm>
            <a:off x="146421" y="5513376"/>
            <a:ext cx="11899158" cy="1141851"/>
          </a:xfrm>
          <a:prstGeom prst="rect">
            <a:avLst/>
          </a:prstGeom>
          <a:noFill/>
        </p:spPr>
        <p:txBody>
          <a:bodyPr wrap="square">
            <a:spAutoFit/>
          </a:bodyPr>
          <a:lstStyle/>
          <a:p>
            <a:pPr marL="0" marR="0" lvl="0" indent="0" defTabSz="914400" rtl="0" eaLnBrk="1" fontAlgn="auto" latinLnBrk="0" hangingPunct="1">
              <a:lnSpc>
                <a:spcPct val="90000"/>
              </a:lnSpc>
              <a:spcBef>
                <a:spcPts val="1000"/>
              </a:spcBef>
              <a:spcAft>
                <a:spcPts val="0"/>
              </a:spcAft>
              <a:buClr>
                <a:prstClr val="black"/>
              </a:buClr>
              <a:buSzTx/>
              <a:buFont typeface="Arial" panose="020B0604020202020204" pitchFamily="34" charset="0"/>
              <a:buNone/>
              <a:tabLst/>
              <a:defRPr/>
            </a:pPr>
            <a:r>
              <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[4] Hugging Face, </a:t>
            </a:r>
            <a:r>
              <a:rPr kumimoji="1" lang="en-US" altLang="ja-JP" sz="1200" b="0" i="0" u="none" strike="noStrike" kern="1200" cap="none" spc="0" normalizeH="0" baseline="0" noProof="0" dirty="0" err="1">
                <a:ln>
                  <a:noFill/>
                </a:ln>
                <a:solidFill>
                  <a:prstClr val="black"/>
                </a:solidFill>
                <a:effectLst/>
                <a:uLnTx/>
                <a:uFillTx/>
                <a:latin typeface="+mn-ea"/>
                <a:cs typeface="Times New Roman" panose="02020603050405020304" pitchFamily="18" charset="0"/>
              </a:rPr>
              <a:t>sonoisa</a:t>
            </a:r>
            <a:r>
              <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/sentence-bert-base-ja-mean-tokens-v2, https://huggingface.co/sonoisa/sentence-bert-base-ja-mean-tokens-v2</a:t>
            </a:r>
            <a:r>
              <a:rPr kumimoji="1" lang="ja-JP"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（最終閲覧日：</a:t>
            </a:r>
            <a:r>
              <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2024/1/12</a:t>
            </a:r>
            <a:r>
              <a:rPr kumimoji="1" lang="ja-JP"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endPar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a:lnSpc>
                <a:spcPct val="90000"/>
              </a:lnSpc>
              <a:spcBef>
                <a:spcPts val="1000"/>
              </a:spcBef>
              <a:buClr>
                <a:prstClr val="black"/>
              </a:buClr>
              <a:defRPr/>
            </a:pPr>
            <a:r>
              <a:rPr lang="en-US" altLang="ja-JP" sz="1200" dirty="0">
                <a:solidFill>
                  <a:prstClr val="black"/>
                </a:solidFill>
                <a:latin typeface="+mn-ea"/>
                <a:cs typeface="Times New Roman" panose="02020603050405020304" pitchFamily="18" charset="0"/>
              </a:rPr>
              <a:t>[5] Hugging Face, </a:t>
            </a:r>
            <a:r>
              <a:rPr lang="en-US" altLang="ja-JP" sz="1200" dirty="0" err="1">
                <a:solidFill>
                  <a:prstClr val="black"/>
                </a:solidFill>
                <a:latin typeface="+mn-ea"/>
                <a:cs typeface="Times New Roman" panose="02020603050405020304" pitchFamily="18" charset="0"/>
              </a:rPr>
              <a:t>sonoisa</a:t>
            </a:r>
            <a:r>
              <a:rPr lang="en-US" altLang="ja-JP" sz="1200" dirty="0">
                <a:solidFill>
                  <a:prstClr val="black"/>
                </a:solidFill>
                <a:latin typeface="+mn-ea"/>
                <a:cs typeface="Times New Roman" panose="02020603050405020304" pitchFamily="18" charset="0"/>
              </a:rPr>
              <a:t>/sentence-</a:t>
            </a:r>
            <a:r>
              <a:rPr lang="en-US" altLang="ja-JP" sz="1200" dirty="0" err="1">
                <a:solidFill>
                  <a:prstClr val="black"/>
                </a:solidFill>
                <a:latin typeface="+mn-ea"/>
                <a:cs typeface="Times New Roman" panose="02020603050405020304" pitchFamily="18" charset="0"/>
              </a:rPr>
              <a:t>luke</a:t>
            </a:r>
            <a:r>
              <a:rPr lang="en-US" altLang="ja-JP" sz="1200" dirty="0">
                <a:solidFill>
                  <a:prstClr val="black"/>
                </a:solidFill>
                <a:latin typeface="+mn-ea"/>
                <a:cs typeface="Times New Roman" panose="02020603050405020304" pitchFamily="18" charset="0"/>
              </a:rPr>
              <a:t>-</a:t>
            </a:r>
            <a:r>
              <a:rPr lang="en-US" altLang="ja-JP" sz="1200" dirty="0" err="1">
                <a:solidFill>
                  <a:prstClr val="black"/>
                </a:solidFill>
                <a:latin typeface="+mn-ea"/>
                <a:cs typeface="Times New Roman" panose="02020603050405020304" pitchFamily="18" charset="0"/>
              </a:rPr>
              <a:t>japanese</a:t>
            </a:r>
            <a:r>
              <a:rPr lang="en-US" altLang="ja-JP" sz="1200" dirty="0">
                <a:solidFill>
                  <a:prstClr val="black"/>
                </a:solidFill>
                <a:latin typeface="+mn-ea"/>
                <a:cs typeface="Times New Roman" panose="02020603050405020304" pitchFamily="18" charset="0"/>
              </a:rPr>
              <a:t>-base-lite, https://huggingface.co/sonoisa/sentence-luke-japanese-base-lite</a:t>
            </a:r>
            <a:r>
              <a:rPr lang="ja-JP" altLang="en-US" sz="1200" dirty="0">
                <a:solidFill>
                  <a:prstClr val="black"/>
                </a:solidFill>
                <a:latin typeface="+mn-ea"/>
                <a:cs typeface="Times New Roman" panose="02020603050405020304" pitchFamily="18" charset="0"/>
              </a:rPr>
              <a:t>（最終閲覧日：</a:t>
            </a:r>
            <a:r>
              <a:rPr lang="en-US" altLang="ja-JP" sz="1200" dirty="0">
                <a:solidFill>
                  <a:prstClr val="black"/>
                </a:solidFill>
                <a:latin typeface="+mn-ea"/>
                <a:cs typeface="Times New Roman" panose="02020603050405020304" pitchFamily="18" charset="0"/>
              </a:rPr>
              <a:t>2024/1/12 </a:t>
            </a:r>
            <a:r>
              <a:rPr lang="ja-JP" altLang="en-US" sz="1200" dirty="0">
                <a:solidFill>
                  <a:prstClr val="black"/>
                </a:solidFill>
                <a:latin typeface="+mn-ea"/>
                <a:cs typeface="Times New Roman" panose="02020603050405020304" pitchFamily="18" charset="0"/>
              </a:rPr>
              <a:t>）</a:t>
            </a:r>
            <a:endParaRPr lang="en-US" altLang="ja-JP" sz="1200" dirty="0">
              <a:solidFill>
                <a:prstClr val="black"/>
              </a:solidFill>
              <a:latin typeface="+mn-ea"/>
              <a:cs typeface="Times New Roman" panose="02020603050405020304" pitchFamily="18" charset="0"/>
            </a:endParaRPr>
          </a:p>
          <a:p>
            <a:pPr>
              <a:lnSpc>
                <a:spcPct val="90000"/>
              </a:lnSpc>
              <a:spcBef>
                <a:spcPts val="1000"/>
              </a:spcBef>
              <a:buClr>
                <a:prstClr val="black"/>
              </a:buClr>
              <a:defRPr/>
            </a:pPr>
            <a:r>
              <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[6] Hugging Face, MU-</a:t>
            </a:r>
            <a:r>
              <a:rPr kumimoji="1" lang="en-US" altLang="ja-JP" sz="1200" b="0" i="0" u="none" strike="noStrike" kern="1200" cap="none" spc="0" normalizeH="0" baseline="0" noProof="0" dirty="0" err="1">
                <a:ln>
                  <a:noFill/>
                </a:ln>
                <a:solidFill>
                  <a:prstClr val="black"/>
                </a:solidFill>
                <a:effectLst/>
                <a:uLnTx/>
                <a:uFillTx/>
                <a:latin typeface="+mn-ea"/>
                <a:cs typeface="Times New Roman" panose="02020603050405020304" pitchFamily="18" charset="0"/>
              </a:rPr>
              <a:t>Kindai</a:t>
            </a:r>
            <a:r>
              <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/SBERT-JSNLI-large, https://huggingface.co/MU-Kindai/SBERT-JSNLI-large</a:t>
            </a:r>
            <a:r>
              <a:rPr kumimoji="1" lang="ja-JP"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（最終閲覧日：</a:t>
            </a:r>
            <a:r>
              <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2024/1/12 </a:t>
            </a:r>
            <a:r>
              <a:rPr kumimoji="1" lang="ja-JP" altLang="en-US" sz="1200" b="0" i="0" u="none" strike="noStrike" kern="1200" cap="none" spc="0" normalizeH="0" baseline="0" noProof="0" dirty="0">
                <a:ln>
                  <a:noFill/>
                </a:ln>
                <a:solidFill>
                  <a:prstClr val="black"/>
                </a:solidFill>
                <a:effectLst/>
                <a:uLnTx/>
                <a:uFillTx/>
                <a:latin typeface="+mn-ea"/>
                <a:cs typeface="Times New Roman" panose="02020603050405020304" pitchFamily="18" charset="0"/>
              </a:rPr>
              <a:t>）</a:t>
            </a:r>
            <a:endParaRPr kumimoji="1" lang="en-US" altLang="ja-JP" sz="12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a:lnSpc>
                <a:spcPct val="90000"/>
              </a:lnSpc>
              <a:spcBef>
                <a:spcPts val="1000"/>
              </a:spcBef>
              <a:buClr>
                <a:prstClr val="black"/>
              </a:buClr>
              <a:defRPr/>
            </a:pPr>
            <a:endParaRPr lang="ja-JP" altLang="en-US" sz="1200" dirty="0">
              <a:solidFill>
                <a:prstClr val="black"/>
              </a:solidFill>
              <a:latin typeface="+mn-ea"/>
              <a:cs typeface="Times New Roman" panose="02020603050405020304" pitchFamily="18" charset="0"/>
            </a:endParaRPr>
          </a:p>
        </p:txBody>
      </p:sp>
    </p:spTree>
    <p:extLst>
      <p:ext uri="{BB962C8B-B14F-4D97-AF65-F5344CB8AC3E}">
        <p14:creationId xmlns:p14="http://schemas.microsoft.com/office/powerpoint/2010/main" val="3804921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D8F35-C064-E292-D55E-EFB32B4E74E5}"/>
              </a:ext>
            </a:extLst>
          </p:cNvPr>
          <p:cNvSpPr>
            <a:spLocks noGrp="1"/>
          </p:cNvSpPr>
          <p:nvPr>
            <p:ph type="title"/>
          </p:nvPr>
        </p:nvSpPr>
        <p:spPr/>
        <p:txBody>
          <a:bodyPr>
            <a:normAutofit/>
          </a:bodyPr>
          <a:lstStyle/>
          <a:p>
            <a:r>
              <a:rPr lang="ja-JP" altLang="en-US" dirty="0"/>
              <a:t>入力したレビュー</a:t>
            </a:r>
            <a:endParaRPr kumimoji="1" lang="ja-JP" altLang="en-US" dirty="0"/>
          </a:p>
        </p:txBody>
      </p:sp>
      <p:sp>
        <p:nvSpPr>
          <p:cNvPr id="3" name="コンテンツ プレースホルダー 2">
            <a:extLst>
              <a:ext uri="{FF2B5EF4-FFF2-40B4-BE49-F238E27FC236}">
                <a16:creationId xmlns:a16="http://schemas.microsoft.com/office/drawing/2014/main" id="{8D35CF5C-8B7B-C712-ACEF-1778C450233C}"/>
              </a:ext>
            </a:extLst>
          </p:cNvPr>
          <p:cNvSpPr>
            <a:spLocks noGrp="1"/>
          </p:cNvSpPr>
          <p:nvPr>
            <p:ph idx="1"/>
          </p:nvPr>
        </p:nvSpPr>
        <p:spPr/>
        <p:txBody>
          <a:bodyPr/>
          <a:lstStyle/>
          <a:p>
            <a:pPr marL="0" indent="0">
              <a:buNone/>
            </a:pPr>
            <a:r>
              <a:rPr kumimoji="1" lang="en-US" altLang="ja-JP" dirty="0"/>
              <a:t>A</a:t>
            </a:r>
            <a:r>
              <a:rPr lang="ja-JP" altLang="en-US" dirty="0"/>
              <a:t>，</a:t>
            </a:r>
            <a:r>
              <a:rPr kumimoji="1" lang="en-US" altLang="ja-JP" dirty="0"/>
              <a:t>B</a:t>
            </a:r>
            <a:r>
              <a:rPr lang="ja-JP" altLang="en-US" dirty="0"/>
              <a:t>：厳島神社　</a:t>
            </a:r>
            <a:r>
              <a:rPr lang="en-US" altLang="ja-JP" dirty="0"/>
              <a:t>C</a:t>
            </a:r>
            <a:r>
              <a:rPr lang="ja-JP" altLang="en-US" dirty="0"/>
              <a:t>：富士山</a:t>
            </a:r>
            <a:endParaRPr kumimoji="1" lang="en-US" altLang="ja-JP" dirty="0"/>
          </a:p>
        </p:txBody>
      </p:sp>
      <p:sp>
        <p:nvSpPr>
          <p:cNvPr id="4" name="スライド番号プレースホルダー 3">
            <a:extLst>
              <a:ext uri="{FF2B5EF4-FFF2-40B4-BE49-F238E27FC236}">
                <a16:creationId xmlns:a16="http://schemas.microsoft.com/office/drawing/2014/main" id="{E0ADC078-7176-90FB-F2B3-67652F598495}"/>
              </a:ext>
            </a:extLst>
          </p:cNvPr>
          <p:cNvSpPr>
            <a:spLocks noGrp="1"/>
          </p:cNvSpPr>
          <p:nvPr>
            <p:ph type="sldNum" sz="quarter" idx="12"/>
          </p:nvPr>
        </p:nvSpPr>
        <p:spPr/>
        <p:txBody>
          <a:bodyPr/>
          <a:lstStyle/>
          <a:p>
            <a:fld id="{3C83C733-A267-4C27-B924-90460700986B}" type="slidenum">
              <a:rPr kumimoji="1" lang="ja-JP" altLang="en-US" smtClean="0"/>
              <a:t>26</a:t>
            </a:fld>
            <a:endParaRPr kumimoji="1" lang="ja-JP" altLang="en-US"/>
          </a:p>
        </p:txBody>
      </p:sp>
      <p:graphicFrame>
        <p:nvGraphicFramePr>
          <p:cNvPr id="6" name="表 14">
            <a:extLst>
              <a:ext uri="{FF2B5EF4-FFF2-40B4-BE49-F238E27FC236}">
                <a16:creationId xmlns:a16="http://schemas.microsoft.com/office/drawing/2014/main" id="{35C56004-A673-935A-0935-C102BD6D1104}"/>
              </a:ext>
            </a:extLst>
          </p:cNvPr>
          <p:cNvGraphicFramePr>
            <a:graphicFrameLocks noGrp="1"/>
          </p:cNvGraphicFramePr>
          <p:nvPr>
            <p:extLst>
              <p:ext uri="{D42A27DB-BD31-4B8C-83A1-F6EECF244321}">
                <p14:modId xmlns:p14="http://schemas.microsoft.com/office/powerpoint/2010/main" val="472966250"/>
              </p:ext>
            </p:extLst>
          </p:nvPr>
        </p:nvGraphicFramePr>
        <p:xfrm>
          <a:off x="165652" y="1502379"/>
          <a:ext cx="11860696" cy="4890329"/>
        </p:xfrm>
        <a:graphic>
          <a:graphicData uri="http://schemas.openxmlformats.org/drawingml/2006/table">
            <a:tbl>
              <a:tblPr firstRow="1" bandRow="1">
                <a:tableStyleId>{5940675A-B579-460E-94D1-54222C63F5DA}</a:tableStyleId>
              </a:tblPr>
              <a:tblGrid>
                <a:gridCol w="919570">
                  <a:extLst>
                    <a:ext uri="{9D8B030D-6E8A-4147-A177-3AD203B41FA5}">
                      <a16:colId xmlns:a16="http://schemas.microsoft.com/office/drawing/2014/main" val="1932453997"/>
                    </a:ext>
                  </a:extLst>
                </a:gridCol>
                <a:gridCol w="10941126">
                  <a:extLst>
                    <a:ext uri="{9D8B030D-6E8A-4147-A177-3AD203B41FA5}">
                      <a16:colId xmlns:a16="http://schemas.microsoft.com/office/drawing/2014/main" val="1880363173"/>
                    </a:ext>
                  </a:extLst>
                </a:gridCol>
              </a:tblGrid>
              <a:tr h="1179714">
                <a:tc>
                  <a:txBody>
                    <a:bodyPr/>
                    <a:lstStyle/>
                    <a:p>
                      <a:pPr algn="ctr"/>
                      <a:r>
                        <a:rPr kumimoji="1" lang="en-US" altLang="ja-JP" sz="2800" b="0" dirty="0">
                          <a:solidFill>
                            <a:schemeClr val="tx1"/>
                          </a:solidFill>
                          <a:latin typeface="+mn-ea"/>
                          <a:ea typeface="+mn-ea"/>
                          <a:cs typeface="Times New Roman" panose="02020603050405020304" pitchFamily="18" charset="0"/>
                        </a:rPr>
                        <a:t>A</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just"/>
                      <a:r>
                        <a:rPr kumimoji="1" lang="ja-JP" altLang="en-US" sz="2400" b="0" dirty="0">
                          <a:solidFill>
                            <a:schemeClr val="tx1"/>
                          </a:solidFill>
                          <a:latin typeface="+mn-ea"/>
                          <a:ea typeface="+mn-ea"/>
                          <a:cs typeface="Times New Roman" panose="02020603050405020304" pitchFamily="18" charset="0"/>
                        </a:rPr>
                        <a:t>とても見応えのある良い神社でした。引き潮の時間まで島に居たので、夕陽を背景に鳥居の下迄歩いて行く事が出来ました。皆さん是非行ってみて下さい。</a:t>
                      </a:r>
                    </a:p>
                  </a:txBody>
                  <a:tcPr anchor="ctr"/>
                </a:tc>
                <a:extLst>
                  <a:ext uri="{0D108BD9-81ED-4DB2-BD59-A6C34878D82A}">
                    <a16:rowId xmlns:a16="http://schemas.microsoft.com/office/drawing/2014/main" val="994242244"/>
                  </a:ext>
                </a:extLst>
              </a:tr>
              <a:tr h="2232749">
                <a:tc>
                  <a:txBody>
                    <a:bodyPr/>
                    <a:lstStyle/>
                    <a:p>
                      <a:pPr algn="ctr"/>
                      <a:r>
                        <a:rPr kumimoji="1" lang="en-US" altLang="ja-JP" sz="2800" b="0" dirty="0">
                          <a:solidFill>
                            <a:schemeClr val="tx1"/>
                          </a:solidFill>
                          <a:latin typeface="+mn-ea"/>
                          <a:ea typeface="+mn-ea"/>
                          <a:cs typeface="Times New Roman" panose="02020603050405020304" pitchFamily="18" charset="0"/>
                        </a:rPr>
                        <a:t>B</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just"/>
                      <a:r>
                        <a:rPr kumimoji="1" lang="ja-JP" altLang="en-US" sz="2400" b="0" dirty="0">
                          <a:solidFill>
                            <a:schemeClr val="tx1"/>
                          </a:solidFill>
                          <a:latin typeface="+mn-ea"/>
                          <a:ea typeface="+mn-ea"/>
                          <a:cs typeface="Times New Roman" panose="02020603050405020304" pitchFamily="18" charset="0"/>
                        </a:rPr>
                        <a:t>テレビや写真で見ていた厳島神社に、やっと来ることができました。埼玉からは遠いね。日射しが少なく曇りの日だったので、観光地というより荘厳な</a:t>
                      </a:r>
                      <a:endParaRPr kumimoji="1" lang="en-US" altLang="ja-JP" sz="2400" b="0" dirty="0">
                        <a:solidFill>
                          <a:schemeClr val="tx1"/>
                        </a:solidFill>
                        <a:latin typeface="+mn-ea"/>
                        <a:ea typeface="+mn-ea"/>
                        <a:cs typeface="Times New Roman" panose="02020603050405020304" pitchFamily="18" charset="0"/>
                      </a:endParaRPr>
                    </a:p>
                    <a:p>
                      <a:pPr algn="just"/>
                      <a:r>
                        <a:rPr kumimoji="1" lang="ja-JP" altLang="en-US" sz="2400" b="0" dirty="0">
                          <a:solidFill>
                            <a:schemeClr val="tx1"/>
                          </a:solidFill>
                          <a:latin typeface="+mn-ea"/>
                          <a:ea typeface="+mn-ea"/>
                          <a:cs typeface="Times New Roman" panose="02020603050405020304" pitchFamily="18" charset="0"/>
                        </a:rPr>
                        <a:t>雰囲気でした。想像以上に広かったし、参道のお店も、平日なのに外国人</a:t>
                      </a:r>
                      <a:endParaRPr kumimoji="1" lang="en-US" altLang="ja-JP" sz="2400" b="0" dirty="0">
                        <a:solidFill>
                          <a:schemeClr val="tx1"/>
                        </a:solidFill>
                        <a:latin typeface="+mn-ea"/>
                        <a:ea typeface="+mn-ea"/>
                        <a:cs typeface="Times New Roman" panose="02020603050405020304" pitchFamily="18" charset="0"/>
                      </a:endParaRPr>
                    </a:p>
                    <a:p>
                      <a:pPr algn="just"/>
                      <a:r>
                        <a:rPr kumimoji="1" lang="ja-JP" altLang="en-US" sz="2400" b="0" dirty="0">
                          <a:solidFill>
                            <a:schemeClr val="tx1"/>
                          </a:solidFill>
                          <a:latin typeface="+mn-ea"/>
                          <a:ea typeface="+mn-ea"/>
                          <a:cs typeface="Times New Roman" panose="02020603050405020304" pitchFamily="18" charset="0"/>
                        </a:rPr>
                        <a:t>観光客や修学旅行生でいっぱいでした。神社自体もよかったけど、潮が満ちて来て、さっきまで立っていた浜辺がみるみる無くなっていき、鳥居が浸されていくのを見ているのは感動モノでした。</a:t>
                      </a:r>
                    </a:p>
                  </a:txBody>
                  <a:tcPr anchor="ctr"/>
                </a:tc>
                <a:extLst>
                  <a:ext uri="{0D108BD9-81ED-4DB2-BD59-A6C34878D82A}">
                    <a16:rowId xmlns:a16="http://schemas.microsoft.com/office/drawing/2014/main" val="3488060844"/>
                  </a:ext>
                </a:extLst>
              </a:tr>
              <a:tr h="1424615">
                <a:tc>
                  <a:txBody>
                    <a:bodyPr/>
                    <a:lstStyle/>
                    <a:p>
                      <a:pPr algn="ctr"/>
                      <a:r>
                        <a:rPr kumimoji="1" lang="en-US" altLang="ja-JP" sz="2800" b="0" dirty="0">
                          <a:solidFill>
                            <a:schemeClr val="tx1"/>
                          </a:solidFill>
                          <a:latin typeface="+mn-ea"/>
                          <a:ea typeface="+mn-ea"/>
                          <a:cs typeface="Times New Roman" panose="02020603050405020304" pitchFamily="18" charset="0"/>
                        </a:rPr>
                        <a:t>C</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just"/>
                      <a:r>
                        <a:rPr kumimoji="1" lang="en-US" altLang="ja-JP" sz="2400" b="0" dirty="0">
                          <a:solidFill>
                            <a:schemeClr val="tx1"/>
                          </a:solidFill>
                          <a:latin typeface="+mn-ea"/>
                          <a:ea typeface="+mn-ea"/>
                          <a:cs typeface="Times New Roman" panose="02020603050405020304" pitchFamily="18" charset="0"/>
                        </a:rPr>
                        <a:t>11</a:t>
                      </a:r>
                      <a:r>
                        <a:rPr kumimoji="1" lang="ja-JP" altLang="en-US" sz="2400" b="0" dirty="0">
                          <a:solidFill>
                            <a:schemeClr val="tx1"/>
                          </a:solidFill>
                          <a:latin typeface="+mn-ea"/>
                          <a:ea typeface="+mn-ea"/>
                          <a:cs typeface="Times New Roman" panose="02020603050405020304" pitchFamily="18" charset="0"/>
                        </a:rPr>
                        <a:t>月の終わりに河口湖へ行きました。秋から冬にかけては空気が</a:t>
                      </a:r>
                      <a:endParaRPr kumimoji="1" lang="en-US" altLang="ja-JP" sz="2400" b="0" dirty="0">
                        <a:solidFill>
                          <a:schemeClr val="tx1"/>
                        </a:solidFill>
                        <a:latin typeface="+mn-ea"/>
                        <a:ea typeface="+mn-ea"/>
                        <a:cs typeface="Times New Roman" panose="02020603050405020304" pitchFamily="18" charset="0"/>
                      </a:endParaRPr>
                    </a:p>
                    <a:p>
                      <a:pPr algn="just"/>
                      <a:r>
                        <a:rPr kumimoji="1" lang="ja-JP" altLang="en-US" sz="2400" b="0" dirty="0">
                          <a:solidFill>
                            <a:schemeClr val="tx1"/>
                          </a:solidFill>
                          <a:latin typeface="+mn-ea"/>
                          <a:ea typeface="+mn-ea"/>
                          <a:cs typeface="Times New Roman" panose="02020603050405020304" pitchFamily="18" charset="0"/>
                        </a:rPr>
                        <a:t>澄んでいるので、晴れた日は富士山がくっきりと見え何とも素晴らしいです。やっぱり日本はいいなぁと、何度も見入ってしまいました。おすすめです。</a:t>
                      </a:r>
                    </a:p>
                  </a:txBody>
                  <a:tcPr anchor="ctr"/>
                </a:tc>
                <a:extLst>
                  <a:ext uri="{0D108BD9-81ED-4DB2-BD59-A6C34878D82A}">
                    <a16:rowId xmlns:a16="http://schemas.microsoft.com/office/drawing/2014/main" val="3823073548"/>
                  </a:ext>
                </a:extLst>
              </a:tr>
            </a:tbl>
          </a:graphicData>
        </a:graphic>
      </p:graphicFrame>
    </p:spTree>
    <p:extLst>
      <p:ext uri="{BB962C8B-B14F-4D97-AF65-F5344CB8AC3E}">
        <p14:creationId xmlns:p14="http://schemas.microsoft.com/office/powerpoint/2010/main" val="2211358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D8F35-C064-E292-D55E-EFB32B4E74E5}"/>
              </a:ext>
            </a:extLst>
          </p:cNvPr>
          <p:cNvSpPr>
            <a:spLocks noGrp="1"/>
          </p:cNvSpPr>
          <p:nvPr>
            <p:ph type="title"/>
          </p:nvPr>
        </p:nvSpPr>
        <p:spPr/>
        <p:txBody>
          <a:bodyPr>
            <a:normAutofit/>
          </a:bodyPr>
          <a:lstStyle/>
          <a:p>
            <a:r>
              <a:rPr kumimoji="1" lang="ja-JP" altLang="en-US" dirty="0"/>
              <a:t>結果</a:t>
            </a:r>
          </a:p>
        </p:txBody>
      </p:sp>
      <p:sp>
        <p:nvSpPr>
          <p:cNvPr id="3" name="コンテンツ プレースホルダー 2">
            <a:extLst>
              <a:ext uri="{FF2B5EF4-FFF2-40B4-BE49-F238E27FC236}">
                <a16:creationId xmlns:a16="http://schemas.microsoft.com/office/drawing/2014/main" id="{8D35CF5C-8B7B-C712-ACEF-1778C450233C}"/>
              </a:ext>
            </a:extLst>
          </p:cNvPr>
          <p:cNvSpPr>
            <a:spLocks noGrp="1"/>
          </p:cNvSpPr>
          <p:nvPr>
            <p:ph idx="1"/>
          </p:nvPr>
        </p:nvSpPr>
        <p:spPr/>
        <p:txBody>
          <a:bodyPr/>
          <a:lstStyle/>
          <a:p>
            <a:pPr marL="0" indent="0">
              <a:buNone/>
            </a:pPr>
            <a:r>
              <a:rPr kumimoji="1" lang="en-US" altLang="ja-JP" dirty="0"/>
              <a:t>A</a:t>
            </a:r>
            <a:r>
              <a:rPr lang="ja-JP" altLang="en-US" dirty="0"/>
              <a:t>，</a:t>
            </a:r>
            <a:r>
              <a:rPr kumimoji="1" lang="en-US" altLang="ja-JP" dirty="0"/>
              <a:t>B</a:t>
            </a:r>
            <a:r>
              <a:rPr lang="ja-JP" altLang="en-US" dirty="0"/>
              <a:t>：厳島神社　</a:t>
            </a:r>
            <a:r>
              <a:rPr lang="en-US" altLang="ja-JP" dirty="0"/>
              <a:t>C</a:t>
            </a:r>
            <a:r>
              <a:rPr lang="ja-JP" altLang="en-US" dirty="0"/>
              <a:t>：富士山</a:t>
            </a:r>
            <a:endParaRPr kumimoji="1" lang="en-US" altLang="ja-JP" dirty="0"/>
          </a:p>
        </p:txBody>
      </p:sp>
      <p:sp>
        <p:nvSpPr>
          <p:cNvPr id="4" name="スライド番号プレースホルダー 3">
            <a:extLst>
              <a:ext uri="{FF2B5EF4-FFF2-40B4-BE49-F238E27FC236}">
                <a16:creationId xmlns:a16="http://schemas.microsoft.com/office/drawing/2014/main" id="{E0ADC078-7176-90FB-F2B3-67652F598495}"/>
              </a:ext>
            </a:extLst>
          </p:cNvPr>
          <p:cNvSpPr>
            <a:spLocks noGrp="1"/>
          </p:cNvSpPr>
          <p:nvPr>
            <p:ph type="sldNum" sz="quarter" idx="12"/>
          </p:nvPr>
        </p:nvSpPr>
        <p:spPr/>
        <p:txBody>
          <a:bodyPr/>
          <a:lstStyle/>
          <a:p>
            <a:fld id="{3C83C733-A267-4C27-B924-90460700986B}" type="slidenum">
              <a:rPr kumimoji="1" lang="ja-JP" altLang="en-US" smtClean="0"/>
              <a:t>27</a:t>
            </a:fld>
            <a:endParaRPr kumimoji="1" lang="ja-JP" altLang="en-US"/>
          </a:p>
        </p:txBody>
      </p:sp>
      <p:graphicFrame>
        <p:nvGraphicFramePr>
          <p:cNvPr id="6" name="表 14">
            <a:extLst>
              <a:ext uri="{FF2B5EF4-FFF2-40B4-BE49-F238E27FC236}">
                <a16:creationId xmlns:a16="http://schemas.microsoft.com/office/drawing/2014/main" id="{35C56004-A673-935A-0935-C102BD6D1104}"/>
              </a:ext>
            </a:extLst>
          </p:cNvPr>
          <p:cNvGraphicFramePr>
            <a:graphicFrameLocks noGrp="1"/>
          </p:cNvGraphicFramePr>
          <p:nvPr>
            <p:extLst>
              <p:ext uri="{D42A27DB-BD31-4B8C-83A1-F6EECF244321}">
                <p14:modId xmlns:p14="http://schemas.microsoft.com/office/powerpoint/2010/main" val="3497569360"/>
              </p:ext>
            </p:extLst>
          </p:nvPr>
        </p:nvGraphicFramePr>
        <p:xfrm>
          <a:off x="165652" y="1502380"/>
          <a:ext cx="11860696" cy="4875013"/>
        </p:xfrm>
        <a:graphic>
          <a:graphicData uri="http://schemas.openxmlformats.org/drawingml/2006/table">
            <a:tbl>
              <a:tblPr firstRow="1" bandRow="1">
                <a:tableStyleId>{5940675A-B579-460E-94D1-54222C63F5DA}</a:tableStyleId>
              </a:tblPr>
              <a:tblGrid>
                <a:gridCol w="2965174">
                  <a:extLst>
                    <a:ext uri="{9D8B030D-6E8A-4147-A177-3AD203B41FA5}">
                      <a16:colId xmlns:a16="http://schemas.microsoft.com/office/drawing/2014/main" val="1932453997"/>
                    </a:ext>
                  </a:extLst>
                </a:gridCol>
                <a:gridCol w="2965174">
                  <a:extLst>
                    <a:ext uri="{9D8B030D-6E8A-4147-A177-3AD203B41FA5}">
                      <a16:colId xmlns:a16="http://schemas.microsoft.com/office/drawing/2014/main" val="1880363173"/>
                    </a:ext>
                  </a:extLst>
                </a:gridCol>
                <a:gridCol w="2965174">
                  <a:extLst>
                    <a:ext uri="{9D8B030D-6E8A-4147-A177-3AD203B41FA5}">
                      <a16:colId xmlns:a16="http://schemas.microsoft.com/office/drawing/2014/main" val="1211989851"/>
                    </a:ext>
                  </a:extLst>
                </a:gridCol>
                <a:gridCol w="2965174">
                  <a:extLst>
                    <a:ext uri="{9D8B030D-6E8A-4147-A177-3AD203B41FA5}">
                      <a16:colId xmlns:a16="http://schemas.microsoft.com/office/drawing/2014/main" val="3275749476"/>
                    </a:ext>
                  </a:extLst>
                </a:gridCol>
              </a:tblGrid>
              <a:tr h="772923">
                <a:tc>
                  <a:txBody>
                    <a:bodyPr/>
                    <a:lstStyle/>
                    <a:p>
                      <a:pPr algn="ctr"/>
                      <a:endParaRPr kumimoji="1" lang="ja-JP" altLang="en-US" sz="2800" b="0" dirty="0">
                        <a:latin typeface="+mn-ea"/>
                        <a:ea typeface="+mn-ea"/>
                      </a:endParaRPr>
                    </a:p>
                  </a:txBody>
                  <a:tcPr anchor="ctr"/>
                </a:tc>
                <a:tc>
                  <a:txBody>
                    <a:bodyPr/>
                    <a:lstStyle/>
                    <a:p>
                      <a:pPr algn="ctr"/>
                      <a:r>
                        <a:rPr kumimoji="1" lang="en-US" altLang="ja-JP" sz="2800" b="0" dirty="0">
                          <a:latin typeface="+mn-ea"/>
                          <a:ea typeface="+mn-ea"/>
                          <a:cs typeface="Times New Roman" panose="02020603050405020304" pitchFamily="18" charset="0"/>
                        </a:rPr>
                        <a:t>A</a:t>
                      </a:r>
                      <a:r>
                        <a:rPr kumimoji="1" lang="ja-JP" altLang="en-US" sz="2800" b="0" dirty="0">
                          <a:latin typeface="+mn-ea"/>
                          <a:ea typeface="+mn-ea"/>
                          <a:cs typeface="Times New Roman" panose="02020603050405020304" pitchFamily="18" charset="0"/>
                        </a:rPr>
                        <a:t>：</a:t>
                      </a:r>
                      <a:r>
                        <a:rPr kumimoji="1" lang="en-US" altLang="ja-JP" sz="2800" b="0" dirty="0">
                          <a:latin typeface="+mn-ea"/>
                          <a:ea typeface="+mn-ea"/>
                          <a:cs typeface="Times New Roman" panose="02020603050405020304" pitchFamily="18" charset="0"/>
                        </a:rPr>
                        <a:t>B</a:t>
                      </a:r>
                      <a:endParaRPr kumimoji="1" lang="ja-JP" altLang="en-US" sz="2800" b="0" dirty="0">
                        <a:latin typeface="+mn-ea"/>
                        <a:ea typeface="+mn-ea"/>
                        <a:cs typeface="Times New Roman" panose="02020603050405020304" pitchFamily="18" charset="0"/>
                      </a:endParaRPr>
                    </a:p>
                  </a:txBody>
                  <a:tcPr anchor="ctr"/>
                </a:tc>
                <a:tc>
                  <a:txBody>
                    <a:bodyPr/>
                    <a:lstStyle/>
                    <a:p>
                      <a:pPr algn="ctr"/>
                      <a:r>
                        <a:rPr kumimoji="1" lang="en-US" altLang="ja-JP" sz="2800" b="0" dirty="0">
                          <a:latin typeface="+mn-ea"/>
                          <a:ea typeface="+mn-ea"/>
                          <a:cs typeface="Times New Roman" panose="02020603050405020304" pitchFamily="18" charset="0"/>
                        </a:rPr>
                        <a:t>A</a:t>
                      </a:r>
                      <a:r>
                        <a:rPr kumimoji="1" lang="ja-JP" altLang="en-US" sz="2800" b="0" dirty="0">
                          <a:latin typeface="+mn-ea"/>
                          <a:ea typeface="+mn-ea"/>
                          <a:cs typeface="Times New Roman" panose="02020603050405020304" pitchFamily="18" charset="0"/>
                        </a:rPr>
                        <a:t>：</a:t>
                      </a:r>
                      <a:r>
                        <a:rPr kumimoji="1" lang="en-US" altLang="ja-JP" sz="2800" b="0" dirty="0">
                          <a:latin typeface="+mn-ea"/>
                          <a:ea typeface="+mn-ea"/>
                          <a:cs typeface="Times New Roman" panose="02020603050405020304" pitchFamily="18" charset="0"/>
                        </a:rPr>
                        <a:t>C</a:t>
                      </a:r>
                    </a:p>
                  </a:txBody>
                  <a:tcPr anchor="ctr"/>
                </a:tc>
                <a:tc>
                  <a:txBody>
                    <a:bodyPr/>
                    <a:lstStyle/>
                    <a:p>
                      <a:pPr algn="ctr"/>
                      <a:r>
                        <a:rPr kumimoji="1" lang="en-US" altLang="ja-JP" sz="2800" b="0" dirty="0">
                          <a:latin typeface="+mn-ea"/>
                          <a:ea typeface="+mn-ea"/>
                          <a:cs typeface="Times New Roman" panose="02020603050405020304" pitchFamily="18" charset="0"/>
                        </a:rPr>
                        <a:t>B</a:t>
                      </a:r>
                      <a:r>
                        <a:rPr kumimoji="1" lang="ja-JP" altLang="en-US" sz="2800" b="0" dirty="0">
                          <a:latin typeface="+mn-ea"/>
                          <a:ea typeface="+mn-ea"/>
                          <a:cs typeface="Times New Roman" panose="02020603050405020304" pitchFamily="18" charset="0"/>
                        </a:rPr>
                        <a:t>：</a:t>
                      </a:r>
                      <a:r>
                        <a:rPr kumimoji="1" lang="en-US" altLang="ja-JP" sz="2800" b="0" dirty="0">
                          <a:latin typeface="+mn-ea"/>
                          <a:ea typeface="+mn-ea"/>
                          <a:cs typeface="Times New Roman" panose="02020603050405020304" pitchFamily="18" charset="0"/>
                        </a:rPr>
                        <a:t>C</a:t>
                      </a:r>
                      <a:endParaRPr kumimoji="1" lang="ja-JP" altLang="en-US" sz="2800" b="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3021776687"/>
                  </a:ext>
                </a:extLst>
              </a:tr>
              <a:tr h="1236863">
                <a:tc>
                  <a:txBody>
                    <a:bodyPr/>
                    <a:lstStyle/>
                    <a:p>
                      <a:pPr algn="ctr"/>
                      <a:r>
                        <a:rPr kumimoji="1" lang="en-US" altLang="ja-JP" sz="2800" b="0" dirty="0">
                          <a:solidFill>
                            <a:schemeClr val="tx1"/>
                          </a:solidFill>
                          <a:latin typeface="+mn-ea"/>
                          <a:ea typeface="+mn-ea"/>
                          <a:cs typeface="Times New Roman" panose="02020603050405020304" pitchFamily="18" charset="0"/>
                        </a:rPr>
                        <a:t>SBERT-JSNLI-large</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chemeClr val="tx1"/>
                          </a:solidFill>
                          <a:effectLst/>
                          <a:latin typeface="+mn-ea"/>
                          <a:ea typeface="+mn-ea"/>
                          <a:cs typeface="Times New Roman" panose="02020603050405020304" pitchFamily="18" charset="0"/>
                        </a:rPr>
                        <a:t>0.6385</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rgbClr val="0070C0"/>
                          </a:solidFill>
                          <a:latin typeface="+mn-ea"/>
                          <a:ea typeface="+mn-ea"/>
                          <a:cs typeface="Times New Roman" panose="02020603050405020304" pitchFamily="18" charset="0"/>
                        </a:rPr>
                        <a:t>0.7523</a:t>
                      </a:r>
                      <a:endParaRPr kumimoji="1" lang="ja-JP" altLang="en-US" sz="2800" b="0" dirty="0">
                        <a:solidFill>
                          <a:srgbClr val="0070C0"/>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0.6158</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994242244"/>
                  </a:ext>
                </a:extLst>
              </a:tr>
              <a:tr h="1333664">
                <a:tc>
                  <a:txBody>
                    <a:bodyPr/>
                    <a:lstStyle/>
                    <a:p>
                      <a:pPr algn="ctr"/>
                      <a:r>
                        <a:rPr kumimoji="1" lang="en-US" altLang="ja-JP" sz="2800" b="0" dirty="0">
                          <a:solidFill>
                            <a:schemeClr val="tx1"/>
                          </a:solidFill>
                          <a:latin typeface="+mn-ea"/>
                          <a:ea typeface="+mn-ea"/>
                          <a:cs typeface="Times New Roman" panose="02020603050405020304" pitchFamily="18" charset="0"/>
                        </a:rPr>
                        <a:t>sentence-bert-base-ja-mean-tokens-v2</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rgbClr val="FF0000"/>
                          </a:solidFill>
                          <a:effectLst/>
                          <a:latin typeface="+mn-ea"/>
                          <a:ea typeface="+mn-ea"/>
                          <a:cs typeface="Times New Roman" panose="02020603050405020304" pitchFamily="18" charset="0"/>
                        </a:rPr>
                        <a:t>0.5840</a:t>
                      </a:r>
                      <a:endParaRPr kumimoji="1" lang="ja-JP" altLang="en-US" sz="2800" b="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0.4991</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0.4614</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488060844"/>
                  </a:ext>
                </a:extLst>
              </a:tr>
              <a:tr h="1493627">
                <a:tc>
                  <a:txBody>
                    <a:bodyPr/>
                    <a:lstStyle/>
                    <a:p>
                      <a:pPr algn="ctr"/>
                      <a:r>
                        <a:rPr kumimoji="1" lang="en-US" altLang="ja-JP" sz="2800" b="0" dirty="0">
                          <a:solidFill>
                            <a:schemeClr val="tx1"/>
                          </a:solidFill>
                          <a:latin typeface="+mn-ea"/>
                          <a:ea typeface="+mn-ea"/>
                          <a:cs typeface="Times New Roman" panose="02020603050405020304" pitchFamily="18" charset="0"/>
                        </a:rPr>
                        <a:t>sentence-</a:t>
                      </a:r>
                      <a:r>
                        <a:rPr kumimoji="1" lang="en-US" altLang="ja-JP" sz="2800" b="0" dirty="0" err="1">
                          <a:solidFill>
                            <a:schemeClr val="tx1"/>
                          </a:solidFill>
                          <a:latin typeface="+mn-ea"/>
                          <a:ea typeface="+mn-ea"/>
                          <a:cs typeface="Times New Roman" panose="02020603050405020304" pitchFamily="18" charset="0"/>
                        </a:rPr>
                        <a:t>luke</a:t>
                      </a:r>
                      <a:r>
                        <a:rPr kumimoji="1" lang="en-US" altLang="ja-JP" sz="2800" b="0" dirty="0">
                          <a:solidFill>
                            <a:schemeClr val="tx1"/>
                          </a:solidFill>
                          <a:latin typeface="+mn-ea"/>
                          <a:ea typeface="+mn-ea"/>
                          <a:cs typeface="Times New Roman" panose="02020603050405020304" pitchFamily="18" charset="0"/>
                        </a:rPr>
                        <a:t>-</a:t>
                      </a:r>
                      <a:r>
                        <a:rPr kumimoji="1" lang="en-US" altLang="ja-JP" sz="2800" b="0" dirty="0" err="1">
                          <a:solidFill>
                            <a:schemeClr val="tx1"/>
                          </a:solidFill>
                          <a:latin typeface="+mn-ea"/>
                          <a:ea typeface="+mn-ea"/>
                          <a:cs typeface="Times New Roman" panose="02020603050405020304" pitchFamily="18" charset="0"/>
                        </a:rPr>
                        <a:t>japanese</a:t>
                      </a:r>
                      <a:r>
                        <a:rPr kumimoji="1" lang="en-US" altLang="ja-JP" sz="2800" b="0" dirty="0">
                          <a:solidFill>
                            <a:schemeClr val="tx1"/>
                          </a:solidFill>
                          <a:latin typeface="+mn-ea"/>
                          <a:ea typeface="+mn-ea"/>
                          <a:cs typeface="Times New Roman" panose="02020603050405020304" pitchFamily="18" charset="0"/>
                        </a:rPr>
                        <a:t>-base-lite</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rgbClr val="FF0000"/>
                          </a:solidFill>
                          <a:effectLst/>
                          <a:latin typeface="+mn-ea"/>
                          <a:ea typeface="+mn-ea"/>
                          <a:cs typeface="Times New Roman" panose="02020603050405020304" pitchFamily="18" charset="0"/>
                        </a:rPr>
                        <a:t>0.7448</a:t>
                      </a:r>
                      <a:endParaRPr kumimoji="1" lang="ja-JP" altLang="en-US" sz="2800" b="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0.3974</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0.4047</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23073548"/>
                  </a:ext>
                </a:extLst>
              </a:tr>
            </a:tbl>
          </a:graphicData>
        </a:graphic>
      </p:graphicFrame>
    </p:spTree>
    <p:extLst>
      <p:ext uri="{BB962C8B-B14F-4D97-AF65-F5344CB8AC3E}">
        <p14:creationId xmlns:p14="http://schemas.microsoft.com/office/powerpoint/2010/main" val="1291322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D8F35-C064-E292-D55E-EFB32B4E74E5}"/>
              </a:ext>
            </a:extLst>
          </p:cNvPr>
          <p:cNvSpPr>
            <a:spLocks noGrp="1"/>
          </p:cNvSpPr>
          <p:nvPr>
            <p:ph type="title"/>
          </p:nvPr>
        </p:nvSpPr>
        <p:spPr/>
        <p:txBody>
          <a:bodyPr>
            <a:normAutofit/>
          </a:bodyPr>
          <a:lstStyle/>
          <a:p>
            <a:r>
              <a:rPr lang="ja-JP" altLang="en-US" dirty="0"/>
              <a:t>入力したレビュー</a:t>
            </a:r>
            <a:endParaRPr kumimoji="1" lang="ja-JP" altLang="en-US" dirty="0"/>
          </a:p>
        </p:txBody>
      </p:sp>
      <p:sp>
        <p:nvSpPr>
          <p:cNvPr id="3" name="コンテンツ プレースホルダー 2">
            <a:extLst>
              <a:ext uri="{FF2B5EF4-FFF2-40B4-BE49-F238E27FC236}">
                <a16:creationId xmlns:a16="http://schemas.microsoft.com/office/drawing/2014/main" id="{8D35CF5C-8B7B-C712-ACEF-1778C450233C}"/>
              </a:ext>
            </a:extLst>
          </p:cNvPr>
          <p:cNvSpPr>
            <a:spLocks noGrp="1"/>
          </p:cNvSpPr>
          <p:nvPr>
            <p:ph idx="1"/>
          </p:nvPr>
        </p:nvSpPr>
        <p:spPr/>
        <p:txBody>
          <a:bodyPr/>
          <a:lstStyle/>
          <a:p>
            <a:pPr marL="0" indent="0">
              <a:buNone/>
            </a:pPr>
            <a:r>
              <a:rPr kumimoji="1" lang="en-US" altLang="ja-JP" dirty="0"/>
              <a:t>A</a:t>
            </a:r>
            <a:r>
              <a:rPr lang="ja-JP" altLang="en-US" dirty="0"/>
              <a:t>，</a:t>
            </a:r>
            <a:r>
              <a:rPr kumimoji="1" lang="en-US" altLang="ja-JP" dirty="0"/>
              <a:t>B</a:t>
            </a:r>
            <a:r>
              <a:rPr lang="ja-JP" altLang="en-US" dirty="0"/>
              <a:t>：国立科学博物館　</a:t>
            </a:r>
            <a:r>
              <a:rPr lang="en-US" altLang="ja-JP" dirty="0"/>
              <a:t>C</a:t>
            </a:r>
            <a:r>
              <a:rPr lang="ja-JP" altLang="en-US" dirty="0"/>
              <a:t>：</a:t>
            </a:r>
            <a:r>
              <a:rPr lang="zh-TW" altLang="en-US" dirty="0"/>
              <a:t>伊賀流忍者博物館</a:t>
            </a:r>
            <a:endParaRPr kumimoji="1" lang="en-US" altLang="ja-JP" dirty="0"/>
          </a:p>
        </p:txBody>
      </p:sp>
      <p:sp>
        <p:nvSpPr>
          <p:cNvPr id="4" name="スライド番号プレースホルダー 3">
            <a:extLst>
              <a:ext uri="{FF2B5EF4-FFF2-40B4-BE49-F238E27FC236}">
                <a16:creationId xmlns:a16="http://schemas.microsoft.com/office/drawing/2014/main" id="{E0ADC078-7176-90FB-F2B3-67652F598495}"/>
              </a:ext>
            </a:extLst>
          </p:cNvPr>
          <p:cNvSpPr>
            <a:spLocks noGrp="1"/>
          </p:cNvSpPr>
          <p:nvPr>
            <p:ph type="sldNum" sz="quarter" idx="12"/>
          </p:nvPr>
        </p:nvSpPr>
        <p:spPr/>
        <p:txBody>
          <a:bodyPr/>
          <a:lstStyle/>
          <a:p>
            <a:fld id="{3C83C733-A267-4C27-B924-90460700986B}" type="slidenum">
              <a:rPr kumimoji="1" lang="ja-JP" altLang="en-US" smtClean="0"/>
              <a:t>28</a:t>
            </a:fld>
            <a:endParaRPr kumimoji="1" lang="ja-JP" altLang="en-US"/>
          </a:p>
        </p:txBody>
      </p:sp>
      <p:graphicFrame>
        <p:nvGraphicFramePr>
          <p:cNvPr id="6" name="表 14">
            <a:extLst>
              <a:ext uri="{FF2B5EF4-FFF2-40B4-BE49-F238E27FC236}">
                <a16:creationId xmlns:a16="http://schemas.microsoft.com/office/drawing/2014/main" id="{35C56004-A673-935A-0935-C102BD6D1104}"/>
              </a:ext>
            </a:extLst>
          </p:cNvPr>
          <p:cNvGraphicFramePr>
            <a:graphicFrameLocks noGrp="1"/>
          </p:cNvGraphicFramePr>
          <p:nvPr>
            <p:extLst>
              <p:ext uri="{D42A27DB-BD31-4B8C-83A1-F6EECF244321}">
                <p14:modId xmlns:p14="http://schemas.microsoft.com/office/powerpoint/2010/main" val="349926657"/>
              </p:ext>
            </p:extLst>
          </p:nvPr>
        </p:nvGraphicFramePr>
        <p:xfrm>
          <a:off x="165652" y="1502380"/>
          <a:ext cx="11860696" cy="4897501"/>
        </p:xfrm>
        <a:graphic>
          <a:graphicData uri="http://schemas.openxmlformats.org/drawingml/2006/table">
            <a:tbl>
              <a:tblPr firstRow="1" bandRow="1">
                <a:tableStyleId>{5940675A-B579-460E-94D1-54222C63F5DA}</a:tableStyleId>
              </a:tblPr>
              <a:tblGrid>
                <a:gridCol w="939667">
                  <a:extLst>
                    <a:ext uri="{9D8B030D-6E8A-4147-A177-3AD203B41FA5}">
                      <a16:colId xmlns:a16="http://schemas.microsoft.com/office/drawing/2014/main" val="1932453997"/>
                    </a:ext>
                  </a:extLst>
                </a:gridCol>
                <a:gridCol w="10921029">
                  <a:extLst>
                    <a:ext uri="{9D8B030D-6E8A-4147-A177-3AD203B41FA5}">
                      <a16:colId xmlns:a16="http://schemas.microsoft.com/office/drawing/2014/main" val="1880363173"/>
                    </a:ext>
                  </a:extLst>
                </a:gridCol>
              </a:tblGrid>
              <a:tr h="2469418">
                <a:tc>
                  <a:txBody>
                    <a:bodyPr/>
                    <a:lstStyle/>
                    <a:p>
                      <a:pPr algn="ctr"/>
                      <a:r>
                        <a:rPr kumimoji="1" lang="en-US" altLang="ja-JP" sz="2800" b="0" dirty="0">
                          <a:solidFill>
                            <a:schemeClr val="tx1"/>
                          </a:solidFill>
                          <a:latin typeface="+mn-ea"/>
                          <a:ea typeface="+mn-ea"/>
                          <a:cs typeface="Times New Roman" panose="02020603050405020304" pitchFamily="18" charset="0"/>
                        </a:rPr>
                        <a:t>A</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just"/>
                      <a:r>
                        <a:rPr kumimoji="1" lang="ja-JP" altLang="en-US" sz="1600" b="0" dirty="0">
                          <a:solidFill>
                            <a:schemeClr val="tx1"/>
                          </a:solidFill>
                          <a:latin typeface="+mn-ea"/>
                          <a:ea typeface="+mn-ea"/>
                          <a:cs typeface="Times New Roman" panose="02020603050405020304" pitchFamily="18" charset="0"/>
                        </a:rPr>
                        <a:t>大アマゾン展と地球館に行きました！大アマゾン展は文句一つない素敵な場所でとても楽しめ、学ぶことが</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できました。地球館は、改装工事が多く見れないところが多かったですが、また夏に来たいねって話ができました。</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しかし、出口付近にある総合窓口の対応が悪すぎです。閉館直後にお手洗いに忘れものしてしまったことに気付き、戻ったのですが、閉館してるから帰れというかのような表情での対応。閉館して</a:t>
                      </a:r>
                      <a:r>
                        <a:rPr kumimoji="1" lang="en-US" altLang="ja-JP" sz="1600" b="0" dirty="0">
                          <a:solidFill>
                            <a:schemeClr val="tx1"/>
                          </a:solidFill>
                          <a:latin typeface="+mn-ea"/>
                          <a:ea typeface="+mn-ea"/>
                          <a:cs typeface="Times New Roman" panose="02020603050405020304" pitchFamily="18" charset="0"/>
                        </a:rPr>
                        <a:t>10</a:t>
                      </a:r>
                      <a:r>
                        <a:rPr kumimoji="1" lang="ja-JP" altLang="en-US" sz="1600" b="0" dirty="0">
                          <a:solidFill>
                            <a:schemeClr val="tx1"/>
                          </a:solidFill>
                          <a:latin typeface="+mn-ea"/>
                          <a:ea typeface="+mn-ea"/>
                          <a:cs typeface="Times New Roman" panose="02020603050405020304" pitchFamily="18" charset="0"/>
                        </a:rPr>
                        <a:t>分程なのに、入ることは無理</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なのは承知ですが、探してもくれませんでした。確実に置いてきてしまった場所や中身を伝えているのにも関わらず、もっと細かく教えろとか、探してくれないくせに言われ、挙句明日以降に電話してくれたら対応するとのこと。</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さすがにサービス業ではないにしろ、対応が雑すぎて、楽しかったのに残念に終わりました。また、次の日電話</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したのですが、まず遺失物届けださせましたか？とのこと。前日にそんな案内されませんでした。また電話対応も</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本当に社会人なのか？と疑うような喋り方。すいませーん。ありませーん。みたいな。博物館はよかったのに、</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もう行きたくない！！！</a:t>
                      </a:r>
                    </a:p>
                  </a:txBody>
                  <a:tcPr anchor="ctr"/>
                </a:tc>
                <a:extLst>
                  <a:ext uri="{0D108BD9-81ED-4DB2-BD59-A6C34878D82A}">
                    <a16:rowId xmlns:a16="http://schemas.microsoft.com/office/drawing/2014/main" val="994242244"/>
                  </a:ext>
                </a:extLst>
              </a:tr>
              <a:tr h="1072508">
                <a:tc>
                  <a:txBody>
                    <a:bodyPr/>
                    <a:lstStyle/>
                    <a:p>
                      <a:pPr algn="ctr"/>
                      <a:r>
                        <a:rPr kumimoji="1" lang="en-US" altLang="ja-JP" sz="2800" b="0" dirty="0">
                          <a:solidFill>
                            <a:schemeClr val="tx1"/>
                          </a:solidFill>
                          <a:latin typeface="+mn-ea"/>
                          <a:ea typeface="+mn-ea"/>
                          <a:cs typeface="Times New Roman" panose="02020603050405020304" pitchFamily="18" charset="0"/>
                        </a:rPr>
                        <a:t>B</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just"/>
                      <a:r>
                        <a:rPr kumimoji="1" lang="ja-JP" altLang="en-US" sz="1600" b="0" dirty="0">
                          <a:solidFill>
                            <a:schemeClr val="tx1"/>
                          </a:solidFill>
                          <a:latin typeface="+mn-ea"/>
                          <a:ea typeface="+mn-ea"/>
                          <a:cs typeface="Times New Roman" panose="02020603050405020304" pitchFamily="18" charset="0"/>
                        </a:rPr>
                        <a:t>規模が大きすぎです。科学と言う名の下、雑多な展示物と言う感じです。補助金４０億円で４億円の入場収入なのに、２館必要なのかどうか。もっと展示物を絞って一回り２時間ぐらいにしないと地方から行きづらい博物館なんですね。こんなに大きくなったのは天下り官僚の予算獲得によってかな？入り口が分からなかったのを含めて、評価を低く</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したいと思います。</a:t>
                      </a:r>
                    </a:p>
                  </a:txBody>
                  <a:tcPr anchor="ctr"/>
                </a:tc>
                <a:extLst>
                  <a:ext uri="{0D108BD9-81ED-4DB2-BD59-A6C34878D82A}">
                    <a16:rowId xmlns:a16="http://schemas.microsoft.com/office/drawing/2014/main" val="3488060844"/>
                  </a:ext>
                </a:extLst>
              </a:tr>
              <a:tr h="1295153">
                <a:tc>
                  <a:txBody>
                    <a:bodyPr/>
                    <a:lstStyle/>
                    <a:p>
                      <a:pPr algn="ctr"/>
                      <a:r>
                        <a:rPr kumimoji="1" lang="en-US" altLang="ja-JP" sz="2800" b="0" dirty="0">
                          <a:solidFill>
                            <a:schemeClr val="tx1"/>
                          </a:solidFill>
                          <a:latin typeface="+mn-ea"/>
                          <a:ea typeface="+mn-ea"/>
                          <a:cs typeface="Times New Roman" panose="02020603050405020304" pitchFamily="18" charset="0"/>
                        </a:rPr>
                        <a:t>C</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just"/>
                      <a:r>
                        <a:rPr kumimoji="1" lang="ja-JP" altLang="en-US" sz="1600" b="0" dirty="0">
                          <a:solidFill>
                            <a:schemeClr val="tx1"/>
                          </a:solidFill>
                          <a:latin typeface="+mn-ea"/>
                          <a:ea typeface="+mn-ea"/>
                          <a:cs typeface="Times New Roman" panose="02020603050405020304" pitchFamily="18" charset="0"/>
                        </a:rPr>
                        <a:t>本物の忍者屋敷をくのいちの扮装をした館員がしかけを実践しながら説明してくれ、思った以上に楽しかった。</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外国人向けに英語の説明文も細かく表示しており感心した。また忍者ショーは笑いあり驚きありで、手裏剣等忍者の</a:t>
                      </a:r>
                      <a:endParaRPr kumimoji="1" lang="en-US" altLang="ja-JP" sz="1600" b="0" dirty="0">
                        <a:solidFill>
                          <a:schemeClr val="tx1"/>
                        </a:solidFill>
                        <a:latin typeface="+mn-ea"/>
                        <a:ea typeface="+mn-ea"/>
                        <a:cs typeface="Times New Roman" panose="02020603050405020304" pitchFamily="18" charset="0"/>
                      </a:endParaRPr>
                    </a:p>
                    <a:p>
                      <a:pPr algn="just"/>
                      <a:r>
                        <a:rPr kumimoji="1" lang="ja-JP" altLang="en-US" sz="1600" b="0" dirty="0">
                          <a:solidFill>
                            <a:schemeClr val="tx1"/>
                          </a:solidFill>
                          <a:latin typeface="+mn-ea"/>
                          <a:ea typeface="+mn-ea"/>
                          <a:cs typeface="Times New Roman" panose="02020603050405020304" pitchFamily="18" charset="0"/>
                        </a:rPr>
                        <a:t>戦闘道具の使い方や戦闘を実演してくれる。これも英語での説明もあり、外国人も大うけしていてびっくりした。</a:t>
                      </a:r>
                    </a:p>
                  </a:txBody>
                  <a:tcPr anchor="ctr"/>
                </a:tc>
                <a:extLst>
                  <a:ext uri="{0D108BD9-81ED-4DB2-BD59-A6C34878D82A}">
                    <a16:rowId xmlns:a16="http://schemas.microsoft.com/office/drawing/2014/main" val="3823073548"/>
                  </a:ext>
                </a:extLst>
              </a:tr>
            </a:tbl>
          </a:graphicData>
        </a:graphic>
      </p:graphicFrame>
    </p:spTree>
    <p:extLst>
      <p:ext uri="{BB962C8B-B14F-4D97-AF65-F5344CB8AC3E}">
        <p14:creationId xmlns:p14="http://schemas.microsoft.com/office/powerpoint/2010/main" val="130809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D8F35-C064-E292-D55E-EFB32B4E74E5}"/>
              </a:ext>
            </a:extLst>
          </p:cNvPr>
          <p:cNvSpPr>
            <a:spLocks noGrp="1"/>
          </p:cNvSpPr>
          <p:nvPr>
            <p:ph type="title"/>
          </p:nvPr>
        </p:nvSpPr>
        <p:spPr/>
        <p:txBody>
          <a:bodyPr>
            <a:normAutofit/>
          </a:bodyPr>
          <a:lstStyle/>
          <a:p>
            <a:r>
              <a:rPr kumimoji="1" lang="ja-JP" altLang="en-US" dirty="0"/>
              <a:t>結果</a:t>
            </a:r>
          </a:p>
        </p:txBody>
      </p:sp>
      <p:sp>
        <p:nvSpPr>
          <p:cNvPr id="3" name="コンテンツ プレースホルダー 2">
            <a:extLst>
              <a:ext uri="{FF2B5EF4-FFF2-40B4-BE49-F238E27FC236}">
                <a16:creationId xmlns:a16="http://schemas.microsoft.com/office/drawing/2014/main" id="{8D35CF5C-8B7B-C712-ACEF-1778C450233C}"/>
              </a:ext>
            </a:extLst>
          </p:cNvPr>
          <p:cNvSpPr>
            <a:spLocks noGrp="1"/>
          </p:cNvSpPr>
          <p:nvPr>
            <p:ph idx="1"/>
          </p:nvPr>
        </p:nvSpPr>
        <p:spPr/>
        <p:txBody>
          <a:bodyPr/>
          <a:lstStyle/>
          <a:p>
            <a:pPr marL="0" indent="0">
              <a:buNone/>
            </a:pPr>
            <a:r>
              <a:rPr kumimoji="1" lang="en-US" altLang="ja-JP" dirty="0"/>
              <a:t>A</a:t>
            </a:r>
            <a:r>
              <a:rPr lang="ja-JP" altLang="en-US" dirty="0"/>
              <a:t>，</a:t>
            </a:r>
            <a:r>
              <a:rPr kumimoji="1" lang="en-US" altLang="ja-JP" dirty="0"/>
              <a:t>B</a:t>
            </a:r>
            <a:r>
              <a:rPr lang="ja-JP" altLang="en-US" dirty="0"/>
              <a:t>：</a:t>
            </a:r>
            <a:r>
              <a:rPr lang="zh-CN" altLang="en-US" dirty="0"/>
              <a:t>国立科学博物館</a:t>
            </a:r>
            <a:r>
              <a:rPr lang="ja-JP" altLang="en-US" dirty="0"/>
              <a:t>　</a:t>
            </a:r>
            <a:r>
              <a:rPr lang="en-US" altLang="ja-JP" dirty="0"/>
              <a:t>C</a:t>
            </a:r>
            <a:r>
              <a:rPr lang="ja-JP" altLang="en-US" dirty="0"/>
              <a:t>：</a:t>
            </a:r>
            <a:r>
              <a:rPr lang="zh-TW" altLang="en-US" dirty="0"/>
              <a:t>伊賀流忍者博物館</a:t>
            </a:r>
            <a:endParaRPr kumimoji="1" lang="en-US" altLang="ja-JP" dirty="0"/>
          </a:p>
        </p:txBody>
      </p:sp>
      <p:sp>
        <p:nvSpPr>
          <p:cNvPr id="4" name="スライド番号プレースホルダー 3">
            <a:extLst>
              <a:ext uri="{FF2B5EF4-FFF2-40B4-BE49-F238E27FC236}">
                <a16:creationId xmlns:a16="http://schemas.microsoft.com/office/drawing/2014/main" id="{E0ADC078-7176-90FB-F2B3-67652F598495}"/>
              </a:ext>
            </a:extLst>
          </p:cNvPr>
          <p:cNvSpPr>
            <a:spLocks noGrp="1"/>
          </p:cNvSpPr>
          <p:nvPr>
            <p:ph type="sldNum" sz="quarter" idx="12"/>
          </p:nvPr>
        </p:nvSpPr>
        <p:spPr/>
        <p:txBody>
          <a:bodyPr/>
          <a:lstStyle/>
          <a:p>
            <a:fld id="{3C83C733-A267-4C27-B924-90460700986B}" type="slidenum">
              <a:rPr kumimoji="1" lang="ja-JP" altLang="en-US" smtClean="0"/>
              <a:t>29</a:t>
            </a:fld>
            <a:endParaRPr kumimoji="1" lang="ja-JP" altLang="en-US"/>
          </a:p>
        </p:txBody>
      </p:sp>
      <p:graphicFrame>
        <p:nvGraphicFramePr>
          <p:cNvPr id="6" name="表 14">
            <a:extLst>
              <a:ext uri="{FF2B5EF4-FFF2-40B4-BE49-F238E27FC236}">
                <a16:creationId xmlns:a16="http://schemas.microsoft.com/office/drawing/2014/main" id="{35C56004-A673-935A-0935-C102BD6D1104}"/>
              </a:ext>
            </a:extLst>
          </p:cNvPr>
          <p:cNvGraphicFramePr>
            <a:graphicFrameLocks noGrp="1"/>
          </p:cNvGraphicFramePr>
          <p:nvPr>
            <p:extLst>
              <p:ext uri="{D42A27DB-BD31-4B8C-83A1-F6EECF244321}">
                <p14:modId xmlns:p14="http://schemas.microsoft.com/office/powerpoint/2010/main" val="3957281882"/>
              </p:ext>
            </p:extLst>
          </p:nvPr>
        </p:nvGraphicFramePr>
        <p:xfrm>
          <a:off x="165652" y="1502380"/>
          <a:ext cx="11860696" cy="4875013"/>
        </p:xfrm>
        <a:graphic>
          <a:graphicData uri="http://schemas.openxmlformats.org/drawingml/2006/table">
            <a:tbl>
              <a:tblPr firstRow="1" bandRow="1">
                <a:tableStyleId>{5940675A-B579-460E-94D1-54222C63F5DA}</a:tableStyleId>
              </a:tblPr>
              <a:tblGrid>
                <a:gridCol w="2965174">
                  <a:extLst>
                    <a:ext uri="{9D8B030D-6E8A-4147-A177-3AD203B41FA5}">
                      <a16:colId xmlns:a16="http://schemas.microsoft.com/office/drawing/2014/main" val="1932453997"/>
                    </a:ext>
                  </a:extLst>
                </a:gridCol>
                <a:gridCol w="2965174">
                  <a:extLst>
                    <a:ext uri="{9D8B030D-6E8A-4147-A177-3AD203B41FA5}">
                      <a16:colId xmlns:a16="http://schemas.microsoft.com/office/drawing/2014/main" val="1880363173"/>
                    </a:ext>
                  </a:extLst>
                </a:gridCol>
                <a:gridCol w="2965174">
                  <a:extLst>
                    <a:ext uri="{9D8B030D-6E8A-4147-A177-3AD203B41FA5}">
                      <a16:colId xmlns:a16="http://schemas.microsoft.com/office/drawing/2014/main" val="1211989851"/>
                    </a:ext>
                  </a:extLst>
                </a:gridCol>
                <a:gridCol w="2965174">
                  <a:extLst>
                    <a:ext uri="{9D8B030D-6E8A-4147-A177-3AD203B41FA5}">
                      <a16:colId xmlns:a16="http://schemas.microsoft.com/office/drawing/2014/main" val="3275749476"/>
                    </a:ext>
                  </a:extLst>
                </a:gridCol>
              </a:tblGrid>
              <a:tr h="772923">
                <a:tc>
                  <a:txBody>
                    <a:bodyPr/>
                    <a:lstStyle/>
                    <a:p>
                      <a:pPr algn="ctr"/>
                      <a:endParaRPr kumimoji="1" lang="ja-JP" altLang="en-US" sz="2800" b="0" dirty="0">
                        <a:latin typeface="+mn-ea"/>
                        <a:ea typeface="+mn-ea"/>
                      </a:endParaRPr>
                    </a:p>
                  </a:txBody>
                  <a:tcPr anchor="ctr"/>
                </a:tc>
                <a:tc>
                  <a:txBody>
                    <a:bodyPr/>
                    <a:lstStyle/>
                    <a:p>
                      <a:pPr algn="ctr"/>
                      <a:r>
                        <a:rPr kumimoji="1" lang="en-US" altLang="ja-JP" sz="2800" b="0" dirty="0">
                          <a:latin typeface="+mn-ea"/>
                          <a:ea typeface="+mn-ea"/>
                          <a:cs typeface="Times New Roman" panose="02020603050405020304" pitchFamily="18" charset="0"/>
                        </a:rPr>
                        <a:t>A</a:t>
                      </a:r>
                      <a:r>
                        <a:rPr kumimoji="1" lang="ja-JP" altLang="en-US" sz="2800" b="0" dirty="0">
                          <a:latin typeface="+mn-ea"/>
                          <a:ea typeface="+mn-ea"/>
                          <a:cs typeface="Times New Roman" panose="02020603050405020304" pitchFamily="18" charset="0"/>
                        </a:rPr>
                        <a:t>：</a:t>
                      </a:r>
                      <a:r>
                        <a:rPr kumimoji="1" lang="en-US" altLang="ja-JP" sz="2800" b="0" dirty="0">
                          <a:latin typeface="+mn-ea"/>
                          <a:ea typeface="+mn-ea"/>
                          <a:cs typeface="Times New Roman" panose="02020603050405020304" pitchFamily="18" charset="0"/>
                        </a:rPr>
                        <a:t>B</a:t>
                      </a:r>
                      <a:endParaRPr kumimoji="1" lang="ja-JP" altLang="en-US" sz="2800" b="0" dirty="0">
                        <a:latin typeface="+mn-ea"/>
                        <a:ea typeface="+mn-ea"/>
                        <a:cs typeface="Times New Roman" panose="02020603050405020304" pitchFamily="18" charset="0"/>
                      </a:endParaRPr>
                    </a:p>
                  </a:txBody>
                  <a:tcPr anchor="ctr"/>
                </a:tc>
                <a:tc>
                  <a:txBody>
                    <a:bodyPr/>
                    <a:lstStyle/>
                    <a:p>
                      <a:pPr algn="ctr"/>
                      <a:r>
                        <a:rPr kumimoji="1" lang="en-US" altLang="ja-JP" sz="2800" b="0" dirty="0">
                          <a:latin typeface="+mn-ea"/>
                          <a:ea typeface="+mn-ea"/>
                          <a:cs typeface="Times New Roman" panose="02020603050405020304" pitchFamily="18" charset="0"/>
                        </a:rPr>
                        <a:t>A</a:t>
                      </a:r>
                      <a:r>
                        <a:rPr kumimoji="1" lang="ja-JP" altLang="en-US" sz="2800" b="0" dirty="0">
                          <a:latin typeface="+mn-ea"/>
                          <a:ea typeface="+mn-ea"/>
                          <a:cs typeface="Times New Roman" panose="02020603050405020304" pitchFamily="18" charset="0"/>
                        </a:rPr>
                        <a:t>：</a:t>
                      </a:r>
                      <a:r>
                        <a:rPr kumimoji="1" lang="en-US" altLang="ja-JP" sz="2800" b="0" dirty="0">
                          <a:latin typeface="+mn-ea"/>
                          <a:ea typeface="+mn-ea"/>
                          <a:cs typeface="Times New Roman" panose="02020603050405020304" pitchFamily="18" charset="0"/>
                        </a:rPr>
                        <a:t>C</a:t>
                      </a:r>
                    </a:p>
                  </a:txBody>
                  <a:tcPr anchor="ctr"/>
                </a:tc>
                <a:tc>
                  <a:txBody>
                    <a:bodyPr/>
                    <a:lstStyle/>
                    <a:p>
                      <a:pPr algn="ctr"/>
                      <a:r>
                        <a:rPr kumimoji="1" lang="en-US" altLang="ja-JP" sz="2800" b="0" dirty="0">
                          <a:latin typeface="+mn-ea"/>
                          <a:ea typeface="+mn-ea"/>
                          <a:cs typeface="Times New Roman" panose="02020603050405020304" pitchFamily="18" charset="0"/>
                        </a:rPr>
                        <a:t>B</a:t>
                      </a:r>
                      <a:r>
                        <a:rPr kumimoji="1" lang="ja-JP" altLang="en-US" sz="2800" b="0" dirty="0">
                          <a:latin typeface="+mn-ea"/>
                          <a:ea typeface="+mn-ea"/>
                          <a:cs typeface="Times New Roman" panose="02020603050405020304" pitchFamily="18" charset="0"/>
                        </a:rPr>
                        <a:t>：</a:t>
                      </a:r>
                      <a:r>
                        <a:rPr kumimoji="1" lang="en-US" altLang="ja-JP" sz="2800" b="0" dirty="0">
                          <a:latin typeface="+mn-ea"/>
                          <a:ea typeface="+mn-ea"/>
                          <a:cs typeface="Times New Roman" panose="02020603050405020304" pitchFamily="18" charset="0"/>
                        </a:rPr>
                        <a:t>C</a:t>
                      </a:r>
                      <a:endParaRPr kumimoji="1" lang="ja-JP" altLang="en-US" sz="2800" b="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3021776687"/>
                  </a:ext>
                </a:extLst>
              </a:tr>
              <a:tr h="1236863">
                <a:tc>
                  <a:txBody>
                    <a:bodyPr/>
                    <a:lstStyle/>
                    <a:p>
                      <a:pPr algn="ctr"/>
                      <a:r>
                        <a:rPr kumimoji="1" lang="en-US" altLang="ja-JP" sz="2800" b="0" dirty="0">
                          <a:solidFill>
                            <a:schemeClr val="tx1"/>
                          </a:solidFill>
                          <a:latin typeface="+mn-ea"/>
                          <a:ea typeface="+mn-ea"/>
                          <a:cs typeface="Times New Roman" panose="02020603050405020304" pitchFamily="18" charset="0"/>
                        </a:rPr>
                        <a:t>SBERT-JSNLI-large</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chemeClr val="tx1"/>
                          </a:solidFill>
                          <a:effectLst/>
                          <a:latin typeface="+mn-ea"/>
                          <a:ea typeface="+mn-ea"/>
                          <a:cs typeface="Times New Roman" panose="02020603050405020304" pitchFamily="18" charset="0"/>
                        </a:rPr>
                        <a:t>0.6263</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rgbClr val="0070C0"/>
                          </a:solidFill>
                          <a:latin typeface="+mn-ea"/>
                          <a:ea typeface="+mn-ea"/>
                          <a:cs typeface="Times New Roman" panose="02020603050405020304" pitchFamily="18" charset="0"/>
                        </a:rPr>
                        <a:t>0.6903</a:t>
                      </a:r>
                      <a:endParaRPr kumimoji="1" lang="ja-JP" altLang="en-US" sz="2800" b="0" dirty="0">
                        <a:solidFill>
                          <a:srgbClr val="0070C0"/>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0.5718</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994242244"/>
                  </a:ext>
                </a:extLst>
              </a:tr>
              <a:tr h="1333664">
                <a:tc>
                  <a:txBody>
                    <a:bodyPr/>
                    <a:lstStyle/>
                    <a:p>
                      <a:pPr algn="ctr"/>
                      <a:r>
                        <a:rPr kumimoji="1" lang="en-US" altLang="ja-JP" sz="2800" b="0" dirty="0">
                          <a:solidFill>
                            <a:schemeClr val="tx1"/>
                          </a:solidFill>
                          <a:latin typeface="+mn-ea"/>
                          <a:ea typeface="+mn-ea"/>
                          <a:cs typeface="Times New Roman" panose="02020603050405020304" pitchFamily="18" charset="0"/>
                        </a:rPr>
                        <a:t>sentence-bert-base-ja-mean-tokens-v2</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chemeClr val="tx1"/>
                          </a:solidFill>
                          <a:effectLst/>
                          <a:latin typeface="+mn-ea"/>
                          <a:ea typeface="+mn-ea"/>
                          <a:cs typeface="Times New Roman" panose="02020603050405020304" pitchFamily="18" charset="0"/>
                        </a:rPr>
                        <a:t>0.4484</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rgbClr val="0070C0"/>
                          </a:solidFill>
                          <a:latin typeface="+mn-ea"/>
                          <a:ea typeface="+mn-ea"/>
                          <a:cs typeface="Times New Roman" panose="02020603050405020304" pitchFamily="18" charset="0"/>
                        </a:rPr>
                        <a:t>0.4558</a:t>
                      </a:r>
                      <a:endParaRPr kumimoji="1" lang="ja-JP" altLang="en-US" sz="2800" b="0" dirty="0">
                        <a:solidFill>
                          <a:srgbClr val="0070C0"/>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0.2202</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488060844"/>
                  </a:ext>
                </a:extLst>
              </a:tr>
              <a:tr h="1493627">
                <a:tc>
                  <a:txBody>
                    <a:bodyPr/>
                    <a:lstStyle/>
                    <a:p>
                      <a:pPr algn="ctr"/>
                      <a:r>
                        <a:rPr kumimoji="1" lang="en-US" altLang="ja-JP" sz="2800" b="0" dirty="0">
                          <a:solidFill>
                            <a:schemeClr val="tx1"/>
                          </a:solidFill>
                          <a:latin typeface="+mn-ea"/>
                          <a:ea typeface="+mn-ea"/>
                          <a:cs typeface="Times New Roman" panose="02020603050405020304" pitchFamily="18" charset="0"/>
                        </a:rPr>
                        <a:t>sentence-</a:t>
                      </a:r>
                      <a:r>
                        <a:rPr kumimoji="1" lang="en-US" altLang="ja-JP" sz="2800" b="0" dirty="0" err="1">
                          <a:solidFill>
                            <a:schemeClr val="tx1"/>
                          </a:solidFill>
                          <a:latin typeface="+mn-ea"/>
                          <a:ea typeface="+mn-ea"/>
                          <a:cs typeface="Times New Roman" panose="02020603050405020304" pitchFamily="18" charset="0"/>
                        </a:rPr>
                        <a:t>luke</a:t>
                      </a:r>
                      <a:r>
                        <a:rPr kumimoji="1" lang="en-US" altLang="ja-JP" sz="2800" b="0" dirty="0">
                          <a:solidFill>
                            <a:schemeClr val="tx1"/>
                          </a:solidFill>
                          <a:latin typeface="+mn-ea"/>
                          <a:ea typeface="+mn-ea"/>
                          <a:cs typeface="Times New Roman" panose="02020603050405020304" pitchFamily="18" charset="0"/>
                        </a:rPr>
                        <a:t>-</a:t>
                      </a:r>
                      <a:r>
                        <a:rPr kumimoji="1" lang="en-US" altLang="ja-JP" sz="2800" b="0" dirty="0" err="1">
                          <a:solidFill>
                            <a:schemeClr val="tx1"/>
                          </a:solidFill>
                          <a:latin typeface="+mn-ea"/>
                          <a:ea typeface="+mn-ea"/>
                          <a:cs typeface="Times New Roman" panose="02020603050405020304" pitchFamily="18" charset="0"/>
                        </a:rPr>
                        <a:t>japanese</a:t>
                      </a:r>
                      <a:r>
                        <a:rPr kumimoji="1" lang="en-US" altLang="ja-JP" sz="2800" b="0" dirty="0">
                          <a:solidFill>
                            <a:schemeClr val="tx1"/>
                          </a:solidFill>
                          <a:latin typeface="+mn-ea"/>
                          <a:ea typeface="+mn-ea"/>
                          <a:cs typeface="Times New Roman" panose="02020603050405020304" pitchFamily="18" charset="0"/>
                        </a:rPr>
                        <a:t>-base-lite</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rgbClr val="FF0000"/>
                          </a:solidFill>
                          <a:effectLst/>
                          <a:latin typeface="+mn-ea"/>
                          <a:ea typeface="+mn-ea"/>
                          <a:cs typeface="Times New Roman" panose="02020603050405020304" pitchFamily="18" charset="0"/>
                        </a:rPr>
                        <a:t>0.5553</a:t>
                      </a:r>
                      <a:endParaRPr kumimoji="1" lang="ja-JP" altLang="en-US" sz="2800" b="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0.3411</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dirty="0">
                          <a:solidFill>
                            <a:schemeClr val="tx1"/>
                          </a:solidFill>
                          <a:latin typeface="+mn-ea"/>
                          <a:ea typeface="+mn-ea"/>
                          <a:cs typeface="Times New Roman" panose="02020603050405020304" pitchFamily="18" charset="0"/>
                        </a:rPr>
                        <a:t>0.3981</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23073548"/>
                  </a:ext>
                </a:extLst>
              </a:tr>
            </a:tbl>
          </a:graphicData>
        </a:graphic>
      </p:graphicFrame>
    </p:spTree>
    <p:extLst>
      <p:ext uri="{BB962C8B-B14F-4D97-AF65-F5344CB8AC3E}">
        <p14:creationId xmlns:p14="http://schemas.microsoft.com/office/powerpoint/2010/main" val="1635312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5F602F-F6D9-7292-3259-6C1A141FB92A}"/>
              </a:ext>
            </a:extLst>
          </p:cNvPr>
          <p:cNvSpPr>
            <a:spLocks noGrp="1"/>
          </p:cNvSpPr>
          <p:nvPr>
            <p:ph type="title"/>
          </p:nvPr>
        </p:nvSpPr>
        <p:spPr/>
        <p:txBody>
          <a:bodyPr/>
          <a:lstStyle/>
          <a:p>
            <a:r>
              <a:rPr lang="ja-JP" altLang="en-US" dirty="0"/>
              <a:t>観光地推薦</a:t>
            </a:r>
            <a:r>
              <a:rPr kumimoji="1" lang="ja-JP" altLang="en-US" dirty="0"/>
              <a:t>手法の概要図</a:t>
            </a:r>
          </a:p>
        </p:txBody>
      </p:sp>
      <p:sp>
        <p:nvSpPr>
          <p:cNvPr id="4" name="スライド番号プレースホルダー 3">
            <a:extLst>
              <a:ext uri="{FF2B5EF4-FFF2-40B4-BE49-F238E27FC236}">
                <a16:creationId xmlns:a16="http://schemas.microsoft.com/office/drawing/2014/main" id="{6FDC79D9-D76F-7C8D-3425-8DAD7A98FFE8}"/>
              </a:ext>
            </a:extLst>
          </p:cNvPr>
          <p:cNvSpPr>
            <a:spLocks noGrp="1"/>
          </p:cNvSpPr>
          <p:nvPr>
            <p:ph type="sldNum" sz="quarter" idx="12"/>
          </p:nvPr>
        </p:nvSpPr>
        <p:spPr/>
        <p:txBody>
          <a:bodyPr/>
          <a:lstStyle/>
          <a:p>
            <a:fld id="{3C83C733-A267-4C27-B924-90460700986B}" type="slidenum">
              <a:rPr lang="ja-JP" altLang="en-US" smtClean="0"/>
              <a:pPr/>
              <a:t>3</a:t>
            </a:fld>
            <a:endParaRPr lang="ja-JP" altLang="en-US"/>
          </a:p>
        </p:txBody>
      </p:sp>
      <p:pic>
        <p:nvPicPr>
          <p:cNvPr id="6" name="グラフィックス 5" descr="人工知能 単色塗りつぶし">
            <a:extLst>
              <a:ext uri="{FF2B5EF4-FFF2-40B4-BE49-F238E27FC236}">
                <a16:creationId xmlns:a16="http://schemas.microsoft.com/office/drawing/2014/main" id="{A54AA374-ADF0-56F0-7351-4A032F9907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9842" y="2777784"/>
            <a:ext cx="1302432" cy="1302432"/>
          </a:xfrm>
          <a:prstGeom prst="rect">
            <a:avLst/>
          </a:prstGeom>
        </p:spPr>
      </p:pic>
      <p:sp>
        <p:nvSpPr>
          <p:cNvPr id="8" name="テキスト ボックス 7">
            <a:extLst>
              <a:ext uri="{FF2B5EF4-FFF2-40B4-BE49-F238E27FC236}">
                <a16:creationId xmlns:a16="http://schemas.microsoft.com/office/drawing/2014/main" id="{234E4EED-A892-0F3C-1C1D-454E93964290}"/>
              </a:ext>
            </a:extLst>
          </p:cNvPr>
          <p:cNvSpPr txBox="1"/>
          <p:nvPr/>
        </p:nvSpPr>
        <p:spPr>
          <a:xfrm>
            <a:off x="535826" y="2996569"/>
            <a:ext cx="3198189" cy="830997"/>
          </a:xfrm>
          <a:prstGeom prst="rect">
            <a:avLst/>
          </a:prstGeom>
          <a:noFill/>
        </p:spPr>
        <p:txBody>
          <a:bodyPr wrap="square">
            <a:spAutoFit/>
          </a:bodyPr>
          <a:lstStyle/>
          <a:p>
            <a:pPr algn="ctr"/>
            <a:r>
              <a:rPr lang="ja-JP" altLang="en-US" sz="2400" dirty="0">
                <a:solidFill>
                  <a:srgbClr val="000000"/>
                </a:solidFill>
                <a:latin typeface="YuGothic"/>
              </a:rPr>
              <a:t>新宿御苑</a:t>
            </a:r>
            <a:endParaRPr lang="en-US" altLang="ja-JP" sz="2400" dirty="0">
              <a:solidFill>
                <a:srgbClr val="000000"/>
              </a:solidFill>
              <a:latin typeface="YuGothic"/>
            </a:endParaRPr>
          </a:p>
          <a:p>
            <a:pPr algn="ctr"/>
            <a:r>
              <a:rPr lang="en-US" altLang="ja-JP" sz="2400" dirty="0">
                <a:solidFill>
                  <a:srgbClr val="000000"/>
                </a:solidFill>
                <a:latin typeface="YuGothic"/>
              </a:rPr>
              <a:t>(</a:t>
            </a:r>
            <a:r>
              <a:rPr lang="ja-JP" altLang="en-US" sz="2400" dirty="0">
                <a:solidFill>
                  <a:srgbClr val="000000"/>
                </a:solidFill>
                <a:latin typeface="YuGothic"/>
              </a:rPr>
              <a:t>公園・庭園</a:t>
            </a:r>
            <a:r>
              <a:rPr lang="en-US" altLang="ja-JP" sz="2400" dirty="0">
                <a:solidFill>
                  <a:srgbClr val="000000"/>
                </a:solidFill>
                <a:latin typeface="YuGothic"/>
              </a:rPr>
              <a:t>/</a:t>
            </a:r>
            <a:r>
              <a:rPr lang="ja-JP" altLang="en-US" sz="2400" dirty="0">
                <a:solidFill>
                  <a:srgbClr val="0070C0"/>
                </a:solidFill>
                <a:latin typeface="YuGothic"/>
              </a:rPr>
              <a:t>東京都</a:t>
            </a:r>
            <a:r>
              <a:rPr lang="en-US" altLang="ja-JP" sz="2400" dirty="0">
                <a:solidFill>
                  <a:srgbClr val="000000"/>
                </a:solidFill>
                <a:latin typeface="YuGothic"/>
              </a:rPr>
              <a:t>)</a:t>
            </a:r>
            <a:endParaRPr lang="ja-JP" altLang="en-US" sz="2400" dirty="0"/>
          </a:p>
        </p:txBody>
      </p:sp>
      <p:pic>
        <p:nvPicPr>
          <p:cNvPr id="1026" name="Picture 2" descr="考えるのフリーイラスト素材一覧｜商用可">
            <a:extLst>
              <a:ext uri="{FF2B5EF4-FFF2-40B4-BE49-F238E27FC236}">
                <a16:creationId xmlns:a16="http://schemas.microsoft.com/office/drawing/2014/main" id="{6200289B-5041-660D-8974-40639D247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77" y="4864770"/>
            <a:ext cx="1479078" cy="1479078"/>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a:extLst>
              <a:ext uri="{FF2B5EF4-FFF2-40B4-BE49-F238E27FC236}">
                <a16:creationId xmlns:a16="http://schemas.microsoft.com/office/drawing/2014/main" id="{01B773B9-32A5-90D7-F10A-19CD1E975FCD}"/>
              </a:ext>
            </a:extLst>
          </p:cNvPr>
          <p:cNvSpPr/>
          <p:nvPr/>
        </p:nvSpPr>
        <p:spPr>
          <a:xfrm>
            <a:off x="593753" y="3976482"/>
            <a:ext cx="3082337" cy="918188"/>
          </a:xfrm>
          <a:prstGeom prst="wedgeRoundRectCallout">
            <a:avLst>
              <a:gd name="adj1" fmla="val -33279"/>
              <a:gd name="adj2" fmla="val 79096"/>
              <a:gd name="adj3" fmla="val 16667"/>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FF0000"/>
                </a:solidFill>
              </a:rPr>
              <a:t>大阪府</a:t>
            </a:r>
            <a:r>
              <a:rPr kumimoji="1" lang="ja-JP" altLang="en-US" sz="2400" dirty="0">
                <a:solidFill>
                  <a:schemeClr val="tx1"/>
                </a:solidFill>
              </a:rPr>
              <a:t>で情景が似た</a:t>
            </a:r>
            <a:endParaRPr kumimoji="1" lang="en-US" altLang="ja-JP" sz="2400" dirty="0">
              <a:solidFill>
                <a:schemeClr val="tx1"/>
              </a:solidFill>
            </a:endParaRPr>
          </a:p>
          <a:p>
            <a:pPr algn="ctr"/>
            <a:r>
              <a:rPr kumimoji="1" lang="ja-JP" altLang="en-US" sz="2400" dirty="0">
                <a:solidFill>
                  <a:schemeClr val="tx1"/>
                </a:solidFill>
              </a:rPr>
              <a:t>観光地に行きたい</a:t>
            </a:r>
          </a:p>
        </p:txBody>
      </p:sp>
      <p:sp>
        <p:nvSpPr>
          <p:cNvPr id="11" name="テキスト ボックス 10">
            <a:extLst>
              <a:ext uri="{FF2B5EF4-FFF2-40B4-BE49-F238E27FC236}">
                <a16:creationId xmlns:a16="http://schemas.microsoft.com/office/drawing/2014/main" id="{459EDBC4-DE7F-4FF7-B8A4-8A98637DA0CB}"/>
              </a:ext>
            </a:extLst>
          </p:cNvPr>
          <p:cNvSpPr txBox="1"/>
          <p:nvPr/>
        </p:nvSpPr>
        <p:spPr>
          <a:xfrm>
            <a:off x="8323031" y="4541881"/>
            <a:ext cx="3267115" cy="830997"/>
          </a:xfrm>
          <a:prstGeom prst="rect">
            <a:avLst/>
          </a:prstGeom>
          <a:noFill/>
        </p:spPr>
        <p:txBody>
          <a:bodyPr wrap="square">
            <a:spAutoFit/>
          </a:bodyPr>
          <a:lstStyle/>
          <a:p>
            <a:pPr algn="ctr"/>
            <a:r>
              <a:rPr lang="ja-JP" altLang="en-US" sz="2400" dirty="0">
                <a:solidFill>
                  <a:srgbClr val="000000"/>
                </a:solidFill>
                <a:latin typeface="YuGothic"/>
              </a:rPr>
              <a:t>大阪城西の丸庭園</a:t>
            </a:r>
          </a:p>
          <a:p>
            <a:pPr algn="ctr"/>
            <a:r>
              <a:rPr lang="en-US" altLang="ja-JP" sz="2400" dirty="0">
                <a:solidFill>
                  <a:srgbClr val="000000"/>
                </a:solidFill>
                <a:latin typeface="YuGothic"/>
              </a:rPr>
              <a:t>(</a:t>
            </a:r>
            <a:r>
              <a:rPr lang="ja-JP" altLang="en-US" sz="2400" dirty="0">
                <a:solidFill>
                  <a:srgbClr val="000000"/>
                </a:solidFill>
                <a:latin typeface="YuGothic"/>
              </a:rPr>
              <a:t>公園・庭園</a:t>
            </a:r>
            <a:r>
              <a:rPr lang="en-US" altLang="ja-JP" sz="2400" dirty="0">
                <a:solidFill>
                  <a:srgbClr val="000000"/>
                </a:solidFill>
                <a:latin typeface="YuGothic"/>
              </a:rPr>
              <a:t>/</a:t>
            </a:r>
            <a:r>
              <a:rPr lang="ja-JP" altLang="en-US" sz="2400" dirty="0">
                <a:solidFill>
                  <a:srgbClr val="FF0000"/>
                </a:solidFill>
                <a:latin typeface="YuGothic"/>
              </a:rPr>
              <a:t>大阪府</a:t>
            </a:r>
            <a:r>
              <a:rPr lang="en-US" altLang="ja-JP" sz="2400" dirty="0">
                <a:solidFill>
                  <a:srgbClr val="000000"/>
                </a:solidFill>
                <a:latin typeface="YuGothic"/>
              </a:rPr>
              <a:t>)</a:t>
            </a:r>
            <a:endParaRPr lang="en-US" altLang="ja-JP" sz="2400" b="0" i="0" dirty="0">
              <a:solidFill>
                <a:srgbClr val="000000"/>
              </a:solidFill>
              <a:effectLst/>
              <a:latin typeface="YuGothic"/>
            </a:endParaRPr>
          </a:p>
        </p:txBody>
      </p:sp>
      <p:sp>
        <p:nvSpPr>
          <p:cNvPr id="12" name="矢印: 右 6">
            <a:extLst>
              <a:ext uri="{FF2B5EF4-FFF2-40B4-BE49-F238E27FC236}">
                <a16:creationId xmlns:a16="http://schemas.microsoft.com/office/drawing/2014/main" id="{98890F02-B1F5-8FAD-ED03-55BBF3F54EE2}"/>
              </a:ext>
            </a:extLst>
          </p:cNvPr>
          <p:cNvSpPr/>
          <p:nvPr/>
        </p:nvSpPr>
        <p:spPr>
          <a:xfrm>
            <a:off x="6923823" y="2936419"/>
            <a:ext cx="1105309" cy="985161"/>
          </a:xfrm>
          <a:prstGeom prst="rightArrow">
            <a:avLst/>
          </a:prstGeom>
          <a:solidFill>
            <a:srgbClr val="0070C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a:solidFill>
                  <a:schemeClr val="bg1"/>
                </a:solidFill>
              </a:rPr>
              <a:t>推薦</a:t>
            </a:r>
            <a:endParaRPr kumimoji="1" lang="ja-JP" altLang="en-US" sz="2400" dirty="0">
              <a:solidFill>
                <a:schemeClr val="bg1"/>
              </a:solidFill>
            </a:endParaRPr>
          </a:p>
        </p:txBody>
      </p:sp>
      <p:sp>
        <p:nvSpPr>
          <p:cNvPr id="13" name="テキスト ボックス 12">
            <a:extLst>
              <a:ext uri="{FF2B5EF4-FFF2-40B4-BE49-F238E27FC236}">
                <a16:creationId xmlns:a16="http://schemas.microsoft.com/office/drawing/2014/main" id="{A43B2949-4015-3D2D-2CC1-9E7A7334AD46}"/>
              </a:ext>
            </a:extLst>
          </p:cNvPr>
          <p:cNvSpPr txBox="1"/>
          <p:nvPr/>
        </p:nvSpPr>
        <p:spPr>
          <a:xfrm>
            <a:off x="5388210" y="4080216"/>
            <a:ext cx="1410487" cy="461665"/>
          </a:xfrm>
          <a:prstGeom prst="rect">
            <a:avLst/>
          </a:prstGeom>
          <a:noFill/>
        </p:spPr>
        <p:txBody>
          <a:bodyPr wrap="square">
            <a:spAutoFit/>
          </a:bodyPr>
          <a:lstStyle/>
          <a:p>
            <a:pPr algn="ctr"/>
            <a:r>
              <a:rPr lang="ja-JP" altLang="en-US" sz="2400" dirty="0">
                <a:solidFill>
                  <a:srgbClr val="000000"/>
                </a:solidFill>
                <a:latin typeface="YuGothic"/>
              </a:rPr>
              <a:t>提案手法</a:t>
            </a:r>
            <a:endParaRPr lang="ja-JP" altLang="en-US" sz="2400" dirty="0"/>
          </a:p>
        </p:txBody>
      </p:sp>
      <p:sp>
        <p:nvSpPr>
          <p:cNvPr id="14" name="角丸四角形 13">
            <a:extLst>
              <a:ext uri="{FF2B5EF4-FFF2-40B4-BE49-F238E27FC236}">
                <a16:creationId xmlns:a16="http://schemas.microsoft.com/office/drawing/2014/main" id="{97FB42A8-E84D-80E3-B4EB-B9DD48B8A234}"/>
              </a:ext>
            </a:extLst>
          </p:cNvPr>
          <p:cNvSpPr/>
          <p:nvPr/>
        </p:nvSpPr>
        <p:spPr>
          <a:xfrm>
            <a:off x="262076" y="1052736"/>
            <a:ext cx="3745692" cy="5286721"/>
          </a:xfrm>
          <a:prstGeom prst="roundRect">
            <a:avLst>
              <a:gd name="adj" fmla="val 3386"/>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6" name="矢印: 右 6">
            <a:extLst>
              <a:ext uri="{FF2B5EF4-FFF2-40B4-BE49-F238E27FC236}">
                <a16:creationId xmlns:a16="http://schemas.microsoft.com/office/drawing/2014/main" id="{3896E69E-98F0-41DA-0FBB-570C23493530}"/>
              </a:ext>
            </a:extLst>
          </p:cNvPr>
          <p:cNvSpPr/>
          <p:nvPr/>
        </p:nvSpPr>
        <p:spPr>
          <a:xfrm>
            <a:off x="4172984" y="2936419"/>
            <a:ext cx="1105309" cy="985161"/>
          </a:xfrm>
          <a:prstGeom prst="rightArrow">
            <a:avLst/>
          </a:prstGeom>
          <a:solidFill>
            <a:srgbClr val="0070C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a:solidFill>
                  <a:schemeClr val="bg1"/>
                </a:solidFill>
              </a:rPr>
              <a:t>入力</a:t>
            </a:r>
            <a:endParaRPr kumimoji="1" lang="ja-JP" altLang="en-US" sz="2400" dirty="0">
              <a:solidFill>
                <a:schemeClr val="bg1"/>
              </a:solidFill>
            </a:endParaRPr>
          </a:p>
        </p:txBody>
      </p:sp>
      <p:pic>
        <p:nvPicPr>
          <p:cNvPr id="3" name="Picture 2" descr="大阪城西の丸庭園 観楼ナイター 2017 大阪 at Night ブログ">
            <a:extLst>
              <a:ext uri="{FF2B5EF4-FFF2-40B4-BE49-F238E27FC236}">
                <a16:creationId xmlns:a16="http://schemas.microsoft.com/office/drawing/2014/main" id="{958CB3D7-85F3-E982-7610-2E6F9D74C9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73" b="5619"/>
          <a:stretch/>
        </p:blipFill>
        <p:spPr bwMode="auto">
          <a:xfrm>
            <a:off x="8354916" y="2431929"/>
            <a:ext cx="3203347" cy="210995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新宿御苑で「紅葉ライトアップイベント」開催！ネイキッドの光のアートなど＜2023＞（じゃらんニュース） - Yahoo!ニュース">
            <a:extLst>
              <a:ext uri="{FF2B5EF4-FFF2-40B4-BE49-F238E27FC236}">
                <a16:creationId xmlns:a16="http://schemas.microsoft.com/office/drawing/2014/main" id="{11F12A1F-AE08-4577-DE21-667DF92C5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499" y="1188328"/>
            <a:ext cx="2617167" cy="185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34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E627-E9EB-65DD-1385-0557BA6BC6C6}"/>
              </a:ext>
            </a:extLst>
          </p:cNvPr>
          <p:cNvSpPr>
            <a:spLocks noGrp="1"/>
          </p:cNvSpPr>
          <p:nvPr>
            <p:ph type="title"/>
          </p:nvPr>
        </p:nvSpPr>
        <p:spPr/>
        <p:txBody>
          <a:bodyPr>
            <a:normAutofit/>
          </a:bodyPr>
          <a:lstStyle/>
          <a:p>
            <a:r>
              <a:rPr kumimoji="1" lang="ja-JP" altLang="en-US" dirty="0"/>
              <a:t>モデルの精度</a:t>
            </a:r>
          </a:p>
        </p:txBody>
      </p:sp>
      <p:sp>
        <p:nvSpPr>
          <p:cNvPr id="5" name="コンテンツ プレースホルダー 4">
            <a:extLst>
              <a:ext uri="{FF2B5EF4-FFF2-40B4-BE49-F238E27FC236}">
                <a16:creationId xmlns:a16="http://schemas.microsoft.com/office/drawing/2014/main" id="{B23188F0-4E94-3EBB-6952-20889259E784}"/>
              </a:ext>
            </a:extLst>
          </p:cNvPr>
          <p:cNvSpPr>
            <a:spLocks noGrp="1"/>
          </p:cNvSpPr>
          <p:nvPr>
            <p:ph idx="1"/>
          </p:nvPr>
        </p:nvSpPr>
        <p:spPr/>
        <p:txBody>
          <a:bodyPr/>
          <a:lstStyle/>
          <a:p>
            <a:pPr marL="0" indent="0">
              <a:buNone/>
            </a:pPr>
            <a:r>
              <a:rPr kumimoji="1" lang="en-US" altLang="ja-JP" dirty="0"/>
              <a:t>A</a:t>
            </a:r>
            <a:r>
              <a:rPr lang="ja-JP" altLang="en-US" dirty="0"/>
              <a:t>，</a:t>
            </a:r>
            <a:r>
              <a:rPr kumimoji="1" lang="en-US" altLang="ja-JP" dirty="0"/>
              <a:t>B</a:t>
            </a:r>
            <a:r>
              <a:rPr kumimoji="1" lang="ja-JP" altLang="en-US" dirty="0"/>
              <a:t>：京都タワー　</a:t>
            </a:r>
            <a:r>
              <a:rPr kumimoji="1" lang="en-US" altLang="ja-JP" dirty="0"/>
              <a:t>C</a:t>
            </a:r>
            <a:r>
              <a:rPr kumimoji="1" lang="ja-JP" altLang="en-US" dirty="0"/>
              <a:t>：東京タワー</a:t>
            </a:r>
            <a:endParaRPr lang="ja-JP" altLang="en-US" dirty="0"/>
          </a:p>
        </p:txBody>
      </p:sp>
      <p:sp>
        <p:nvSpPr>
          <p:cNvPr id="4" name="スライド番号プレースホルダー 3">
            <a:extLst>
              <a:ext uri="{FF2B5EF4-FFF2-40B4-BE49-F238E27FC236}">
                <a16:creationId xmlns:a16="http://schemas.microsoft.com/office/drawing/2014/main" id="{AD474455-544B-300E-932D-039ADA494015}"/>
              </a:ext>
            </a:extLst>
          </p:cNvPr>
          <p:cNvSpPr>
            <a:spLocks noGrp="1"/>
          </p:cNvSpPr>
          <p:nvPr>
            <p:ph type="sldNum" sz="quarter" idx="12"/>
          </p:nvPr>
        </p:nvSpPr>
        <p:spPr/>
        <p:txBody>
          <a:bodyPr/>
          <a:lstStyle/>
          <a:p>
            <a:fld id="{3C83C733-A267-4C27-B924-90460700986B}" type="slidenum">
              <a:rPr kumimoji="1" lang="ja-JP" altLang="en-US" smtClean="0"/>
              <a:t>30</a:t>
            </a:fld>
            <a:endParaRPr kumimoji="1" lang="ja-JP" altLang="en-US"/>
          </a:p>
        </p:txBody>
      </p:sp>
      <p:graphicFrame>
        <p:nvGraphicFramePr>
          <p:cNvPr id="7" name="表 14">
            <a:extLst>
              <a:ext uri="{FF2B5EF4-FFF2-40B4-BE49-F238E27FC236}">
                <a16:creationId xmlns:a16="http://schemas.microsoft.com/office/drawing/2014/main" id="{87F9C8D2-3B51-4CDD-0624-298CFB8E9C08}"/>
              </a:ext>
            </a:extLst>
          </p:cNvPr>
          <p:cNvGraphicFramePr>
            <a:graphicFrameLocks noGrp="1"/>
          </p:cNvGraphicFramePr>
          <p:nvPr>
            <p:extLst>
              <p:ext uri="{D42A27DB-BD31-4B8C-83A1-F6EECF244321}">
                <p14:modId xmlns:p14="http://schemas.microsoft.com/office/powerpoint/2010/main" val="4280614369"/>
              </p:ext>
            </p:extLst>
          </p:nvPr>
        </p:nvGraphicFramePr>
        <p:xfrm>
          <a:off x="1177787" y="1506766"/>
          <a:ext cx="9836426" cy="4875112"/>
        </p:xfrm>
        <a:graphic>
          <a:graphicData uri="http://schemas.openxmlformats.org/drawingml/2006/table">
            <a:tbl>
              <a:tblPr firstRow="1" bandRow="1">
                <a:tableStyleId>{5940675A-B579-460E-94D1-54222C63F5DA}</a:tableStyleId>
              </a:tblPr>
              <a:tblGrid>
                <a:gridCol w="4918213">
                  <a:extLst>
                    <a:ext uri="{9D8B030D-6E8A-4147-A177-3AD203B41FA5}">
                      <a16:colId xmlns:a16="http://schemas.microsoft.com/office/drawing/2014/main" val="1932453997"/>
                    </a:ext>
                  </a:extLst>
                </a:gridCol>
                <a:gridCol w="4918213">
                  <a:extLst>
                    <a:ext uri="{9D8B030D-6E8A-4147-A177-3AD203B41FA5}">
                      <a16:colId xmlns:a16="http://schemas.microsoft.com/office/drawing/2014/main" val="1880363173"/>
                    </a:ext>
                  </a:extLst>
                </a:gridCol>
              </a:tblGrid>
              <a:tr h="794909">
                <a:tc>
                  <a:txBody>
                    <a:bodyPr/>
                    <a:lstStyle/>
                    <a:p>
                      <a:pPr algn="ctr"/>
                      <a:endParaRPr kumimoji="1" lang="ja-JP" altLang="en-US" sz="2800" b="0" dirty="0">
                        <a:latin typeface="+mn-ea"/>
                        <a:ea typeface="+mn-ea"/>
                        <a:cs typeface="Times New Roman" panose="02020603050405020304" pitchFamily="18" charset="0"/>
                      </a:endParaRPr>
                    </a:p>
                  </a:txBody>
                  <a:tcPr anchor="ctr"/>
                </a:tc>
                <a:tc>
                  <a:txBody>
                    <a:bodyPr/>
                    <a:lstStyle/>
                    <a:p>
                      <a:pPr algn="ctr"/>
                      <a:r>
                        <a:rPr kumimoji="1" lang="ja-JP" altLang="en-US" sz="2800" b="0" dirty="0">
                          <a:latin typeface="+mn-ea"/>
                          <a:ea typeface="+mn-ea"/>
                          <a:cs typeface="Times New Roman" panose="02020603050405020304" pitchFamily="18" charset="0"/>
                        </a:rPr>
                        <a:t>精度（</a:t>
                      </a:r>
                      <a:r>
                        <a:rPr lang="en-US" altLang="ja-JP" sz="2800" dirty="0">
                          <a:latin typeface="+mn-ea"/>
                          <a:ea typeface="+mn-ea"/>
                          <a:cs typeface="Times New Roman" panose="02020603050405020304" pitchFamily="18" charset="0"/>
                        </a:rPr>
                        <a:t>10</a:t>
                      </a:r>
                      <a:r>
                        <a:rPr lang="ja-JP" altLang="en-US" sz="2800" dirty="0">
                          <a:latin typeface="+mn-ea"/>
                          <a:ea typeface="+mn-ea"/>
                          <a:cs typeface="Times New Roman" panose="02020603050405020304" pitchFamily="18" charset="0"/>
                        </a:rPr>
                        <a:t>通り試した結果</a:t>
                      </a:r>
                      <a:r>
                        <a:rPr kumimoji="1" lang="ja-JP" altLang="en-US" sz="2800" b="0" dirty="0">
                          <a:latin typeface="+mn-ea"/>
                          <a:ea typeface="+mn-ea"/>
                          <a:cs typeface="Times New Roman" panose="02020603050405020304" pitchFamily="18" charset="0"/>
                        </a:rPr>
                        <a:t>）</a:t>
                      </a:r>
                    </a:p>
                  </a:txBody>
                  <a:tcPr anchor="ctr"/>
                </a:tc>
                <a:extLst>
                  <a:ext uri="{0D108BD9-81ED-4DB2-BD59-A6C34878D82A}">
                    <a16:rowId xmlns:a16="http://schemas.microsoft.com/office/drawing/2014/main" val="3021776687"/>
                  </a:ext>
                </a:extLst>
              </a:tr>
              <a:tr h="1272045">
                <a:tc>
                  <a:txBody>
                    <a:bodyPr/>
                    <a:lstStyle/>
                    <a:p>
                      <a:pPr algn="ctr"/>
                      <a:r>
                        <a:rPr kumimoji="1" lang="en-US" altLang="ja-JP" sz="2800" b="0" dirty="0">
                          <a:solidFill>
                            <a:schemeClr val="tx1"/>
                          </a:solidFill>
                          <a:latin typeface="+mn-ea"/>
                          <a:ea typeface="+mn-ea"/>
                          <a:cs typeface="Times New Roman" panose="02020603050405020304" pitchFamily="18" charset="0"/>
                        </a:rPr>
                        <a:t>SBERT-JSNLI-large</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chemeClr val="tx1"/>
                          </a:solidFill>
                          <a:effectLst/>
                          <a:latin typeface="+mn-ea"/>
                          <a:ea typeface="+mn-ea"/>
                          <a:cs typeface="Times New Roman" panose="02020603050405020304" pitchFamily="18" charset="0"/>
                        </a:rPr>
                        <a:t>40</a:t>
                      </a:r>
                      <a:r>
                        <a:rPr kumimoji="1" lang="ja-JP" altLang="en-US" sz="2800" b="0" i="0" kern="1200" dirty="0">
                          <a:solidFill>
                            <a:schemeClr val="tx1"/>
                          </a:solidFill>
                          <a:effectLst/>
                          <a:latin typeface="+mn-ea"/>
                          <a:ea typeface="+mn-ea"/>
                          <a:cs typeface="Times New Roman" panose="02020603050405020304" pitchFamily="18" charset="0"/>
                        </a:rPr>
                        <a:t>％</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994242244"/>
                  </a:ext>
                </a:extLst>
              </a:tr>
              <a:tr h="1272045">
                <a:tc>
                  <a:txBody>
                    <a:bodyPr/>
                    <a:lstStyle/>
                    <a:p>
                      <a:pPr algn="ctr"/>
                      <a:r>
                        <a:rPr kumimoji="1" lang="en-US" altLang="ja-JP" sz="2800" b="0" dirty="0">
                          <a:solidFill>
                            <a:schemeClr val="tx1"/>
                          </a:solidFill>
                          <a:latin typeface="+mn-ea"/>
                          <a:ea typeface="+mn-ea"/>
                          <a:cs typeface="Times New Roman" panose="02020603050405020304" pitchFamily="18" charset="0"/>
                        </a:rPr>
                        <a:t>sentence-bert-base-ja-mean-tokens-v2</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chemeClr val="tx1"/>
                          </a:solidFill>
                          <a:effectLst/>
                          <a:latin typeface="+mn-ea"/>
                          <a:ea typeface="+mn-ea"/>
                          <a:cs typeface="Times New Roman" panose="02020603050405020304" pitchFamily="18" charset="0"/>
                        </a:rPr>
                        <a:t>30</a:t>
                      </a:r>
                      <a:r>
                        <a:rPr kumimoji="1" lang="ja-JP" altLang="en-US" sz="2800" b="0" i="0" kern="1200" dirty="0">
                          <a:solidFill>
                            <a:schemeClr val="tx1"/>
                          </a:solidFill>
                          <a:effectLst/>
                          <a:latin typeface="+mn-ea"/>
                          <a:ea typeface="+mn-ea"/>
                          <a:cs typeface="Times New Roman" panose="02020603050405020304" pitchFamily="18" charset="0"/>
                        </a:rPr>
                        <a:t>％</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488060844"/>
                  </a:ext>
                </a:extLst>
              </a:tr>
              <a:tr h="1536113">
                <a:tc>
                  <a:txBody>
                    <a:bodyPr/>
                    <a:lstStyle/>
                    <a:p>
                      <a:pPr algn="ctr"/>
                      <a:r>
                        <a:rPr kumimoji="1" lang="en-US" altLang="ja-JP" sz="2800" b="0" dirty="0">
                          <a:solidFill>
                            <a:schemeClr val="tx1"/>
                          </a:solidFill>
                          <a:latin typeface="+mn-ea"/>
                          <a:ea typeface="+mn-ea"/>
                          <a:cs typeface="Times New Roman" panose="02020603050405020304" pitchFamily="18" charset="0"/>
                        </a:rPr>
                        <a:t>sentence-</a:t>
                      </a:r>
                      <a:r>
                        <a:rPr kumimoji="1" lang="en-US" altLang="ja-JP" sz="2800" b="0" dirty="0" err="1">
                          <a:solidFill>
                            <a:schemeClr val="tx1"/>
                          </a:solidFill>
                          <a:latin typeface="+mn-ea"/>
                          <a:ea typeface="+mn-ea"/>
                          <a:cs typeface="Times New Roman" panose="02020603050405020304" pitchFamily="18" charset="0"/>
                        </a:rPr>
                        <a:t>luke</a:t>
                      </a:r>
                      <a:r>
                        <a:rPr kumimoji="1" lang="en-US" altLang="ja-JP" sz="2800" b="0" dirty="0">
                          <a:solidFill>
                            <a:schemeClr val="tx1"/>
                          </a:solidFill>
                          <a:latin typeface="+mn-ea"/>
                          <a:ea typeface="+mn-ea"/>
                          <a:cs typeface="Times New Roman" panose="02020603050405020304" pitchFamily="18" charset="0"/>
                        </a:rPr>
                        <a:t>-</a:t>
                      </a:r>
                      <a:r>
                        <a:rPr kumimoji="1" lang="en-US" altLang="ja-JP" sz="2800" b="0" dirty="0" err="1">
                          <a:solidFill>
                            <a:schemeClr val="tx1"/>
                          </a:solidFill>
                          <a:latin typeface="+mn-ea"/>
                          <a:ea typeface="+mn-ea"/>
                          <a:cs typeface="Times New Roman" panose="02020603050405020304" pitchFamily="18" charset="0"/>
                        </a:rPr>
                        <a:t>japanese</a:t>
                      </a:r>
                      <a:r>
                        <a:rPr kumimoji="1" lang="en-US" altLang="ja-JP" sz="2800" b="0" dirty="0">
                          <a:solidFill>
                            <a:schemeClr val="tx1"/>
                          </a:solidFill>
                          <a:latin typeface="+mn-ea"/>
                          <a:ea typeface="+mn-ea"/>
                          <a:cs typeface="Times New Roman" panose="02020603050405020304" pitchFamily="18" charset="0"/>
                        </a:rPr>
                        <a:t>-base-lite</a:t>
                      </a:r>
                      <a:endParaRPr kumimoji="1" lang="ja-JP" altLang="en-US" sz="2800" b="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800" b="0" i="0" kern="1200" dirty="0">
                          <a:solidFill>
                            <a:schemeClr val="tx1"/>
                          </a:solidFill>
                          <a:effectLst/>
                          <a:latin typeface="+mn-ea"/>
                          <a:ea typeface="+mn-ea"/>
                          <a:cs typeface="Times New Roman" panose="02020603050405020304" pitchFamily="18" charset="0"/>
                        </a:rPr>
                        <a:t>80</a:t>
                      </a:r>
                      <a:r>
                        <a:rPr kumimoji="1" lang="ja-JP" altLang="en-US" sz="2800" b="0" i="0" kern="1200" dirty="0">
                          <a:solidFill>
                            <a:schemeClr val="tx1"/>
                          </a:solidFill>
                          <a:effectLst/>
                          <a:latin typeface="+mn-ea"/>
                          <a:ea typeface="+mn-ea"/>
                          <a:cs typeface="Times New Roman" panose="02020603050405020304" pitchFamily="18" charset="0"/>
                        </a:rPr>
                        <a:t>％</a:t>
                      </a:r>
                      <a:endParaRPr kumimoji="1" lang="ja-JP" altLang="en-US" sz="2800" b="0" dirty="0">
                        <a:solidFill>
                          <a:schemeClr val="tx1"/>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23073548"/>
                  </a:ext>
                </a:extLst>
              </a:tr>
            </a:tbl>
          </a:graphicData>
        </a:graphic>
      </p:graphicFrame>
    </p:spTree>
    <p:extLst>
      <p:ext uri="{BB962C8B-B14F-4D97-AF65-F5344CB8AC3E}">
        <p14:creationId xmlns:p14="http://schemas.microsoft.com/office/powerpoint/2010/main" val="752010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1FDF2-1970-104E-338C-AA5F36EB649E}"/>
              </a:ext>
            </a:extLst>
          </p:cNvPr>
          <p:cNvSpPr>
            <a:spLocks noGrp="1"/>
          </p:cNvSpPr>
          <p:nvPr>
            <p:ph type="ctrTitle"/>
          </p:nvPr>
        </p:nvSpPr>
        <p:spPr/>
        <p:txBody>
          <a:bodyPr>
            <a:normAutofit/>
          </a:bodyPr>
          <a:lstStyle/>
          <a:p>
            <a:r>
              <a:rPr lang="en-US" altLang="ja-JP" b="0" i="0" dirty="0">
                <a:effectLst/>
                <a:latin typeface="YakuHanJPs"/>
              </a:rPr>
              <a:t>Sentence-LUKE</a:t>
            </a:r>
            <a:r>
              <a:rPr lang="ja-JP" altLang="en-US" b="0" i="0" dirty="0">
                <a:effectLst/>
                <a:latin typeface="YakuHanJPs"/>
              </a:rPr>
              <a:t>の学習</a:t>
            </a:r>
            <a:endParaRPr kumimoji="1" lang="ja-JP" altLang="en-US" dirty="0"/>
          </a:p>
        </p:txBody>
      </p:sp>
      <p:sp>
        <p:nvSpPr>
          <p:cNvPr id="3" name="字幕 2">
            <a:extLst>
              <a:ext uri="{FF2B5EF4-FFF2-40B4-BE49-F238E27FC236}">
                <a16:creationId xmlns:a16="http://schemas.microsoft.com/office/drawing/2014/main" id="{D0964795-B4EB-7C16-58BB-70490DC68C3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18714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8934F-2B39-EA41-CC77-342BA90A09E5}"/>
              </a:ext>
            </a:extLst>
          </p:cNvPr>
          <p:cNvSpPr>
            <a:spLocks noGrp="1"/>
          </p:cNvSpPr>
          <p:nvPr>
            <p:ph type="title"/>
          </p:nvPr>
        </p:nvSpPr>
        <p:spPr/>
        <p:txBody>
          <a:bodyPr/>
          <a:lstStyle/>
          <a:p>
            <a:r>
              <a:rPr kumimoji="1" lang="en-US" altLang="ja-JP" dirty="0"/>
              <a:t>Sentence-LUKE</a:t>
            </a:r>
            <a:r>
              <a:rPr kumimoji="1" lang="ja-JP" altLang="en-US" dirty="0"/>
              <a:t>の学習</a:t>
            </a:r>
            <a:r>
              <a:rPr kumimoji="1" lang="en-US" altLang="ja-JP" dirty="0"/>
              <a:t>Ⅰ</a:t>
            </a:r>
            <a:endParaRPr kumimoji="1" lang="ja-JP" altLang="en-US" dirty="0"/>
          </a:p>
        </p:txBody>
      </p:sp>
      <p:sp>
        <p:nvSpPr>
          <p:cNvPr id="3" name="コンテンツ プレースホルダー 2">
            <a:extLst>
              <a:ext uri="{FF2B5EF4-FFF2-40B4-BE49-F238E27FC236}">
                <a16:creationId xmlns:a16="http://schemas.microsoft.com/office/drawing/2014/main" id="{1A23545F-DB6B-36D1-261F-D9B0D5B06C8B}"/>
              </a:ext>
            </a:extLst>
          </p:cNvPr>
          <p:cNvSpPr>
            <a:spLocks noGrp="1"/>
          </p:cNvSpPr>
          <p:nvPr>
            <p:ph idx="1"/>
          </p:nvPr>
        </p:nvSpPr>
        <p:spPr/>
        <p:txBody>
          <a:bodyPr/>
          <a:lstStyle/>
          <a:p>
            <a:pPr marL="514350" indent="-514350">
              <a:buAutoNum type="arabicPeriod"/>
            </a:pPr>
            <a:r>
              <a:rPr kumimoji="1" lang="ja-JP" altLang="en-US" dirty="0"/>
              <a:t>文章の固有名詞にエンティティ</a:t>
            </a:r>
            <a:r>
              <a:rPr kumimoji="1" lang="en-US" altLang="ja-JP" dirty="0"/>
              <a:t>(</a:t>
            </a:r>
            <a:r>
              <a:rPr kumimoji="1" lang="ja-JP" altLang="en-US" dirty="0"/>
              <a:t>概念</a:t>
            </a:r>
            <a:r>
              <a:rPr kumimoji="1" lang="en-US" altLang="ja-JP" dirty="0"/>
              <a:t>)</a:t>
            </a:r>
            <a:r>
              <a:rPr kumimoji="1" lang="ja-JP" altLang="en-US" dirty="0"/>
              <a:t>を付与する</a:t>
            </a:r>
            <a:endParaRPr kumimoji="1" lang="en-US" altLang="ja-JP" dirty="0"/>
          </a:p>
          <a:p>
            <a:pPr marL="514350" indent="-514350">
              <a:buAutoNum type="arabicPeriod"/>
            </a:pPr>
            <a:endParaRPr kumimoji="1" lang="en-US" altLang="ja-JP" dirty="0"/>
          </a:p>
          <a:p>
            <a:pPr marL="457200" lvl="1" indent="0">
              <a:buNone/>
            </a:pPr>
            <a:r>
              <a:rPr kumimoji="1" lang="en-US" altLang="ja-JP" dirty="0"/>
              <a:t>ex)</a:t>
            </a:r>
            <a:r>
              <a:rPr kumimoji="1" lang="ja-JP" altLang="en-US" dirty="0"/>
              <a:t> </a:t>
            </a:r>
            <a:r>
              <a:rPr kumimoji="1" lang="ja-JP" altLang="en-US" sz="2400" dirty="0">
                <a:solidFill>
                  <a:srgbClr val="FF0000"/>
                </a:solidFill>
              </a:rPr>
              <a:t>金閣寺</a:t>
            </a:r>
            <a:r>
              <a:rPr kumimoji="1" lang="en-US" altLang="ja-JP" sz="2400" dirty="0"/>
              <a:t>/</a:t>
            </a:r>
            <a:r>
              <a:rPr kumimoji="1" lang="ja-JP" altLang="en-US" sz="2400" dirty="0"/>
              <a:t>は</a:t>
            </a:r>
            <a:r>
              <a:rPr kumimoji="1" lang="en-US" altLang="ja-JP" sz="2400" dirty="0"/>
              <a:t>/</a:t>
            </a:r>
            <a:r>
              <a:rPr kumimoji="1" lang="ja-JP" altLang="en-US" sz="2400" dirty="0">
                <a:solidFill>
                  <a:srgbClr val="FF0000"/>
                </a:solidFill>
              </a:rPr>
              <a:t>衣笠山</a:t>
            </a:r>
            <a:r>
              <a:rPr kumimoji="1" lang="en-US" altLang="ja-JP" sz="2400" dirty="0">
                <a:solidFill>
                  <a:srgbClr val="FF0000"/>
                </a:solidFill>
              </a:rPr>
              <a:t>/</a:t>
            </a:r>
            <a:r>
              <a:rPr kumimoji="1" lang="ja-JP" altLang="en-US" sz="2400" dirty="0"/>
              <a:t>の</a:t>
            </a:r>
            <a:r>
              <a:rPr kumimoji="1" lang="en-US" altLang="ja-JP" sz="2400" dirty="0"/>
              <a:t>/</a:t>
            </a:r>
            <a:r>
              <a:rPr kumimoji="1" lang="ja-JP" altLang="en-US" sz="2400" dirty="0"/>
              <a:t>近く</a:t>
            </a:r>
            <a:r>
              <a:rPr kumimoji="1" lang="en-US" altLang="ja-JP" sz="2400" dirty="0"/>
              <a:t>/</a:t>
            </a:r>
            <a:r>
              <a:rPr kumimoji="1" lang="ja-JP" altLang="en-US" sz="2400" dirty="0"/>
              <a:t>に</a:t>
            </a:r>
            <a:r>
              <a:rPr kumimoji="1" lang="en-US" altLang="ja-JP" sz="2400" dirty="0"/>
              <a:t>/</a:t>
            </a:r>
            <a:r>
              <a:rPr kumimoji="1" lang="ja-JP" altLang="en-US" sz="2400" dirty="0"/>
              <a:t>ある</a:t>
            </a:r>
          </a:p>
          <a:p>
            <a:pPr marL="457200" lvl="1" indent="0">
              <a:buNone/>
            </a:pPr>
            <a:endParaRPr kumimoji="1" lang="en-US" altLang="ja-JP" dirty="0"/>
          </a:p>
          <a:p>
            <a:pPr marL="457200" lvl="1" indent="0">
              <a:buNone/>
            </a:pPr>
            <a:endParaRPr lang="en-US" altLang="ja-JP" dirty="0"/>
          </a:p>
          <a:p>
            <a:pPr marL="0" indent="0">
              <a:buNone/>
            </a:pPr>
            <a:r>
              <a:rPr kumimoji="1" lang="en-US" altLang="ja-JP" dirty="0"/>
              <a:t>2. </a:t>
            </a:r>
            <a:r>
              <a:rPr kumimoji="1" lang="ja-JP" altLang="en-US" spc="-100" dirty="0"/>
              <a:t>文章の単語の一部をマスクにする．文章の末尾</a:t>
            </a:r>
            <a:r>
              <a:rPr kumimoji="1" lang="en-US" altLang="ja-JP" spc="-100" dirty="0"/>
              <a:t>(SEP)</a:t>
            </a:r>
            <a:r>
              <a:rPr kumimoji="1" lang="ja-JP" altLang="en-US" spc="-100" dirty="0"/>
              <a:t>に固有名詞を付ける</a:t>
            </a:r>
            <a:endParaRPr kumimoji="1" lang="en-US" altLang="ja-JP" spc="-100" dirty="0"/>
          </a:p>
          <a:p>
            <a:pPr marL="457200" lvl="1" indent="0">
              <a:buNone/>
            </a:pPr>
            <a:r>
              <a:rPr lang="en-US" altLang="ja-JP" dirty="0"/>
              <a:t>ex)</a:t>
            </a:r>
            <a:r>
              <a:rPr lang="ja-JP" altLang="en-US" dirty="0"/>
              <a:t> </a:t>
            </a:r>
            <a:r>
              <a:rPr lang="en-US" altLang="ja-JP" dirty="0"/>
              <a:t>[MASK]</a:t>
            </a:r>
            <a:r>
              <a:rPr kumimoji="1" lang="en-US" altLang="ja-JP" sz="2400" dirty="0"/>
              <a:t>/</a:t>
            </a:r>
            <a:r>
              <a:rPr kumimoji="1" lang="ja-JP" altLang="en-US" sz="2400" dirty="0"/>
              <a:t>は</a:t>
            </a:r>
            <a:r>
              <a:rPr kumimoji="1" lang="en-US" altLang="ja-JP" sz="2400" dirty="0"/>
              <a:t>/</a:t>
            </a:r>
            <a:r>
              <a:rPr kumimoji="1" lang="ja-JP" altLang="en-US" sz="2400" dirty="0">
                <a:solidFill>
                  <a:srgbClr val="FF0000"/>
                </a:solidFill>
              </a:rPr>
              <a:t>衣笠山</a:t>
            </a:r>
            <a:r>
              <a:rPr kumimoji="1" lang="en-US" altLang="ja-JP" sz="2400" dirty="0">
                <a:solidFill>
                  <a:srgbClr val="FF0000"/>
                </a:solidFill>
              </a:rPr>
              <a:t>/</a:t>
            </a:r>
            <a:r>
              <a:rPr kumimoji="1" lang="ja-JP" altLang="en-US" sz="2400" dirty="0"/>
              <a:t>の</a:t>
            </a:r>
            <a:r>
              <a:rPr kumimoji="1" lang="en-US" altLang="ja-JP" sz="2400" dirty="0"/>
              <a:t>/[MASK]/</a:t>
            </a:r>
            <a:r>
              <a:rPr kumimoji="1" lang="ja-JP" altLang="en-US" sz="2400" dirty="0"/>
              <a:t>に</a:t>
            </a:r>
            <a:r>
              <a:rPr kumimoji="1" lang="en-US" altLang="ja-JP" sz="2400" dirty="0"/>
              <a:t>/</a:t>
            </a:r>
            <a:r>
              <a:rPr kumimoji="1" lang="ja-JP" altLang="en-US" sz="2400" dirty="0"/>
              <a:t>ある</a:t>
            </a:r>
            <a:r>
              <a:rPr kumimoji="1" lang="en-US" altLang="ja-JP" sz="2400" dirty="0"/>
              <a:t>/[SEP]/</a:t>
            </a:r>
            <a:r>
              <a:rPr kumimoji="1" lang="ja-JP" altLang="en-US" sz="2400" dirty="0">
                <a:solidFill>
                  <a:srgbClr val="00B050"/>
                </a:solidFill>
              </a:rPr>
              <a:t>金閣寺</a:t>
            </a:r>
            <a:r>
              <a:rPr kumimoji="1" lang="en-US" altLang="ja-JP" sz="2400" dirty="0"/>
              <a:t>/</a:t>
            </a:r>
            <a:r>
              <a:rPr kumimoji="1" lang="ja-JP" altLang="en-US" sz="2400" dirty="0">
                <a:solidFill>
                  <a:srgbClr val="00B050"/>
                </a:solidFill>
              </a:rPr>
              <a:t>衣笠山</a:t>
            </a:r>
            <a:endParaRPr kumimoji="1" lang="ja-JP" altLang="en-US" dirty="0">
              <a:solidFill>
                <a:srgbClr val="00B050"/>
              </a:solidFill>
            </a:endParaRPr>
          </a:p>
        </p:txBody>
      </p:sp>
      <p:sp>
        <p:nvSpPr>
          <p:cNvPr id="4" name="スライド番号プレースホルダー 3">
            <a:extLst>
              <a:ext uri="{FF2B5EF4-FFF2-40B4-BE49-F238E27FC236}">
                <a16:creationId xmlns:a16="http://schemas.microsoft.com/office/drawing/2014/main" id="{D9A03BB5-F462-B3BA-BCAD-1E307602CDE1}"/>
              </a:ext>
            </a:extLst>
          </p:cNvPr>
          <p:cNvSpPr>
            <a:spLocks noGrp="1"/>
          </p:cNvSpPr>
          <p:nvPr>
            <p:ph type="sldNum" sz="quarter" idx="12"/>
          </p:nvPr>
        </p:nvSpPr>
        <p:spPr/>
        <p:txBody>
          <a:bodyPr/>
          <a:lstStyle/>
          <a:p>
            <a:fld id="{3C83C733-A267-4C27-B924-90460700986B}" type="slidenum">
              <a:rPr lang="ja-JP" altLang="en-US" smtClean="0"/>
              <a:pPr/>
              <a:t>32</a:t>
            </a:fld>
            <a:endParaRPr lang="ja-JP" altLang="en-US" dirty="0"/>
          </a:p>
        </p:txBody>
      </p:sp>
      <p:sp>
        <p:nvSpPr>
          <p:cNvPr id="6" name="テキスト ボックス 5">
            <a:extLst>
              <a:ext uri="{FF2B5EF4-FFF2-40B4-BE49-F238E27FC236}">
                <a16:creationId xmlns:a16="http://schemas.microsoft.com/office/drawing/2014/main" id="{7C8108CC-610D-649D-51DD-384D9ED63A9C}"/>
              </a:ext>
            </a:extLst>
          </p:cNvPr>
          <p:cNvSpPr txBox="1"/>
          <p:nvPr/>
        </p:nvSpPr>
        <p:spPr>
          <a:xfrm>
            <a:off x="1199456" y="2420888"/>
            <a:ext cx="1124606" cy="830997"/>
          </a:xfrm>
          <a:prstGeom prst="rect">
            <a:avLst/>
          </a:prstGeom>
          <a:noFill/>
        </p:spPr>
        <p:txBody>
          <a:bodyPr wrap="square" rtlCol="0">
            <a:spAutoFit/>
          </a:bodyPr>
          <a:lstStyle/>
          <a:p>
            <a:pPr algn="ctr"/>
            <a:r>
              <a:rPr kumimoji="1" lang="en-US" altLang="ja-JP" sz="2400" dirty="0">
                <a:solidFill>
                  <a:srgbClr val="0070C0"/>
                </a:solidFill>
              </a:rPr>
              <a:t>temple</a:t>
            </a:r>
          </a:p>
          <a:p>
            <a:pPr algn="ctr"/>
            <a:r>
              <a:rPr kumimoji="1" lang="ja-JP" altLang="en-US" sz="2400" dirty="0">
                <a:solidFill>
                  <a:srgbClr val="0070C0"/>
                </a:solidFill>
              </a:rPr>
              <a:t>（寺）</a:t>
            </a:r>
          </a:p>
        </p:txBody>
      </p:sp>
      <p:sp>
        <p:nvSpPr>
          <p:cNvPr id="8" name="テキスト ボックス 7">
            <a:extLst>
              <a:ext uri="{FF2B5EF4-FFF2-40B4-BE49-F238E27FC236}">
                <a16:creationId xmlns:a16="http://schemas.microsoft.com/office/drawing/2014/main" id="{9470B548-0E99-867E-01D5-728310029CC6}"/>
              </a:ext>
            </a:extLst>
          </p:cNvPr>
          <p:cNvSpPr txBox="1"/>
          <p:nvPr/>
        </p:nvSpPr>
        <p:spPr>
          <a:xfrm>
            <a:off x="2518292" y="2420888"/>
            <a:ext cx="1486299" cy="830997"/>
          </a:xfrm>
          <a:prstGeom prst="rect">
            <a:avLst/>
          </a:prstGeom>
          <a:noFill/>
        </p:spPr>
        <p:txBody>
          <a:bodyPr wrap="square" rtlCol="0">
            <a:spAutoFit/>
          </a:bodyPr>
          <a:lstStyle/>
          <a:p>
            <a:pPr algn="ctr"/>
            <a:r>
              <a:rPr kumimoji="1" lang="en-US" altLang="ja-JP" sz="2400" dirty="0">
                <a:solidFill>
                  <a:srgbClr val="0070C0"/>
                </a:solidFill>
              </a:rPr>
              <a:t>mountain</a:t>
            </a:r>
          </a:p>
          <a:p>
            <a:pPr algn="ctr"/>
            <a:r>
              <a:rPr kumimoji="1" lang="ja-JP" altLang="en-US" sz="2400" dirty="0">
                <a:solidFill>
                  <a:srgbClr val="0070C0"/>
                </a:solidFill>
              </a:rPr>
              <a:t>（山）</a:t>
            </a:r>
          </a:p>
        </p:txBody>
      </p:sp>
    </p:spTree>
    <p:extLst>
      <p:ext uri="{BB962C8B-B14F-4D97-AF65-F5344CB8AC3E}">
        <p14:creationId xmlns:p14="http://schemas.microsoft.com/office/powerpoint/2010/main" val="4021063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B5AC9-E397-EE88-7E81-18C4FC2ED35C}"/>
              </a:ext>
            </a:extLst>
          </p:cNvPr>
          <p:cNvSpPr>
            <a:spLocks noGrp="1"/>
          </p:cNvSpPr>
          <p:nvPr>
            <p:ph type="title"/>
          </p:nvPr>
        </p:nvSpPr>
        <p:spPr/>
        <p:txBody>
          <a:bodyPr/>
          <a:lstStyle/>
          <a:p>
            <a:r>
              <a:rPr kumimoji="1" lang="en-US" altLang="ja-JP" dirty="0"/>
              <a:t>Sentence-LUKE</a:t>
            </a:r>
            <a:r>
              <a:rPr kumimoji="1" lang="ja-JP" altLang="en-US" dirty="0"/>
              <a:t>の学習</a:t>
            </a:r>
            <a:r>
              <a:rPr kumimoji="1" lang="en-US" altLang="ja-JP" dirty="0"/>
              <a:t>Ⅱ</a:t>
            </a:r>
            <a:endParaRPr kumimoji="1" lang="ja-JP" altLang="en-US" dirty="0"/>
          </a:p>
        </p:txBody>
      </p:sp>
      <p:sp>
        <p:nvSpPr>
          <p:cNvPr id="3" name="コンテンツ プレースホルダー 2">
            <a:extLst>
              <a:ext uri="{FF2B5EF4-FFF2-40B4-BE49-F238E27FC236}">
                <a16:creationId xmlns:a16="http://schemas.microsoft.com/office/drawing/2014/main" id="{DBAD3B58-BFDC-EF8C-4572-65AA16DE7B40}"/>
              </a:ext>
            </a:extLst>
          </p:cNvPr>
          <p:cNvSpPr>
            <a:spLocks noGrp="1"/>
          </p:cNvSpPr>
          <p:nvPr>
            <p:ph idx="1"/>
          </p:nvPr>
        </p:nvSpPr>
        <p:spPr/>
        <p:txBody>
          <a:bodyPr/>
          <a:lstStyle/>
          <a:p>
            <a:pPr marL="0" indent="0">
              <a:buNone/>
            </a:pPr>
            <a:r>
              <a:rPr kumimoji="1" lang="en-US" altLang="ja-JP" dirty="0"/>
              <a:t>3. </a:t>
            </a:r>
            <a:r>
              <a:rPr kumimoji="1" lang="ja-JP" altLang="en-US" dirty="0"/>
              <a:t>マスクされた単語と固有名詞のエンティティを予測する</a:t>
            </a:r>
            <a:endParaRPr kumimoji="1" lang="en-US" altLang="ja-JP" dirty="0"/>
          </a:p>
          <a:p>
            <a:pPr marL="457200" lvl="1" indent="0">
              <a:buNone/>
            </a:pPr>
            <a:r>
              <a:rPr lang="en-US" altLang="ja-JP" dirty="0"/>
              <a:t>ex)</a:t>
            </a:r>
            <a:endParaRPr kumimoji="1" lang="ja-JP" altLang="en-US" dirty="0"/>
          </a:p>
        </p:txBody>
      </p:sp>
      <p:sp>
        <p:nvSpPr>
          <p:cNvPr id="4" name="スライド番号プレースホルダー 3">
            <a:extLst>
              <a:ext uri="{FF2B5EF4-FFF2-40B4-BE49-F238E27FC236}">
                <a16:creationId xmlns:a16="http://schemas.microsoft.com/office/drawing/2014/main" id="{6BC31563-3C7A-E656-35E2-38E26E34517E}"/>
              </a:ext>
            </a:extLst>
          </p:cNvPr>
          <p:cNvSpPr>
            <a:spLocks noGrp="1"/>
          </p:cNvSpPr>
          <p:nvPr>
            <p:ph type="sldNum" sz="quarter" idx="12"/>
          </p:nvPr>
        </p:nvSpPr>
        <p:spPr/>
        <p:txBody>
          <a:bodyPr/>
          <a:lstStyle/>
          <a:p>
            <a:fld id="{3C83C733-A267-4C27-B924-90460700986B}" type="slidenum">
              <a:rPr lang="ja-JP" altLang="en-US" smtClean="0"/>
              <a:pPr/>
              <a:t>33</a:t>
            </a:fld>
            <a:endParaRPr lang="ja-JP" altLang="en-US"/>
          </a:p>
        </p:txBody>
      </p:sp>
      <p:sp>
        <p:nvSpPr>
          <p:cNvPr id="6" name="テキスト ボックス 5">
            <a:extLst>
              <a:ext uri="{FF2B5EF4-FFF2-40B4-BE49-F238E27FC236}">
                <a16:creationId xmlns:a16="http://schemas.microsoft.com/office/drawing/2014/main" id="{EA181FE8-07CE-872D-4287-16A24422C94F}"/>
              </a:ext>
            </a:extLst>
          </p:cNvPr>
          <p:cNvSpPr txBox="1"/>
          <p:nvPr/>
        </p:nvSpPr>
        <p:spPr>
          <a:xfrm>
            <a:off x="1918138" y="4731212"/>
            <a:ext cx="8701850" cy="461665"/>
          </a:xfrm>
          <a:prstGeom prst="rect">
            <a:avLst/>
          </a:prstGeom>
          <a:noFill/>
        </p:spPr>
        <p:txBody>
          <a:bodyPr wrap="square">
            <a:spAutoFit/>
          </a:bodyPr>
          <a:lstStyle/>
          <a:p>
            <a:pPr algn="ctr"/>
            <a:r>
              <a:rPr lang="en-US" altLang="ja-JP" sz="2400" dirty="0"/>
              <a:t>[MASK]</a:t>
            </a:r>
            <a:r>
              <a:rPr lang="ja-JP" altLang="en-US" sz="2400"/>
              <a:t> </a:t>
            </a:r>
            <a:r>
              <a:rPr kumimoji="1" lang="en-US" altLang="ja-JP" sz="2400" dirty="0"/>
              <a:t>/</a:t>
            </a:r>
            <a:r>
              <a:rPr kumimoji="1" lang="ja-JP" altLang="en-US" sz="2400"/>
              <a:t>は</a:t>
            </a:r>
            <a:r>
              <a:rPr kumimoji="1" lang="en-US" altLang="ja-JP" sz="2400" dirty="0"/>
              <a:t>/</a:t>
            </a:r>
            <a:r>
              <a:rPr kumimoji="1" lang="ja-JP" altLang="en-US" sz="2400">
                <a:solidFill>
                  <a:srgbClr val="FF0000"/>
                </a:solidFill>
              </a:rPr>
              <a:t>衣笠山</a:t>
            </a:r>
            <a:r>
              <a:rPr kumimoji="1" lang="en-US" altLang="ja-JP" sz="2400" dirty="0">
                <a:solidFill>
                  <a:srgbClr val="FF0000"/>
                </a:solidFill>
              </a:rPr>
              <a:t>/</a:t>
            </a:r>
            <a:r>
              <a:rPr kumimoji="1" lang="ja-JP" altLang="en-US" sz="2400"/>
              <a:t>の</a:t>
            </a:r>
            <a:r>
              <a:rPr kumimoji="1" lang="en-US" altLang="ja-JP" sz="2400" dirty="0"/>
              <a:t>/[MASK]/</a:t>
            </a:r>
            <a:r>
              <a:rPr kumimoji="1" lang="ja-JP" altLang="en-US" sz="2400"/>
              <a:t>に</a:t>
            </a:r>
            <a:r>
              <a:rPr kumimoji="1" lang="en-US" altLang="ja-JP" sz="2400" dirty="0"/>
              <a:t>/</a:t>
            </a:r>
            <a:r>
              <a:rPr kumimoji="1" lang="ja-JP" altLang="en-US" sz="2400"/>
              <a:t>ある</a:t>
            </a:r>
            <a:r>
              <a:rPr kumimoji="1" lang="en-US" altLang="ja-JP" sz="2400" dirty="0"/>
              <a:t>/[SEP]/</a:t>
            </a:r>
            <a:r>
              <a:rPr kumimoji="1" lang="ja-JP" altLang="en-US" sz="2400">
                <a:solidFill>
                  <a:srgbClr val="00B050"/>
                </a:solidFill>
              </a:rPr>
              <a:t>金閣寺 </a:t>
            </a:r>
            <a:r>
              <a:rPr kumimoji="1" lang="en-US" altLang="ja-JP" sz="2400" dirty="0"/>
              <a:t>/</a:t>
            </a:r>
            <a:r>
              <a:rPr kumimoji="1" lang="ja-JP" altLang="en-US" sz="2400"/>
              <a:t>  </a:t>
            </a:r>
            <a:r>
              <a:rPr kumimoji="1" lang="ja-JP" altLang="en-US" sz="2400">
                <a:solidFill>
                  <a:srgbClr val="00B050"/>
                </a:solidFill>
              </a:rPr>
              <a:t>衣笠山</a:t>
            </a:r>
            <a:endParaRPr lang="ja-JP" altLang="en-US" sz="2400"/>
          </a:p>
        </p:txBody>
      </p:sp>
      <p:sp>
        <p:nvSpPr>
          <p:cNvPr id="7" name="正方形/長方形 6">
            <a:extLst>
              <a:ext uri="{FF2B5EF4-FFF2-40B4-BE49-F238E27FC236}">
                <a16:creationId xmlns:a16="http://schemas.microsoft.com/office/drawing/2014/main" id="{A13318EC-9DC0-0AE0-6163-07A3B503609B}"/>
              </a:ext>
            </a:extLst>
          </p:cNvPr>
          <p:cNvSpPr/>
          <p:nvPr/>
        </p:nvSpPr>
        <p:spPr>
          <a:xfrm>
            <a:off x="1918137" y="3379563"/>
            <a:ext cx="8355723" cy="61748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Sentence-LUKE</a:t>
            </a:r>
            <a:endParaRPr kumimoji="1" lang="ja-JP" altLang="en-US" sz="2800" dirty="0">
              <a:solidFill>
                <a:schemeClr val="tx1"/>
              </a:solidFill>
            </a:endParaRPr>
          </a:p>
        </p:txBody>
      </p:sp>
      <p:sp>
        <p:nvSpPr>
          <p:cNvPr id="8" name="テキスト ボックス 7">
            <a:extLst>
              <a:ext uri="{FF2B5EF4-FFF2-40B4-BE49-F238E27FC236}">
                <a16:creationId xmlns:a16="http://schemas.microsoft.com/office/drawing/2014/main" id="{A3B36234-1DF7-D551-694F-A95E2706FACF}"/>
              </a:ext>
            </a:extLst>
          </p:cNvPr>
          <p:cNvSpPr txBox="1"/>
          <p:nvPr/>
        </p:nvSpPr>
        <p:spPr>
          <a:xfrm>
            <a:off x="2049517" y="2183732"/>
            <a:ext cx="1124606" cy="461665"/>
          </a:xfrm>
          <a:prstGeom prst="rect">
            <a:avLst/>
          </a:prstGeom>
          <a:noFill/>
          <a:ln>
            <a:solidFill>
              <a:schemeClr val="tx1"/>
            </a:solidFill>
          </a:ln>
        </p:spPr>
        <p:txBody>
          <a:bodyPr wrap="square" rtlCol="0">
            <a:spAutoFit/>
          </a:bodyPr>
          <a:lstStyle/>
          <a:p>
            <a:pPr algn="ctr"/>
            <a:r>
              <a:rPr kumimoji="1" lang="ja-JP" altLang="en-US" sz="2400"/>
              <a:t>金閣寺</a:t>
            </a:r>
            <a:endParaRPr kumimoji="1" lang="ja-JP" altLang="en-US" sz="2400" dirty="0" err="1"/>
          </a:p>
        </p:txBody>
      </p:sp>
      <p:sp>
        <p:nvSpPr>
          <p:cNvPr id="9" name="テキスト ボックス 8">
            <a:extLst>
              <a:ext uri="{FF2B5EF4-FFF2-40B4-BE49-F238E27FC236}">
                <a16:creationId xmlns:a16="http://schemas.microsoft.com/office/drawing/2014/main" id="{0BB74D98-059D-A6FF-07E5-F558A3FB13BB}"/>
              </a:ext>
            </a:extLst>
          </p:cNvPr>
          <p:cNvSpPr txBox="1"/>
          <p:nvPr/>
        </p:nvSpPr>
        <p:spPr>
          <a:xfrm>
            <a:off x="5108030" y="2183731"/>
            <a:ext cx="915083" cy="461665"/>
          </a:xfrm>
          <a:prstGeom prst="rect">
            <a:avLst/>
          </a:prstGeom>
          <a:noFill/>
          <a:ln>
            <a:solidFill>
              <a:schemeClr val="tx1"/>
            </a:solidFill>
          </a:ln>
        </p:spPr>
        <p:txBody>
          <a:bodyPr wrap="square" rtlCol="0">
            <a:spAutoFit/>
          </a:bodyPr>
          <a:lstStyle/>
          <a:p>
            <a:pPr algn="ctr"/>
            <a:r>
              <a:rPr kumimoji="1" lang="ja-JP" altLang="en-US" sz="2400"/>
              <a:t>近く</a:t>
            </a:r>
            <a:endParaRPr kumimoji="1" lang="ja-JP" altLang="en-US" sz="2400" dirty="0" err="1"/>
          </a:p>
        </p:txBody>
      </p:sp>
      <p:sp>
        <p:nvSpPr>
          <p:cNvPr id="10" name="テキスト ボックス 9">
            <a:extLst>
              <a:ext uri="{FF2B5EF4-FFF2-40B4-BE49-F238E27FC236}">
                <a16:creationId xmlns:a16="http://schemas.microsoft.com/office/drawing/2014/main" id="{FE2AD892-2CC9-22C0-B41A-2DC8F8EC4829}"/>
              </a:ext>
            </a:extLst>
          </p:cNvPr>
          <p:cNvSpPr txBox="1"/>
          <p:nvPr/>
        </p:nvSpPr>
        <p:spPr>
          <a:xfrm>
            <a:off x="7994810" y="2183730"/>
            <a:ext cx="1124606" cy="461665"/>
          </a:xfrm>
          <a:prstGeom prst="rect">
            <a:avLst/>
          </a:prstGeom>
          <a:noFill/>
          <a:ln>
            <a:solidFill>
              <a:schemeClr val="tx1"/>
            </a:solidFill>
          </a:ln>
        </p:spPr>
        <p:txBody>
          <a:bodyPr wrap="square" rtlCol="0">
            <a:spAutoFit/>
          </a:bodyPr>
          <a:lstStyle/>
          <a:p>
            <a:pPr algn="ctr"/>
            <a:r>
              <a:rPr kumimoji="1" lang="en-US" altLang="ja-JP" sz="2400" dirty="0">
                <a:solidFill>
                  <a:srgbClr val="0070C0"/>
                </a:solidFill>
              </a:rPr>
              <a:t>temple</a:t>
            </a:r>
            <a:endParaRPr kumimoji="1" lang="ja-JP" altLang="en-US" sz="2400" dirty="0" err="1">
              <a:solidFill>
                <a:srgbClr val="0070C0"/>
              </a:solidFill>
            </a:endParaRPr>
          </a:p>
        </p:txBody>
      </p:sp>
      <p:sp>
        <p:nvSpPr>
          <p:cNvPr id="11" name="テキスト ボックス 10">
            <a:extLst>
              <a:ext uri="{FF2B5EF4-FFF2-40B4-BE49-F238E27FC236}">
                <a16:creationId xmlns:a16="http://schemas.microsoft.com/office/drawing/2014/main" id="{56876214-14D8-8BE2-8B0C-C8FC21DEDB7E}"/>
              </a:ext>
            </a:extLst>
          </p:cNvPr>
          <p:cNvSpPr txBox="1"/>
          <p:nvPr/>
        </p:nvSpPr>
        <p:spPr>
          <a:xfrm>
            <a:off x="9119416" y="2183730"/>
            <a:ext cx="1500578" cy="461665"/>
          </a:xfrm>
          <a:prstGeom prst="rect">
            <a:avLst/>
          </a:prstGeom>
          <a:noFill/>
          <a:ln>
            <a:solidFill>
              <a:schemeClr val="tx1"/>
            </a:solidFill>
          </a:ln>
        </p:spPr>
        <p:txBody>
          <a:bodyPr wrap="square" rtlCol="0">
            <a:spAutoFit/>
          </a:bodyPr>
          <a:lstStyle/>
          <a:p>
            <a:pPr algn="ctr"/>
            <a:r>
              <a:rPr kumimoji="1" lang="en-US" altLang="ja-JP" sz="2400" dirty="0">
                <a:solidFill>
                  <a:srgbClr val="0070C0"/>
                </a:solidFill>
              </a:rPr>
              <a:t>mountain</a:t>
            </a:r>
            <a:endParaRPr kumimoji="1" lang="ja-JP" altLang="en-US" sz="2400" dirty="0" err="1">
              <a:solidFill>
                <a:srgbClr val="0070C0"/>
              </a:solidFill>
            </a:endParaRPr>
          </a:p>
        </p:txBody>
      </p:sp>
      <p:cxnSp>
        <p:nvCxnSpPr>
          <p:cNvPr id="12" name="直線コネクタ 11">
            <a:extLst>
              <a:ext uri="{FF2B5EF4-FFF2-40B4-BE49-F238E27FC236}">
                <a16:creationId xmlns:a16="http://schemas.microsoft.com/office/drawing/2014/main" id="{75D609DD-3854-D71A-4B3E-364F3F3C677F}"/>
              </a:ext>
            </a:extLst>
          </p:cNvPr>
          <p:cNvCxnSpPr>
            <a:cxnSpLocks/>
          </p:cNvCxnSpPr>
          <p:nvPr/>
        </p:nvCxnSpPr>
        <p:spPr>
          <a:xfrm>
            <a:off x="1629103" y="2984938"/>
            <a:ext cx="9427780" cy="0"/>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DC59E45-3D0B-D419-7812-FE096DA1745A}"/>
              </a:ext>
            </a:extLst>
          </p:cNvPr>
          <p:cNvCxnSpPr>
            <a:cxnSpLocks/>
            <a:stCxn id="8" idx="2"/>
          </p:cNvCxnSpPr>
          <p:nvPr/>
        </p:nvCxnSpPr>
        <p:spPr>
          <a:xfrm>
            <a:off x="2611820" y="2645397"/>
            <a:ext cx="0" cy="73416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21CCDDC-5AA1-49C3-1D04-2F44D99B433F}"/>
              </a:ext>
            </a:extLst>
          </p:cNvPr>
          <p:cNvCxnSpPr>
            <a:cxnSpLocks/>
            <a:stCxn id="9" idx="2"/>
          </p:cNvCxnSpPr>
          <p:nvPr/>
        </p:nvCxnSpPr>
        <p:spPr>
          <a:xfrm>
            <a:off x="5565572" y="2645396"/>
            <a:ext cx="0" cy="73416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C8E38C8D-0857-87EF-08FB-CFAF7582EE54}"/>
              </a:ext>
            </a:extLst>
          </p:cNvPr>
          <p:cNvCxnSpPr>
            <a:cxnSpLocks/>
            <a:stCxn id="10" idx="2"/>
          </p:cNvCxnSpPr>
          <p:nvPr/>
        </p:nvCxnSpPr>
        <p:spPr>
          <a:xfrm>
            <a:off x="8557113" y="2645395"/>
            <a:ext cx="0" cy="73416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6788156-7A9C-DFB7-AECB-B943B51C4928}"/>
              </a:ext>
            </a:extLst>
          </p:cNvPr>
          <p:cNvCxnSpPr>
            <a:cxnSpLocks/>
            <a:stCxn id="11" idx="2"/>
          </p:cNvCxnSpPr>
          <p:nvPr/>
        </p:nvCxnSpPr>
        <p:spPr>
          <a:xfrm>
            <a:off x="9869705" y="2645395"/>
            <a:ext cx="0" cy="73416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0B551F1-593A-5814-3234-F91E04636D00}"/>
              </a:ext>
            </a:extLst>
          </p:cNvPr>
          <p:cNvSpPr txBox="1"/>
          <p:nvPr/>
        </p:nvSpPr>
        <p:spPr>
          <a:xfrm>
            <a:off x="8895" y="2152952"/>
            <a:ext cx="1811851" cy="523220"/>
          </a:xfrm>
          <a:prstGeom prst="rect">
            <a:avLst/>
          </a:prstGeom>
          <a:solidFill>
            <a:schemeClr val="bg1"/>
          </a:solidFill>
        </p:spPr>
        <p:txBody>
          <a:bodyPr wrap="square" rtlCol="0">
            <a:spAutoFit/>
          </a:bodyPr>
          <a:lstStyle/>
          <a:p>
            <a:pPr algn="ctr"/>
            <a:r>
              <a:rPr kumimoji="1" lang="ja-JP" altLang="en-US" sz="2800"/>
              <a:t>教師信号</a:t>
            </a:r>
            <a:endParaRPr kumimoji="1" lang="ja-JP" altLang="en-US" sz="2800" dirty="0" err="1"/>
          </a:p>
        </p:txBody>
      </p:sp>
      <p:sp>
        <p:nvSpPr>
          <p:cNvPr id="30" name="テキスト ボックス 29">
            <a:extLst>
              <a:ext uri="{FF2B5EF4-FFF2-40B4-BE49-F238E27FC236}">
                <a16:creationId xmlns:a16="http://schemas.microsoft.com/office/drawing/2014/main" id="{6353232C-F458-A8D9-73B3-1A0C6F880F95}"/>
              </a:ext>
            </a:extLst>
          </p:cNvPr>
          <p:cNvSpPr txBox="1"/>
          <p:nvPr/>
        </p:nvSpPr>
        <p:spPr>
          <a:xfrm>
            <a:off x="11986" y="4700434"/>
            <a:ext cx="1811851" cy="523220"/>
          </a:xfrm>
          <a:prstGeom prst="rect">
            <a:avLst/>
          </a:prstGeom>
          <a:solidFill>
            <a:schemeClr val="bg1"/>
          </a:solidFill>
        </p:spPr>
        <p:txBody>
          <a:bodyPr wrap="square" rtlCol="0">
            <a:spAutoFit/>
          </a:bodyPr>
          <a:lstStyle/>
          <a:p>
            <a:pPr algn="ctr"/>
            <a:r>
              <a:rPr kumimoji="1" lang="ja-JP" altLang="en-US" sz="2800" dirty="0"/>
              <a:t>入力</a:t>
            </a:r>
          </a:p>
        </p:txBody>
      </p:sp>
      <p:cxnSp>
        <p:nvCxnSpPr>
          <p:cNvPr id="31" name="直線矢印コネクタ 30">
            <a:extLst>
              <a:ext uri="{FF2B5EF4-FFF2-40B4-BE49-F238E27FC236}">
                <a16:creationId xmlns:a16="http://schemas.microsoft.com/office/drawing/2014/main" id="{E03699F4-56E9-1BEF-743F-2D1A25FA6B56}"/>
              </a:ext>
            </a:extLst>
          </p:cNvPr>
          <p:cNvCxnSpPr>
            <a:cxnSpLocks/>
          </p:cNvCxnSpPr>
          <p:nvPr/>
        </p:nvCxnSpPr>
        <p:spPr>
          <a:xfrm flipV="1">
            <a:off x="2611820"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38C3290-D4B8-31B6-425E-4364D672CCA2}"/>
              </a:ext>
            </a:extLst>
          </p:cNvPr>
          <p:cNvCxnSpPr>
            <a:cxnSpLocks/>
          </p:cNvCxnSpPr>
          <p:nvPr/>
        </p:nvCxnSpPr>
        <p:spPr>
          <a:xfrm flipV="1">
            <a:off x="3463469"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CF7B5AA-3128-E10B-4BBC-CF427B1A043A}"/>
              </a:ext>
            </a:extLst>
          </p:cNvPr>
          <p:cNvCxnSpPr>
            <a:cxnSpLocks/>
          </p:cNvCxnSpPr>
          <p:nvPr/>
        </p:nvCxnSpPr>
        <p:spPr>
          <a:xfrm flipV="1">
            <a:off x="4207541"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0EA708A-4939-E5C6-856B-111C81FC57EB}"/>
              </a:ext>
            </a:extLst>
          </p:cNvPr>
          <p:cNvCxnSpPr>
            <a:cxnSpLocks/>
          </p:cNvCxnSpPr>
          <p:nvPr/>
        </p:nvCxnSpPr>
        <p:spPr>
          <a:xfrm flipV="1">
            <a:off x="4870929"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D23C82F0-FC36-E4F6-EC7D-723D7946E87C}"/>
              </a:ext>
            </a:extLst>
          </p:cNvPr>
          <p:cNvCxnSpPr>
            <a:cxnSpLocks/>
          </p:cNvCxnSpPr>
          <p:nvPr/>
        </p:nvCxnSpPr>
        <p:spPr>
          <a:xfrm flipV="1">
            <a:off x="5726940"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54B9E0E-B026-6F1B-E18A-3A0769F39C8C}"/>
              </a:ext>
            </a:extLst>
          </p:cNvPr>
          <p:cNvCxnSpPr>
            <a:cxnSpLocks/>
          </p:cNvCxnSpPr>
          <p:nvPr/>
        </p:nvCxnSpPr>
        <p:spPr>
          <a:xfrm flipV="1">
            <a:off x="6444116"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F050357-C058-7EC5-AF98-BCA86A159B95}"/>
              </a:ext>
            </a:extLst>
          </p:cNvPr>
          <p:cNvCxnSpPr>
            <a:cxnSpLocks/>
          </p:cNvCxnSpPr>
          <p:nvPr/>
        </p:nvCxnSpPr>
        <p:spPr>
          <a:xfrm flipV="1">
            <a:off x="6999927"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4527803F-5B8D-7911-2683-C494D76B46AA}"/>
              </a:ext>
            </a:extLst>
          </p:cNvPr>
          <p:cNvCxnSpPr>
            <a:cxnSpLocks/>
          </p:cNvCxnSpPr>
          <p:nvPr/>
        </p:nvCxnSpPr>
        <p:spPr>
          <a:xfrm flipV="1">
            <a:off x="7717102"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9CC3C5F7-17BE-68F4-1C3B-9F603D04DB50}"/>
              </a:ext>
            </a:extLst>
          </p:cNvPr>
          <p:cNvCxnSpPr>
            <a:cxnSpLocks/>
          </p:cNvCxnSpPr>
          <p:nvPr/>
        </p:nvCxnSpPr>
        <p:spPr>
          <a:xfrm flipV="1">
            <a:off x="8672144"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8D3379AA-ED24-FD30-4434-7102A87ED255}"/>
              </a:ext>
            </a:extLst>
          </p:cNvPr>
          <p:cNvCxnSpPr>
            <a:cxnSpLocks/>
          </p:cNvCxnSpPr>
          <p:nvPr/>
        </p:nvCxnSpPr>
        <p:spPr>
          <a:xfrm flipV="1">
            <a:off x="9869705"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597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2BDB-DD12-3E11-4BE6-C12E1DBE9EB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EEE93A-1D37-3BDD-3664-55B0C261FBEF}"/>
              </a:ext>
            </a:extLst>
          </p:cNvPr>
          <p:cNvSpPr>
            <a:spLocks noGrp="1"/>
          </p:cNvSpPr>
          <p:nvPr>
            <p:ph type="title"/>
          </p:nvPr>
        </p:nvSpPr>
        <p:spPr/>
        <p:txBody>
          <a:bodyPr/>
          <a:lstStyle/>
          <a:p>
            <a:r>
              <a:rPr kumimoji="1" lang="en-US" altLang="ja-JP" dirty="0"/>
              <a:t>Sentence-LUKE</a:t>
            </a:r>
            <a:r>
              <a:rPr kumimoji="1" lang="ja-JP" altLang="en-US"/>
              <a:t>の学習</a:t>
            </a:r>
            <a:r>
              <a:rPr kumimoji="1" lang="en-US" altLang="ja-JP" dirty="0"/>
              <a:t>Ⅲ</a:t>
            </a:r>
            <a:endParaRPr kumimoji="1" lang="ja-JP" altLang="en-US"/>
          </a:p>
        </p:txBody>
      </p:sp>
      <p:sp>
        <p:nvSpPr>
          <p:cNvPr id="3" name="コンテンツ プレースホルダー 2">
            <a:extLst>
              <a:ext uri="{FF2B5EF4-FFF2-40B4-BE49-F238E27FC236}">
                <a16:creationId xmlns:a16="http://schemas.microsoft.com/office/drawing/2014/main" id="{808D4973-24C2-2DEA-6AA5-9646E06DB33F}"/>
              </a:ext>
            </a:extLst>
          </p:cNvPr>
          <p:cNvSpPr>
            <a:spLocks noGrp="1"/>
          </p:cNvSpPr>
          <p:nvPr>
            <p:ph idx="1"/>
          </p:nvPr>
        </p:nvSpPr>
        <p:spPr>
          <a:xfrm>
            <a:off x="262075" y="1058429"/>
            <a:ext cx="12019571" cy="5281028"/>
          </a:xfrm>
        </p:spPr>
        <p:txBody>
          <a:bodyPr>
            <a:normAutofit/>
          </a:bodyPr>
          <a:lstStyle/>
          <a:p>
            <a:pPr marL="0" indent="0">
              <a:buNone/>
            </a:pPr>
            <a:r>
              <a:rPr kumimoji="1" lang="en-US" altLang="ja-JP" dirty="0"/>
              <a:t>4. </a:t>
            </a:r>
            <a:r>
              <a:rPr kumimoji="1" lang="ja-JP" altLang="en-US" dirty="0"/>
              <a:t>レビューを入力し</a:t>
            </a:r>
            <a:r>
              <a:rPr kumimoji="1" lang="en-US" altLang="ja-JP" dirty="0"/>
              <a:t>[SEP]</a:t>
            </a:r>
            <a:r>
              <a:rPr kumimoji="1" lang="ja-JP" altLang="en-US" dirty="0"/>
              <a:t>トークンに対する出力をレビューベクトルとする</a:t>
            </a:r>
            <a:endParaRPr kumimoji="1" lang="en-US" altLang="ja-JP" dirty="0"/>
          </a:p>
          <a:p>
            <a:pPr marL="457200" lvl="1" indent="0">
              <a:buNone/>
            </a:pPr>
            <a:r>
              <a:rPr lang="en-US" altLang="ja-JP" dirty="0"/>
              <a:t>ex)</a:t>
            </a:r>
            <a:r>
              <a:rPr lang="ja-JP" altLang="en-US" dirty="0"/>
              <a:t> </a:t>
            </a:r>
            <a:endParaRPr lang="en-US" altLang="ja-JP" dirty="0"/>
          </a:p>
          <a:p>
            <a:pPr marL="457200" lvl="1" indent="0">
              <a:buNone/>
            </a:pPr>
            <a:endParaRPr kumimoji="1" lang="en-US" altLang="ja-JP" dirty="0"/>
          </a:p>
          <a:p>
            <a:pPr marL="457200" lvl="1" indent="0">
              <a:buNone/>
            </a:pPr>
            <a:endParaRPr lang="en-US" altLang="ja-JP" dirty="0"/>
          </a:p>
          <a:p>
            <a:pPr marL="457200" lvl="1" indent="0">
              <a:buNone/>
            </a:pPr>
            <a:endParaRPr kumimoji="1" lang="en-US" altLang="ja-JP" dirty="0"/>
          </a:p>
          <a:p>
            <a:pPr marL="457200" lvl="1" indent="0">
              <a:buNone/>
            </a:pPr>
            <a:endParaRPr lang="en-US" altLang="ja-JP" dirty="0"/>
          </a:p>
          <a:p>
            <a:pPr marL="457200" lvl="1" indent="0">
              <a:buNone/>
            </a:pPr>
            <a:endParaRPr kumimoji="1" lang="en-US" altLang="ja-JP" dirty="0"/>
          </a:p>
          <a:p>
            <a:pPr marL="457200" lvl="1" indent="0">
              <a:buNone/>
            </a:pPr>
            <a:endParaRPr lang="en-US" altLang="ja-JP" dirty="0"/>
          </a:p>
          <a:p>
            <a:pPr marL="457200" lvl="1" indent="0">
              <a:buNone/>
            </a:pPr>
            <a:endParaRPr kumimoji="1" lang="en-US" altLang="ja-JP" dirty="0"/>
          </a:p>
          <a:p>
            <a:pPr marL="457200" lvl="1" indent="0">
              <a:buNone/>
            </a:pPr>
            <a:endParaRPr lang="en-US" altLang="ja-JP" dirty="0"/>
          </a:p>
          <a:p>
            <a:pPr marL="0" indent="0" algn="ctr">
              <a:buNone/>
            </a:pPr>
            <a:r>
              <a:rPr kumimoji="1" lang="en-US" altLang="ja-JP" dirty="0"/>
              <a:t>Sentence</a:t>
            </a:r>
            <a:r>
              <a:rPr lang="en-US" altLang="ja-JP" dirty="0"/>
              <a:t>-LUKE</a:t>
            </a:r>
            <a:r>
              <a:rPr lang="ja-JP" altLang="en-US" dirty="0"/>
              <a:t>は固有名詞のエンティティを考慮することで性能を改善</a:t>
            </a:r>
            <a:endParaRPr kumimoji="1" lang="ja-JP" altLang="en-US" dirty="0"/>
          </a:p>
        </p:txBody>
      </p:sp>
      <p:sp>
        <p:nvSpPr>
          <p:cNvPr id="4" name="スライド番号プレースホルダー 3">
            <a:extLst>
              <a:ext uri="{FF2B5EF4-FFF2-40B4-BE49-F238E27FC236}">
                <a16:creationId xmlns:a16="http://schemas.microsoft.com/office/drawing/2014/main" id="{95813773-A18E-51CA-0ED6-011CC2558A19}"/>
              </a:ext>
            </a:extLst>
          </p:cNvPr>
          <p:cNvSpPr>
            <a:spLocks noGrp="1"/>
          </p:cNvSpPr>
          <p:nvPr>
            <p:ph type="sldNum" sz="quarter" idx="12"/>
          </p:nvPr>
        </p:nvSpPr>
        <p:spPr/>
        <p:txBody>
          <a:bodyPr/>
          <a:lstStyle/>
          <a:p>
            <a:fld id="{3C83C733-A267-4C27-B924-90460700986B}" type="slidenum">
              <a:rPr lang="ja-JP" altLang="en-US" smtClean="0"/>
              <a:pPr/>
              <a:t>34</a:t>
            </a:fld>
            <a:endParaRPr lang="ja-JP" altLang="en-US"/>
          </a:p>
        </p:txBody>
      </p:sp>
      <p:sp>
        <p:nvSpPr>
          <p:cNvPr id="6" name="テキスト ボックス 5">
            <a:extLst>
              <a:ext uri="{FF2B5EF4-FFF2-40B4-BE49-F238E27FC236}">
                <a16:creationId xmlns:a16="http://schemas.microsoft.com/office/drawing/2014/main" id="{8A0FA36F-7356-EC61-86E8-C6E1D6007B38}"/>
              </a:ext>
            </a:extLst>
          </p:cNvPr>
          <p:cNvSpPr txBox="1"/>
          <p:nvPr/>
        </p:nvSpPr>
        <p:spPr>
          <a:xfrm>
            <a:off x="1918138" y="4731212"/>
            <a:ext cx="8701850" cy="461665"/>
          </a:xfrm>
          <a:prstGeom prst="rect">
            <a:avLst/>
          </a:prstGeom>
          <a:noFill/>
        </p:spPr>
        <p:txBody>
          <a:bodyPr wrap="square">
            <a:spAutoFit/>
          </a:bodyPr>
          <a:lstStyle/>
          <a:p>
            <a:pPr algn="ctr"/>
            <a:r>
              <a:rPr lang="ja-JP" altLang="en-US" sz="2400" dirty="0"/>
              <a:t>金閣寺</a:t>
            </a:r>
            <a:r>
              <a:rPr lang="en-US" altLang="ja-JP" sz="2400" dirty="0"/>
              <a:t>/</a:t>
            </a:r>
            <a:r>
              <a:rPr lang="ja-JP" altLang="en-US" sz="2400" dirty="0"/>
              <a:t>は</a:t>
            </a:r>
            <a:r>
              <a:rPr lang="en-US" altLang="ja-JP" sz="2400" dirty="0"/>
              <a:t>/</a:t>
            </a:r>
            <a:r>
              <a:rPr lang="ja-JP" altLang="en-US" sz="2400" dirty="0"/>
              <a:t>金色</a:t>
            </a:r>
            <a:r>
              <a:rPr lang="en-US" altLang="ja-JP" sz="2400" dirty="0"/>
              <a:t>/</a:t>
            </a:r>
            <a:r>
              <a:rPr lang="ja-JP" altLang="en-US" sz="2400" dirty="0"/>
              <a:t>で</a:t>
            </a:r>
            <a:r>
              <a:rPr lang="en-US" altLang="ja-JP" sz="2400" dirty="0"/>
              <a:t>/</a:t>
            </a:r>
            <a:r>
              <a:rPr lang="ja-JP" altLang="en-US" sz="2400" dirty="0"/>
              <a:t>綺麗</a:t>
            </a:r>
            <a:r>
              <a:rPr kumimoji="1" lang="en-US" altLang="ja-JP" sz="2400" dirty="0"/>
              <a:t>/</a:t>
            </a:r>
            <a:r>
              <a:rPr kumimoji="1" lang="en-US" altLang="ja-JP" sz="2400" dirty="0">
                <a:solidFill>
                  <a:srgbClr val="FF0000"/>
                </a:solidFill>
              </a:rPr>
              <a:t>[SEP]</a:t>
            </a:r>
            <a:endParaRPr lang="ja-JP" altLang="en-US" sz="2400" dirty="0">
              <a:solidFill>
                <a:srgbClr val="FF0000"/>
              </a:solidFill>
            </a:endParaRPr>
          </a:p>
        </p:txBody>
      </p:sp>
      <p:sp>
        <p:nvSpPr>
          <p:cNvPr id="7" name="正方形/長方形 6">
            <a:extLst>
              <a:ext uri="{FF2B5EF4-FFF2-40B4-BE49-F238E27FC236}">
                <a16:creationId xmlns:a16="http://schemas.microsoft.com/office/drawing/2014/main" id="{A60A5F74-C003-1EA2-298C-C9A8B2F00919}"/>
              </a:ext>
            </a:extLst>
          </p:cNvPr>
          <p:cNvSpPr/>
          <p:nvPr/>
        </p:nvSpPr>
        <p:spPr>
          <a:xfrm>
            <a:off x="1918137" y="3379563"/>
            <a:ext cx="8355723" cy="617483"/>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Sentence-LUKE</a:t>
            </a:r>
            <a:endParaRPr kumimoji="1" lang="ja-JP" altLang="en-US" sz="2800" dirty="0">
              <a:solidFill>
                <a:schemeClr val="tx1"/>
              </a:solidFill>
            </a:endParaRPr>
          </a:p>
        </p:txBody>
      </p:sp>
      <p:sp>
        <p:nvSpPr>
          <p:cNvPr id="30" name="テキスト ボックス 29">
            <a:extLst>
              <a:ext uri="{FF2B5EF4-FFF2-40B4-BE49-F238E27FC236}">
                <a16:creationId xmlns:a16="http://schemas.microsoft.com/office/drawing/2014/main" id="{D0CEF498-2539-341E-1E13-8857521B3BB6}"/>
              </a:ext>
            </a:extLst>
          </p:cNvPr>
          <p:cNvSpPr txBox="1"/>
          <p:nvPr/>
        </p:nvSpPr>
        <p:spPr>
          <a:xfrm>
            <a:off x="11986" y="4700434"/>
            <a:ext cx="1811851" cy="523220"/>
          </a:xfrm>
          <a:prstGeom prst="rect">
            <a:avLst/>
          </a:prstGeom>
          <a:solidFill>
            <a:schemeClr val="bg1"/>
          </a:solidFill>
        </p:spPr>
        <p:txBody>
          <a:bodyPr wrap="square" rtlCol="0">
            <a:spAutoFit/>
          </a:bodyPr>
          <a:lstStyle/>
          <a:p>
            <a:pPr algn="ctr"/>
            <a:r>
              <a:rPr kumimoji="1" lang="ja-JP" altLang="en-US" sz="2800"/>
              <a:t>入力</a:t>
            </a:r>
            <a:endParaRPr kumimoji="1" lang="ja-JP" altLang="en-US" sz="2800" dirty="0" err="1"/>
          </a:p>
        </p:txBody>
      </p:sp>
      <p:cxnSp>
        <p:nvCxnSpPr>
          <p:cNvPr id="36" name="直線矢印コネクタ 35">
            <a:extLst>
              <a:ext uri="{FF2B5EF4-FFF2-40B4-BE49-F238E27FC236}">
                <a16:creationId xmlns:a16="http://schemas.microsoft.com/office/drawing/2014/main" id="{62568DCD-9D8F-4E49-B6AB-88B8246E1781}"/>
              </a:ext>
            </a:extLst>
          </p:cNvPr>
          <p:cNvCxnSpPr>
            <a:cxnSpLocks/>
          </p:cNvCxnSpPr>
          <p:nvPr/>
        </p:nvCxnSpPr>
        <p:spPr>
          <a:xfrm flipV="1">
            <a:off x="4727493"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27479263-957F-9D74-6470-EBAF272EC704}"/>
              </a:ext>
            </a:extLst>
          </p:cNvPr>
          <p:cNvCxnSpPr>
            <a:cxnSpLocks/>
          </p:cNvCxnSpPr>
          <p:nvPr/>
        </p:nvCxnSpPr>
        <p:spPr>
          <a:xfrm flipV="1">
            <a:off x="5457998"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0FEC450-C3E0-1B94-2EDE-4DBC4E189B45}"/>
              </a:ext>
            </a:extLst>
          </p:cNvPr>
          <p:cNvCxnSpPr>
            <a:cxnSpLocks/>
          </p:cNvCxnSpPr>
          <p:nvPr/>
        </p:nvCxnSpPr>
        <p:spPr>
          <a:xfrm flipV="1">
            <a:off x="6013808"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A49404CA-DC6C-A5BD-3EDB-99B11FC40E71}"/>
              </a:ext>
            </a:extLst>
          </p:cNvPr>
          <p:cNvCxnSpPr>
            <a:cxnSpLocks/>
          </p:cNvCxnSpPr>
          <p:nvPr/>
        </p:nvCxnSpPr>
        <p:spPr>
          <a:xfrm flipV="1">
            <a:off x="6605478"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4EB2D75-7026-7A9D-0203-53BB05D34ABB}"/>
              </a:ext>
            </a:extLst>
          </p:cNvPr>
          <p:cNvCxnSpPr>
            <a:cxnSpLocks/>
          </p:cNvCxnSpPr>
          <p:nvPr/>
        </p:nvCxnSpPr>
        <p:spPr>
          <a:xfrm flipV="1">
            <a:off x="7170251" y="3997046"/>
            <a:ext cx="0" cy="703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5F67A022-8A21-A980-56CB-C56FE8A50846}"/>
              </a:ext>
            </a:extLst>
          </p:cNvPr>
          <p:cNvCxnSpPr>
            <a:cxnSpLocks/>
          </p:cNvCxnSpPr>
          <p:nvPr/>
        </p:nvCxnSpPr>
        <p:spPr>
          <a:xfrm flipV="1">
            <a:off x="7942290" y="3997046"/>
            <a:ext cx="0" cy="7033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F3A024D-898C-759D-B0D4-1C86EC05B4D1}"/>
              </a:ext>
            </a:extLst>
          </p:cNvPr>
          <p:cNvCxnSpPr>
            <a:cxnSpLocks/>
          </p:cNvCxnSpPr>
          <p:nvPr/>
        </p:nvCxnSpPr>
        <p:spPr>
          <a:xfrm flipV="1">
            <a:off x="7950815" y="2676175"/>
            <a:ext cx="0" cy="7033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6039100-3605-96D1-91B7-0951B1395FCA}"/>
              </a:ext>
            </a:extLst>
          </p:cNvPr>
          <p:cNvSpPr txBox="1"/>
          <p:nvPr/>
        </p:nvSpPr>
        <p:spPr>
          <a:xfrm>
            <a:off x="6611830" y="2232983"/>
            <a:ext cx="2677969" cy="461665"/>
          </a:xfrm>
          <a:prstGeom prst="rect">
            <a:avLst/>
          </a:prstGeom>
          <a:noFill/>
          <a:ln>
            <a:solidFill>
              <a:schemeClr val="tx1"/>
            </a:solidFill>
          </a:ln>
        </p:spPr>
        <p:txBody>
          <a:bodyPr wrap="square" rtlCol="0">
            <a:spAutoFit/>
          </a:bodyPr>
          <a:lstStyle/>
          <a:p>
            <a:pPr algn="ctr"/>
            <a:r>
              <a:rPr kumimoji="1" lang="ja-JP" altLang="en-US" sz="2400"/>
              <a:t>レビューベクトル</a:t>
            </a:r>
            <a:endParaRPr kumimoji="1" lang="ja-JP" altLang="en-US" sz="2400" dirty="0" err="1"/>
          </a:p>
        </p:txBody>
      </p:sp>
    </p:spTree>
    <p:extLst>
      <p:ext uri="{BB962C8B-B14F-4D97-AF65-F5344CB8AC3E}">
        <p14:creationId xmlns:p14="http://schemas.microsoft.com/office/powerpoint/2010/main" val="2477966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BEA861-FAFC-1797-CFD2-33167B92FAD0}"/>
                  </a:ext>
                </a:extLst>
              </p:cNvPr>
              <p:cNvSpPr>
                <a:spLocks noGrp="1"/>
              </p:cNvSpPr>
              <p:nvPr>
                <p:ph type="ctrTitle"/>
              </p:nvPr>
            </p:nvSpPr>
            <p:spPr/>
            <p:txBody>
              <a:bodyPr/>
              <a:lstStyle/>
              <a:p>
                <a:pPr marL="0" indent="0">
                  <a:buNone/>
                </a:pPr>
                <a:r>
                  <a:rPr lang="ja-JP" altLang="en-US" dirty="0"/>
                  <a:t>海遊館</a:t>
                </a:r>
                <a:r>
                  <a:rPr kumimoji="1" lang="ja-JP" altLang="en-US" dirty="0"/>
                  <a:t>ベクトル</a:t>
                </a:r>
                <a14:m>
                  <m:oMath xmlns:m="http://schemas.openxmlformats.org/officeDocument/2006/math">
                    <m:r>
                      <a:rPr kumimoji="1" lang="en-US" altLang="ja-JP" b="0" i="1" smtClean="0">
                        <a:latin typeface="Cambria Math" panose="02040503050406030204" pitchFamily="18" charset="0"/>
                      </a:rPr>
                      <m:t>−</m:t>
                    </m:r>
                  </m:oMath>
                </a14:m>
                <a:r>
                  <a:rPr lang="ja-JP" altLang="en-US" dirty="0"/>
                  <a:t>大阪府</a:t>
                </a:r>
                <a:r>
                  <a:rPr kumimoji="1" lang="ja-JP" altLang="en-US" dirty="0"/>
                  <a:t>ベクトル</a:t>
                </a:r>
                <a14:m>
                  <m:oMath xmlns:m="http://schemas.openxmlformats.org/officeDocument/2006/math">
                    <m:r>
                      <a:rPr kumimoji="1" lang="en-US" altLang="ja-JP" b="0" i="1" smtClean="0">
                        <a:latin typeface="Cambria Math" panose="02040503050406030204" pitchFamily="18" charset="0"/>
                      </a:rPr>
                      <m:t>+</m:t>
                    </m:r>
                  </m:oMath>
                </a14:m>
                <a:r>
                  <a:rPr kumimoji="1" lang="ja-JP" altLang="en-US" dirty="0"/>
                  <a:t>沖縄県ベクトル</a:t>
                </a:r>
                <a:endParaRPr kumimoji="1" lang="en-US" altLang="ja-JP" dirty="0"/>
              </a:p>
            </p:txBody>
          </p:sp>
        </mc:Choice>
        <mc:Fallback xmlns="">
          <p:sp>
            <p:nvSpPr>
              <p:cNvPr id="2" name="タイトル 1">
                <a:extLst>
                  <a:ext uri="{FF2B5EF4-FFF2-40B4-BE49-F238E27FC236}">
                    <a16:creationId xmlns:a16="http://schemas.microsoft.com/office/drawing/2014/main" id="{8BBEA861-FAFC-1797-CFD2-33167B92FAD0}"/>
                  </a:ext>
                </a:extLst>
              </p:cNvPr>
              <p:cNvSpPr>
                <a:spLocks noGrp="1" noRot="1" noChangeAspect="1" noMove="1" noResize="1" noEditPoints="1" noAdjustHandles="1" noChangeArrowheads="1" noChangeShapeType="1" noTextEdit="1"/>
              </p:cNvSpPr>
              <p:nvPr>
                <p:ph type="ctrTitle"/>
              </p:nvPr>
            </p:nvSpPr>
            <p:spPr>
              <a:blipFill>
                <a:blip r:embed="rId2"/>
                <a:stretch>
                  <a:fillRect l="-2091" r="-2143" b="-2296"/>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8B02A00C-8D7E-DE7B-DB1D-AF251812D4E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26795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DBF13-84AB-38A7-4442-ADD097A44A5D}"/>
              </a:ext>
            </a:extLst>
          </p:cNvPr>
          <p:cNvSpPr>
            <a:spLocks noGrp="1"/>
          </p:cNvSpPr>
          <p:nvPr>
            <p:ph type="title"/>
          </p:nvPr>
        </p:nvSpPr>
        <p:spPr/>
        <p:txBody>
          <a:bodyPr>
            <a:normAutofit/>
          </a:bodyPr>
          <a:lstStyle/>
          <a:p>
            <a:r>
              <a:rPr kumimoji="1" lang="ja-JP" altLang="en-US" dirty="0"/>
              <a:t>提案手法を用いて観光地を推薦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AC96A14-F374-ED03-933B-0D9D995F6697}"/>
                  </a:ext>
                </a:extLst>
              </p:cNvPr>
              <p:cNvSpPr>
                <a:spLocks noGrp="1"/>
              </p:cNvSpPr>
              <p:nvPr>
                <p:ph idx="1"/>
              </p:nvPr>
            </p:nvSpPr>
            <p:spPr/>
            <p:txBody>
              <a:bodyPr>
                <a:normAutofit/>
              </a:bodyPr>
              <a:lstStyle/>
              <a:p>
                <a:pPr marL="0" indent="0">
                  <a:buNone/>
                </a:pPr>
                <a:r>
                  <a:rPr lang="ja-JP" altLang="en-US" dirty="0"/>
                  <a:t>海遊館</a:t>
                </a:r>
                <a:r>
                  <a:rPr kumimoji="1" lang="ja-JP" altLang="en-US" dirty="0"/>
                  <a:t>ベクトル</a:t>
                </a:r>
                <a:r>
                  <a:rPr lang="en-US" altLang="ja-JP" dirty="0"/>
                  <a:t>(</a:t>
                </a:r>
                <a:r>
                  <a:rPr lang="ja-JP" altLang="en-US" dirty="0"/>
                  <a:t>水族館</a:t>
                </a:r>
                <a:r>
                  <a:rPr lang="en-US" altLang="ja-JP" dirty="0"/>
                  <a:t>/</a:t>
                </a:r>
                <a:r>
                  <a:rPr lang="ja-JP" altLang="en-US" dirty="0"/>
                  <a:t>大阪府</a:t>
                </a:r>
                <a:r>
                  <a:rPr lang="en-US" altLang="ja-JP" dirty="0"/>
                  <a:t>)</a:t>
                </a:r>
                <a14:m>
                  <m:oMath xmlns:m="http://schemas.openxmlformats.org/officeDocument/2006/math">
                    <m:r>
                      <a:rPr kumimoji="1" lang="en-US" altLang="ja-JP" b="0" i="1" smtClean="0">
                        <a:latin typeface="Cambria Math" panose="02040503050406030204" pitchFamily="18" charset="0"/>
                      </a:rPr>
                      <m:t>−</m:t>
                    </m:r>
                  </m:oMath>
                </a14:m>
                <a:r>
                  <a:rPr lang="ja-JP" altLang="en-US" dirty="0"/>
                  <a:t>大阪府</a:t>
                </a:r>
                <a:r>
                  <a:rPr kumimoji="1" lang="ja-JP" altLang="en-US" dirty="0"/>
                  <a:t>ベクトル</a:t>
                </a:r>
                <a14:m>
                  <m:oMath xmlns:m="http://schemas.openxmlformats.org/officeDocument/2006/math">
                    <m:r>
                      <a:rPr kumimoji="1" lang="en-US" altLang="ja-JP" b="0" i="1" smtClean="0">
                        <a:latin typeface="Cambria Math" panose="02040503050406030204" pitchFamily="18" charset="0"/>
                      </a:rPr>
                      <m:t>+</m:t>
                    </m:r>
                  </m:oMath>
                </a14:m>
                <a:r>
                  <a:rPr kumimoji="1" lang="ja-JP" altLang="en-US" dirty="0"/>
                  <a:t>沖縄県ベクトル</a:t>
                </a:r>
                <a:endParaRPr lang="en-US" altLang="ja-JP" sz="3200" dirty="0"/>
              </a:p>
            </p:txBody>
          </p:sp>
        </mc:Choice>
        <mc:Fallback xmlns="">
          <p:sp>
            <p:nvSpPr>
              <p:cNvPr id="3" name="コンテンツ プレースホルダー 2">
                <a:extLst>
                  <a:ext uri="{FF2B5EF4-FFF2-40B4-BE49-F238E27FC236}">
                    <a16:creationId xmlns:a16="http://schemas.microsoft.com/office/drawing/2014/main" id="{BAC96A14-F374-ED03-933B-0D9D995F6697}"/>
                  </a:ext>
                </a:extLst>
              </p:cNvPr>
              <p:cNvSpPr>
                <a:spLocks noGrp="1" noRot="1" noChangeAspect="1" noMove="1" noResize="1" noEditPoints="1" noAdjustHandles="1" noChangeArrowheads="1" noChangeShapeType="1" noTextEdit="1"/>
              </p:cNvSpPr>
              <p:nvPr>
                <p:ph idx="1"/>
              </p:nvPr>
            </p:nvSpPr>
            <p:spPr>
              <a:blipFill>
                <a:blip r:embed="rId3"/>
                <a:stretch>
                  <a:fillRect l="-1098" t="-161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241C01C-5C71-F3A5-C775-54B367C44E7B}"/>
              </a:ext>
            </a:extLst>
          </p:cNvPr>
          <p:cNvSpPr>
            <a:spLocks noGrp="1"/>
          </p:cNvSpPr>
          <p:nvPr>
            <p:ph type="sldNum" sz="quarter" idx="12"/>
          </p:nvPr>
        </p:nvSpPr>
        <p:spPr/>
        <p:txBody>
          <a:bodyPr/>
          <a:lstStyle/>
          <a:p>
            <a:fld id="{3C83C733-A267-4C27-B924-90460700986B}" type="slidenum">
              <a:rPr kumimoji="1" lang="ja-JP" altLang="en-US" smtClean="0"/>
              <a:t>36</a:t>
            </a:fld>
            <a:endParaRPr kumimoji="1" lang="ja-JP" altLang="en-US"/>
          </a:p>
        </p:txBody>
      </p:sp>
      <p:graphicFrame>
        <p:nvGraphicFramePr>
          <p:cNvPr id="5" name="表 4">
            <a:extLst>
              <a:ext uri="{FF2B5EF4-FFF2-40B4-BE49-F238E27FC236}">
                <a16:creationId xmlns:a16="http://schemas.microsoft.com/office/drawing/2014/main" id="{39C1ABA2-9239-CF2D-B3AC-009B51D51C5B}"/>
              </a:ext>
            </a:extLst>
          </p:cNvPr>
          <p:cNvGraphicFramePr>
            <a:graphicFrameLocks noGrp="1"/>
          </p:cNvGraphicFramePr>
          <p:nvPr>
            <p:extLst>
              <p:ext uri="{D42A27DB-BD31-4B8C-83A1-F6EECF244321}">
                <p14:modId xmlns:p14="http://schemas.microsoft.com/office/powerpoint/2010/main" val="3090416397"/>
              </p:ext>
            </p:extLst>
          </p:nvPr>
        </p:nvGraphicFramePr>
        <p:xfrm>
          <a:off x="262076" y="1628800"/>
          <a:ext cx="11662756" cy="4710658"/>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701046460"/>
                    </a:ext>
                  </a:extLst>
                </a:gridCol>
                <a:gridCol w="2915689">
                  <a:extLst>
                    <a:ext uri="{9D8B030D-6E8A-4147-A177-3AD203B41FA5}">
                      <a16:colId xmlns:a16="http://schemas.microsoft.com/office/drawing/2014/main" val="1756809122"/>
                    </a:ext>
                  </a:extLst>
                </a:gridCol>
                <a:gridCol w="2915689">
                  <a:extLst>
                    <a:ext uri="{9D8B030D-6E8A-4147-A177-3AD203B41FA5}">
                      <a16:colId xmlns:a16="http://schemas.microsoft.com/office/drawing/2014/main" val="1715591286"/>
                    </a:ext>
                  </a:extLst>
                </a:gridCol>
                <a:gridCol w="2915689">
                  <a:extLst>
                    <a:ext uri="{9D8B030D-6E8A-4147-A177-3AD203B41FA5}">
                      <a16:colId xmlns:a16="http://schemas.microsoft.com/office/drawing/2014/main" val="1919820033"/>
                    </a:ext>
                  </a:extLst>
                </a:gridCol>
              </a:tblGrid>
              <a:tr h="711241">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algn="ctr"/>
                      <a:r>
                        <a:rPr kumimoji="1" lang="ja-JP" altLang="en-US" sz="2400" dirty="0">
                          <a:latin typeface="+mn-ea"/>
                          <a:ea typeface="+mn-ea"/>
                        </a:rPr>
                        <a:t>カテゴリ名</a:t>
                      </a:r>
                    </a:p>
                  </a:txBody>
                  <a:tcPr anchor="ctr"/>
                </a:tc>
                <a:extLst>
                  <a:ext uri="{0D108BD9-81ED-4DB2-BD59-A6C34878D82A}">
                    <a16:rowId xmlns:a16="http://schemas.microsoft.com/office/drawing/2014/main" val="2839050874"/>
                  </a:ext>
                </a:extLst>
              </a:tr>
              <a:tr h="711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mn-ea"/>
                          <a:ea typeface="+mn-ea"/>
                        </a:rPr>
                        <a:t>沖縄美ら海水族館</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0.9538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rPr>
                        <a:t>沖縄県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mn-ea"/>
                          <a:ea typeface="+mn-ea"/>
                        </a:rPr>
                        <a:t>水族館</a:t>
                      </a:r>
                    </a:p>
                  </a:txBody>
                  <a:tcPr anchor="ctr"/>
                </a:tc>
                <a:extLst>
                  <a:ext uri="{0D108BD9-81ED-4DB2-BD59-A6C34878D82A}">
                    <a16:rowId xmlns:a16="http://schemas.microsoft.com/office/drawing/2014/main" val="345833224"/>
                  </a:ext>
                </a:extLst>
              </a:tr>
              <a:tr h="711241">
                <a:tc>
                  <a:txBody>
                    <a:bodyPr/>
                    <a:lstStyle/>
                    <a:p>
                      <a:pPr algn="ctr"/>
                      <a:r>
                        <a:rPr kumimoji="1" lang="ja-JP" altLang="en-US" sz="2400" dirty="0">
                          <a:solidFill>
                            <a:schemeClr val="tx1"/>
                          </a:solidFill>
                          <a:latin typeface="+mn-ea"/>
                          <a:ea typeface="+mn-ea"/>
                        </a:rPr>
                        <a:t>のとじま水族館</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0.9232</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chemeClr val="tx1"/>
                          </a:solidFill>
                          <a:latin typeface="+mn-ea"/>
                          <a:ea typeface="+mn-ea"/>
                        </a:rPr>
                        <a:t>石川県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水族館</a:t>
                      </a:r>
                    </a:p>
                  </a:txBody>
                  <a:tcPr anchor="ctr"/>
                </a:tc>
                <a:extLst>
                  <a:ext uri="{0D108BD9-81ED-4DB2-BD59-A6C34878D82A}">
                    <a16:rowId xmlns:a16="http://schemas.microsoft.com/office/drawing/2014/main" val="3700567275"/>
                  </a:ext>
                </a:extLst>
              </a:tr>
              <a:tr h="932847">
                <a:tc>
                  <a:txBody>
                    <a:bodyPr/>
                    <a:lstStyle/>
                    <a:p>
                      <a:pPr algn="ctr"/>
                      <a:r>
                        <a:rPr kumimoji="1" lang="ja-JP" altLang="en-US" sz="2400" dirty="0">
                          <a:solidFill>
                            <a:schemeClr val="tx1"/>
                          </a:solidFill>
                          <a:latin typeface="+mn-ea"/>
                          <a:ea typeface="+mn-ea"/>
                        </a:rPr>
                        <a:t>いおワールド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かごしま水族館</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0.9177</a:t>
                      </a:r>
                    </a:p>
                  </a:txBody>
                  <a:tcPr anchor="ctr"/>
                </a:tc>
                <a:tc>
                  <a:txBody>
                    <a:bodyPr/>
                    <a:lstStyle/>
                    <a:p>
                      <a:pPr algn="ctr"/>
                      <a:r>
                        <a:rPr kumimoji="1" lang="ja-JP" altLang="en-US" sz="2400" dirty="0">
                          <a:solidFill>
                            <a:schemeClr val="tx1"/>
                          </a:solidFill>
                          <a:latin typeface="+mn-ea"/>
                          <a:ea typeface="+mn-ea"/>
                        </a:rPr>
                        <a:t>鹿児島県</a:t>
                      </a:r>
                      <a:endParaRPr kumimoji="1" lang="en-US" altLang="ja-JP" sz="2400" dirty="0">
                        <a:solidFill>
                          <a:schemeClr val="tx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水族館</a:t>
                      </a:r>
                    </a:p>
                  </a:txBody>
                  <a:tcPr anchor="ctr"/>
                </a:tc>
                <a:extLst>
                  <a:ext uri="{0D108BD9-81ED-4DB2-BD59-A6C34878D82A}">
                    <a16:rowId xmlns:a16="http://schemas.microsoft.com/office/drawing/2014/main" val="3200328962"/>
                  </a:ext>
                </a:extLst>
              </a:tr>
              <a:tr h="932847">
                <a:tc>
                  <a:txBody>
                    <a:bodyPr/>
                    <a:lstStyle/>
                    <a:p>
                      <a:pPr algn="ctr"/>
                      <a:r>
                        <a:rPr kumimoji="1" lang="ja-JP" altLang="en-US" sz="2400" dirty="0">
                          <a:solidFill>
                            <a:schemeClr val="tx1"/>
                          </a:solidFill>
                          <a:latin typeface="+mn-ea"/>
                          <a:ea typeface="+mn-ea"/>
                        </a:rPr>
                        <a:t>海中水族館</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シードーナツ</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0.9162</a:t>
                      </a:r>
                    </a:p>
                  </a:txBody>
                  <a:tcPr anchor="ctr"/>
                </a:tc>
                <a:tc>
                  <a:txBody>
                    <a:bodyPr/>
                    <a:lstStyle/>
                    <a:p>
                      <a:pPr algn="ctr"/>
                      <a:r>
                        <a:rPr kumimoji="1" lang="ja-JP" altLang="en-US" sz="2400" dirty="0">
                          <a:solidFill>
                            <a:schemeClr val="tx1"/>
                          </a:solidFill>
                          <a:latin typeface="+mn-ea"/>
                          <a:ea typeface="+mn-ea"/>
                        </a:rPr>
                        <a:t>熊本県</a:t>
                      </a:r>
                      <a:endParaRPr kumimoji="1" lang="en-US" altLang="ja-JP" sz="2400" dirty="0">
                        <a:solidFill>
                          <a:schemeClr val="tx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水族館</a:t>
                      </a:r>
                    </a:p>
                  </a:txBody>
                  <a:tcPr anchor="ctr"/>
                </a:tc>
                <a:extLst>
                  <a:ext uri="{0D108BD9-81ED-4DB2-BD59-A6C34878D82A}">
                    <a16:rowId xmlns:a16="http://schemas.microsoft.com/office/drawing/2014/main" val="2412846886"/>
                  </a:ext>
                </a:extLst>
              </a:tr>
              <a:tr h="711241">
                <a:tc>
                  <a:txBody>
                    <a:bodyPr/>
                    <a:lstStyle/>
                    <a:p>
                      <a:pPr algn="ctr"/>
                      <a:r>
                        <a:rPr kumimoji="1" lang="ja-JP" altLang="en-US" sz="2400" dirty="0">
                          <a:solidFill>
                            <a:schemeClr val="tx1"/>
                          </a:solidFill>
                          <a:latin typeface="+mn-ea"/>
                          <a:ea typeface="+mn-ea"/>
                        </a:rPr>
                        <a:t>海遊館</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0.9153</a:t>
                      </a:r>
                    </a:p>
                  </a:txBody>
                  <a:tcPr anchor="ctr"/>
                </a:tc>
                <a:tc>
                  <a:txBody>
                    <a:bodyPr/>
                    <a:lstStyle/>
                    <a:p>
                      <a:pPr algn="ctr"/>
                      <a:r>
                        <a:rPr kumimoji="1" lang="ja-JP" altLang="en-US" sz="2400" dirty="0">
                          <a:solidFill>
                            <a:schemeClr val="tx1"/>
                          </a:solidFill>
                          <a:latin typeface="+mn-ea"/>
                          <a:ea typeface="+mn-ea"/>
                        </a:rPr>
                        <a:t>大阪府</a:t>
                      </a:r>
                      <a:endParaRPr kumimoji="1" lang="en-US" altLang="ja-JP" sz="2400" dirty="0">
                        <a:solidFill>
                          <a:schemeClr val="tx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水族館</a:t>
                      </a:r>
                    </a:p>
                  </a:txBody>
                  <a:tcPr anchor="ctr"/>
                </a:tc>
                <a:extLst>
                  <a:ext uri="{0D108BD9-81ED-4DB2-BD59-A6C34878D82A}">
                    <a16:rowId xmlns:a16="http://schemas.microsoft.com/office/drawing/2014/main" val="2604707354"/>
                  </a:ext>
                </a:extLst>
              </a:tr>
            </a:tbl>
          </a:graphicData>
        </a:graphic>
      </p:graphicFrame>
    </p:spTree>
    <p:extLst>
      <p:ext uri="{BB962C8B-B14F-4D97-AF65-F5344CB8AC3E}">
        <p14:creationId xmlns:p14="http://schemas.microsoft.com/office/powerpoint/2010/main" val="289830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C097874-9E7F-93AD-E9A4-BFADAD825494}"/>
                  </a:ext>
                </a:extLst>
              </p:cNvPr>
              <p:cNvSpPr>
                <a:spLocks noGrp="1"/>
              </p:cNvSpPr>
              <p:nvPr>
                <p:ph type="ctrTitle"/>
              </p:nvPr>
            </p:nvSpPr>
            <p:spPr/>
            <p:txBody>
              <a:bodyPr>
                <a:noAutofit/>
              </a:bodyPr>
              <a:lstStyle/>
              <a:p>
                <a:pPr marL="228600" lvl="0" indent="-228600">
                  <a:lnSpc>
                    <a:spcPct val="100000"/>
                  </a:lnSpc>
                  <a:spcBef>
                    <a:spcPts val="1000"/>
                  </a:spcBef>
                  <a:defRPr/>
                </a:pPr>
                <a:r>
                  <a:rPr lang="ja-JP" altLang="en-US" sz="5400" dirty="0">
                    <a:solidFill>
                      <a:prstClr val="white"/>
                    </a:solidFill>
                  </a:rPr>
                  <a:t>明治神宮</a:t>
                </a:r>
                <a14:m>
                  <m:oMath xmlns:m="http://schemas.openxmlformats.org/officeDocument/2006/math">
                    <m:r>
                      <a:rPr lang="ja-JP" altLang="en-US" sz="5400" i="1" dirty="0">
                        <a:solidFill>
                          <a:prstClr val="white"/>
                        </a:solidFill>
                        <a:latin typeface="Cambria Math" panose="02040503050406030204" pitchFamily="18" charset="0"/>
                      </a:rPr>
                      <m:t>−</m:t>
                    </m:r>
                  </m:oMath>
                </a14:m>
                <a:r>
                  <a:rPr lang="ja-JP" altLang="en-US" sz="5400" dirty="0">
                    <a:solidFill>
                      <a:prstClr val="white"/>
                    </a:solidFill>
                  </a:rPr>
                  <a:t>東京都</a:t>
                </a:r>
                <a14:m>
                  <m:oMath xmlns:m="http://schemas.openxmlformats.org/officeDocument/2006/math">
                    <m:r>
                      <a:rPr lang="en-US" altLang="ja-JP" sz="5400" i="1" dirty="0" smtClean="0">
                        <a:solidFill>
                          <a:prstClr val="white"/>
                        </a:solidFill>
                        <a:latin typeface="Cambria Math" panose="02040503050406030204" pitchFamily="18" charset="0"/>
                      </a:rPr>
                      <m:t>+</m:t>
                    </m:r>
                  </m:oMath>
                </a14:m>
                <a:r>
                  <a:rPr lang="ja-JP" altLang="en-US" sz="5400" dirty="0">
                    <a:solidFill>
                      <a:prstClr val="white"/>
                    </a:solidFill>
                  </a:rPr>
                  <a:t>京都府ベクトルと</a:t>
                </a:r>
                <a:br>
                  <a:rPr lang="en-US" altLang="ja-JP" sz="5400" dirty="0">
                    <a:solidFill>
                      <a:prstClr val="white"/>
                    </a:solidFill>
                  </a:rPr>
                </a:br>
                <a:r>
                  <a:rPr lang="ja-JP" altLang="en-US" sz="5400" dirty="0">
                    <a:solidFill>
                      <a:prstClr val="white"/>
                    </a:solidFill>
                  </a:rPr>
                  <a:t>全ての観光地ベクトル</a:t>
                </a:r>
                <a:endParaRPr kumimoji="1" lang="ja-JP" altLang="en-US" sz="5400" b="1" spc="-100" dirty="0"/>
              </a:p>
            </p:txBody>
          </p:sp>
        </mc:Choice>
        <mc:Fallback xmlns="">
          <p:sp>
            <p:nvSpPr>
              <p:cNvPr id="2" name="タイトル 1">
                <a:extLst>
                  <a:ext uri="{FF2B5EF4-FFF2-40B4-BE49-F238E27FC236}">
                    <a16:creationId xmlns:a16="http://schemas.microsoft.com/office/drawing/2014/main" id="{EC097874-9E7F-93AD-E9A4-BFADAD825494}"/>
                  </a:ext>
                </a:extLst>
              </p:cNvPr>
              <p:cNvSpPr>
                <a:spLocks noGrp="1" noRot="1" noChangeAspect="1" noMove="1" noResize="1" noEditPoints="1" noAdjustHandles="1" noChangeArrowheads="1" noChangeShapeType="1" noTextEdit="1"/>
              </p:cNvSpPr>
              <p:nvPr>
                <p:ph type="ctrTitle"/>
              </p:nvPr>
            </p:nvSpPr>
            <p:spPr>
              <a:blipFill>
                <a:blip r:embed="rId3"/>
                <a:stretch>
                  <a:fillRect l="-2039" r="-2091" b="-510"/>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E0878790-D976-77B4-D3BC-4023ED7028E1}"/>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810971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r>
                  <a:rPr lang="ja-JP" altLang="en-US" sz="2800" dirty="0">
                    <a:solidFill>
                      <a:prstClr val="white"/>
                    </a:solidFill>
                  </a:rPr>
                  <a:t>明治神宮</a:t>
                </a:r>
                <a:r>
                  <a:rPr lang="en-US" altLang="ja-JP" sz="2800" dirty="0"/>
                  <a:t>(</a:t>
                </a:r>
                <a:r>
                  <a:rPr lang="ja-JP" altLang="en-US" sz="2800" dirty="0"/>
                  <a:t>神社・神宮・寺院</a:t>
                </a:r>
                <a:r>
                  <a:rPr lang="en-US" altLang="ja-JP" sz="2800" dirty="0"/>
                  <a:t>/</a:t>
                </a:r>
                <a:r>
                  <a:rPr lang="ja-JP" altLang="en-US" sz="2800" dirty="0"/>
                  <a:t>東京都</a:t>
                </a:r>
                <a:r>
                  <a:rPr lang="en-US" altLang="ja-JP" sz="2800" dirty="0"/>
                  <a:t>)</a:t>
                </a:r>
                <a14:m>
                  <m:oMath xmlns:m="http://schemas.openxmlformats.org/officeDocument/2006/math">
                    <m:r>
                      <a:rPr lang="ja-JP" altLang="en-US" sz="2800" i="1" dirty="0">
                        <a:solidFill>
                          <a:prstClr val="white"/>
                        </a:solidFill>
                        <a:latin typeface="Cambria Math" panose="02040503050406030204" pitchFamily="18" charset="0"/>
                      </a:rPr>
                      <m:t>−</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oMath>
                </a14:m>
                <a:r>
                  <a:rPr lang="ja-JP" altLang="en-US" sz="2800" dirty="0">
                    <a:solidFill>
                      <a:prstClr val="white"/>
                    </a:solidFill>
                  </a:rPr>
                  <a:t>京都府ベクトルと</a:t>
                </a:r>
                <a:br>
                  <a:rPr lang="en-US" altLang="ja-JP" sz="2800" dirty="0">
                    <a:solidFill>
                      <a:prstClr val="white"/>
                    </a:solidFill>
                  </a:rPr>
                </a:br>
                <a:r>
                  <a:rPr lang="ja-JP" altLang="en-US" sz="2800" dirty="0">
                    <a:solidFill>
                      <a:prstClr val="white"/>
                    </a:solidFill>
                  </a:rPr>
                  <a:t>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t="-14184" b="-17730"/>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980642185"/>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latin typeface="+mn-ea"/>
                          <a:ea typeface="+mn-ea"/>
                          <a:cs typeface="Times New Roman" panose="02020603050405020304" pitchFamily="18" charset="0"/>
                        </a:rPr>
                        <a:t>明治神宮</a:t>
                      </a:r>
                    </a:p>
                  </a:txBody>
                  <a:tcPr anchor="ctr"/>
                </a:tc>
                <a:tc>
                  <a:txBody>
                    <a:bodyPr/>
                    <a:lstStyle/>
                    <a:p>
                      <a:pPr algn="ctr"/>
                      <a:r>
                        <a:rPr kumimoji="1" lang="en-US" altLang="ja-JP" sz="2400" dirty="0">
                          <a:latin typeface="+mn-ea"/>
                          <a:ea typeface="+mn-ea"/>
                          <a:cs typeface="Times New Roman" panose="02020603050405020304" pitchFamily="18" charset="0"/>
                        </a:rPr>
                        <a:t>0.9564</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東京都</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latin typeface="+mn-ea"/>
                          <a:ea typeface="+mn-ea"/>
                          <a:cs typeface="Times New Roman" panose="02020603050405020304" pitchFamily="18" charset="0"/>
                        </a:rPr>
                        <a:t>宇佐神宮</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0.9409</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大分県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latin typeface="+mn-ea"/>
                          <a:ea typeface="+mn-ea"/>
                          <a:cs typeface="Times New Roman" panose="02020603050405020304" pitchFamily="18" charset="0"/>
                        </a:rPr>
                        <a:t>橿原神宮</a:t>
                      </a:r>
                    </a:p>
                  </a:txBody>
                  <a:tcPr anchor="ctr"/>
                </a:tc>
                <a:tc>
                  <a:txBody>
                    <a:bodyPr/>
                    <a:lstStyle/>
                    <a:p>
                      <a:pPr algn="ctr"/>
                      <a:r>
                        <a:rPr kumimoji="1" lang="en-US" altLang="ja-JP" sz="2400" dirty="0">
                          <a:latin typeface="+mn-ea"/>
                          <a:ea typeface="+mn-ea"/>
                          <a:cs typeface="Times New Roman" panose="02020603050405020304" pitchFamily="18" charset="0"/>
                        </a:rPr>
                        <a:t>0.9386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霧島神宮</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0.9317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鹿児島県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伊勢神宮内宮</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0.9302</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三重県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38</a:t>
            </a:fld>
            <a:endParaRPr lang="ja-JP" altLang="en-US"/>
          </a:p>
        </p:txBody>
      </p:sp>
    </p:spTree>
    <p:extLst>
      <p:ext uri="{BB962C8B-B14F-4D97-AF65-F5344CB8AC3E}">
        <p14:creationId xmlns:p14="http://schemas.microsoft.com/office/powerpoint/2010/main" val="3968569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2∗</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2∗</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750934956"/>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latin typeface="+mn-ea"/>
                          <a:ea typeface="+mn-ea"/>
                          <a:cs typeface="Times New Roman" panose="02020603050405020304" pitchFamily="18" charset="0"/>
                        </a:rPr>
                        <a:t>熊野本宮大社</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0.8952</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和歌山県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latin typeface="+mn-ea"/>
                          <a:ea typeface="+mn-ea"/>
                          <a:cs typeface="Times New Roman" panose="02020603050405020304" pitchFamily="18" charset="0"/>
                        </a:rPr>
                        <a:t>古峯神社</a:t>
                      </a:r>
                    </a:p>
                  </a:txBody>
                  <a:tcPr anchor="ctr"/>
                </a:tc>
                <a:tc>
                  <a:txBody>
                    <a:bodyPr/>
                    <a:lstStyle/>
                    <a:p>
                      <a:pPr algn="ctr"/>
                      <a:r>
                        <a:rPr kumimoji="1" lang="en-US" altLang="ja-JP" sz="2400" dirty="0">
                          <a:latin typeface="+mn-ea"/>
                          <a:ea typeface="+mn-ea"/>
                          <a:cs typeface="Times New Roman" panose="02020603050405020304" pitchFamily="18" charset="0"/>
                        </a:rPr>
                        <a:t>0.8921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栃木県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latin typeface="+mn-ea"/>
                          <a:ea typeface="+mn-ea"/>
                          <a:cs typeface="Times New Roman" panose="02020603050405020304" pitchFamily="18" charset="0"/>
                        </a:rPr>
                        <a:t>宇佐神宮</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0.8919</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大分県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下鴨神社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0.8906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賀茂別雷神社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0.8902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39</a:t>
            </a:fld>
            <a:endParaRPr lang="ja-JP" altLang="en-US"/>
          </a:p>
        </p:txBody>
      </p:sp>
    </p:spTree>
    <p:extLst>
      <p:ext uri="{BB962C8B-B14F-4D97-AF65-F5344CB8AC3E}">
        <p14:creationId xmlns:p14="http://schemas.microsoft.com/office/powerpoint/2010/main" val="223933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FDD03-9209-9FE3-31DD-21AE32A6F266}"/>
              </a:ext>
            </a:extLst>
          </p:cNvPr>
          <p:cNvSpPr>
            <a:spLocks noGrp="1"/>
          </p:cNvSpPr>
          <p:nvPr>
            <p:ph type="title"/>
          </p:nvPr>
        </p:nvSpPr>
        <p:spPr/>
        <p:txBody>
          <a:bodyPr/>
          <a:lstStyle/>
          <a:p>
            <a:r>
              <a:rPr kumimoji="1" lang="ja-JP" altLang="en-US" dirty="0"/>
              <a:t>先行研究</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5752B04D-EBA9-635F-0762-20DF1F5CA86D}"/>
              </a:ext>
            </a:extLst>
          </p:cNvPr>
          <p:cNvSpPr>
            <a:spLocks noGrp="1"/>
          </p:cNvSpPr>
          <p:nvPr>
            <p:ph idx="1"/>
          </p:nvPr>
        </p:nvSpPr>
        <p:spPr/>
        <p:txBody>
          <a:bodyPr/>
          <a:lstStyle/>
          <a:p>
            <a:r>
              <a:rPr kumimoji="1" lang="ja-JP" altLang="en-US" dirty="0"/>
              <a:t>定性的な観光地情報として，観光地レビューに着目</a:t>
            </a:r>
            <a:endParaRPr kumimoji="1" lang="en-US" altLang="ja-JP" dirty="0"/>
          </a:p>
          <a:p>
            <a:pPr lvl="1">
              <a:buFont typeface="Wingdings" panose="05000000000000000000" pitchFamily="2" charset="2"/>
              <a:buChar char="Ø"/>
            </a:pPr>
            <a:r>
              <a:rPr kumimoji="1" lang="ja-JP" altLang="en-US" dirty="0"/>
              <a:t>じゃらんから観光地レビューをスクレイピングして取得</a:t>
            </a:r>
            <a:endParaRPr kumimoji="1" lang="en-US" altLang="ja-JP" dirty="0"/>
          </a:p>
          <a:p>
            <a:endParaRPr lang="en-US" altLang="ja-JP" dirty="0"/>
          </a:p>
          <a:p>
            <a:r>
              <a:rPr lang="en-US" altLang="ja-JP" sz="2800" dirty="0"/>
              <a:t>Distributed Bag of Words version of Paragraph Vector</a:t>
            </a:r>
            <a:r>
              <a:rPr lang="en-US" altLang="ja-JP" dirty="0"/>
              <a:t>(PV-DBOW)[2]</a:t>
            </a:r>
            <a:r>
              <a:rPr lang="ja-JP" altLang="en-US" sz="2800" dirty="0"/>
              <a:t>に</a:t>
            </a:r>
            <a:endParaRPr lang="en-US" altLang="ja-JP" dirty="0"/>
          </a:p>
          <a:p>
            <a:pPr marL="0" indent="0">
              <a:buNone/>
            </a:pPr>
            <a:r>
              <a:rPr lang="ja-JP" altLang="en-US" sz="2800" dirty="0"/>
              <a:t>観光地レビューを学習させる</a:t>
            </a:r>
            <a:endParaRPr lang="en-US" altLang="ja-JP" sz="2800" dirty="0"/>
          </a:p>
          <a:p>
            <a:pPr marL="0" indent="0">
              <a:buNone/>
            </a:pPr>
            <a:endParaRPr lang="en-US" altLang="ja-JP" dirty="0"/>
          </a:p>
          <a:p>
            <a:r>
              <a:rPr lang="ja-JP" altLang="en-US" sz="2800" dirty="0"/>
              <a:t>観光地の特徴ベクトルを生成する</a:t>
            </a:r>
            <a:endParaRPr lang="en-US" altLang="ja-JP" sz="2800" dirty="0"/>
          </a:p>
          <a:p>
            <a:pPr marL="0" indent="0">
              <a:buNone/>
            </a:pPr>
            <a:endParaRPr lang="en-US" altLang="ja-JP" dirty="0"/>
          </a:p>
          <a:p>
            <a:endParaRPr lang="ja-JP" altLang="en-US" sz="2800"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A28807F3-A0F7-8199-BC1F-77211A12BF3A}"/>
              </a:ext>
            </a:extLst>
          </p:cNvPr>
          <p:cNvSpPr>
            <a:spLocks noGrp="1"/>
          </p:cNvSpPr>
          <p:nvPr>
            <p:ph type="sldNum" sz="quarter" idx="12"/>
          </p:nvPr>
        </p:nvSpPr>
        <p:spPr/>
        <p:txBody>
          <a:bodyPr/>
          <a:lstStyle/>
          <a:p>
            <a:fld id="{3C83C733-A267-4C27-B924-90460700986B}" type="slidenum">
              <a:rPr lang="ja-JP" altLang="en-US" smtClean="0"/>
              <a:pPr/>
              <a:t>4</a:t>
            </a:fld>
            <a:endParaRPr lang="ja-JP" altLang="en-US"/>
          </a:p>
        </p:txBody>
      </p:sp>
      <p:sp>
        <p:nvSpPr>
          <p:cNvPr id="5" name="テキスト ボックス 4">
            <a:extLst>
              <a:ext uri="{FF2B5EF4-FFF2-40B4-BE49-F238E27FC236}">
                <a16:creationId xmlns:a16="http://schemas.microsoft.com/office/drawing/2014/main" id="{B032F518-1B47-EDC4-6176-ACF7E77E11EF}"/>
              </a:ext>
            </a:extLst>
          </p:cNvPr>
          <p:cNvSpPr txBox="1"/>
          <p:nvPr/>
        </p:nvSpPr>
        <p:spPr>
          <a:xfrm>
            <a:off x="93227" y="5799571"/>
            <a:ext cx="12005546" cy="646331"/>
          </a:xfrm>
          <a:prstGeom prst="rect">
            <a:avLst/>
          </a:prstGeom>
          <a:noFill/>
        </p:spPr>
        <p:txBody>
          <a:bodyPr wrap="square">
            <a:spAutoFit/>
          </a:bodyPr>
          <a:lstStyle/>
          <a:p>
            <a:r>
              <a:rPr lang="en-US" altLang="ja-JP" sz="1200" dirty="0">
                <a:latin typeface="+mn-ea"/>
                <a:cs typeface="Times New Roman" panose="02020603050405020304" pitchFamily="18" charset="0"/>
              </a:rPr>
              <a:t>[1]</a:t>
            </a:r>
            <a:r>
              <a:rPr lang="ja-JP" altLang="en-US" sz="1200" dirty="0">
                <a:latin typeface="+mn-ea"/>
                <a:cs typeface="Times New Roman" panose="02020603050405020304" pitchFamily="18" charset="0"/>
              </a:rPr>
              <a:t>吉田 朋史，</a:t>
            </a:r>
            <a:r>
              <a:rPr lang="en-US" altLang="ja-JP" sz="1200" dirty="0">
                <a:latin typeface="+mn-ea"/>
                <a:cs typeface="Times New Roman" panose="02020603050405020304" pitchFamily="18" charset="0"/>
              </a:rPr>
              <a:t>and </a:t>
            </a:r>
            <a:r>
              <a:rPr lang="ja-JP" altLang="en-US" sz="1200" dirty="0">
                <a:latin typeface="+mn-ea"/>
                <a:cs typeface="Times New Roman" panose="02020603050405020304" pitchFamily="18" charset="0"/>
              </a:rPr>
              <a:t>北山 大輔．“ユーザレビューの分散表現を用いた役割的に類似する観光スポット検索手法”， 観光情報学会</a:t>
            </a:r>
            <a:r>
              <a:rPr lang="en-US" altLang="ja-JP" sz="1200" dirty="0">
                <a:latin typeface="+mn-ea"/>
                <a:cs typeface="Times New Roman" panose="02020603050405020304" pitchFamily="18" charset="0"/>
              </a:rPr>
              <a:t>;</a:t>
            </a:r>
            <a:r>
              <a:rPr lang="ja-JP" altLang="en-US" sz="1200" dirty="0">
                <a:latin typeface="+mn-ea"/>
                <a:cs typeface="Times New Roman" panose="02020603050405020304" pitchFamily="18" charset="0"/>
              </a:rPr>
              <a:t>第</a:t>
            </a:r>
            <a:r>
              <a:rPr lang="en-US" altLang="ja-JP" sz="1200" dirty="0">
                <a:latin typeface="+mn-ea"/>
                <a:cs typeface="Times New Roman" panose="02020603050405020304" pitchFamily="18" charset="0"/>
              </a:rPr>
              <a:t>14</a:t>
            </a:r>
            <a:r>
              <a:rPr lang="ja-JP" altLang="en-US" sz="1200" dirty="0">
                <a:latin typeface="+mn-ea"/>
                <a:cs typeface="Times New Roman" panose="02020603050405020304" pitchFamily="18" charset="0"/>
              </a:rPr>
              <a:t>回研究発表会講演論文集 </a:t>
            </a:r>
            <a:r>
              <a:rPr lang="en-US" altLang="ja-JP" sz="1200" dirty="0">
                <a:latin typeface="+mn-ea"/>
                <a:cs typeface="Times New Roman" panose="02020603050405020304" pitchFamily="18" charset="0"/>
              </a:rPr>
              <a:t>pp.78-81 (2016)</a:t>
            </a:r>
          </a:p>
          <a:p>
            <a:endParaRPr lang="en-US" altLang="ja-JP" sz="1200" dirty="0">
              <a:latin typeface="+mn-ea"/>
              <a:cs typeface="Times New Roman" panose="02020603050405020304" pitchFamily="18" charset="0"/>
            </a:endParaRPr>
          </a:p>
          <a:p>
            <a:r>
              <a:rPr lang="en-US" altLang="ja-JP" sz="1200" dirty="0">
                <a:latin typeface="+mn-ea"/>
                <a:cs typeface="Times New Roman" panose="02020603050405020304" pitchFamily="18" charset="0"/>
              </a:rPr>
              <a:t>[2]</a:t>
            </a:r>
            <a:r>
              <a:rPr lang="en-US" altLang="ja-JP" sz="1200" b="0" i="0" dirty="0">
                <a:solidFill>
                  <a:srgbClr val="222222"/>
                </a:solidFill>
                <a:effectLst/>
                <a:latin typeface="Arial" panose="020B0604020202020204" pitchFamily="34" charset="0"/>
              </a:rPr>
              <a:t> Le, Quoc, and Tomas </a:t>
            </a:r>
            <a:r>
              <a:rPr lang="en-US" altLang="ja-JP" sz="1200" b="0" i="0" dirty="0" err="1">
                <a:solidFill>
                  <a:srgbClr val="222222"/>
                </a:solidFill>
                <a:effectLst/>
                <a:latin typeface="Arial" panose="020B0604020202020204" pitchFamily="34" charset="0"/>
              </a:rPr>
              <a:t>Mikolov</a:t>
            </a:r>
            <a:r>
              <a:rPr lang="en-US" altLang="ja-JP" sz="1200" b="0" i="0" dirty="0">
                <a:solidFill>
                  <a:srgbClr val="222222"/>
                </a:solidFill>
                <a:effectLst/>
                <a:latin typeface="Arial" panose="020B0604020202020204" pitchFamily="34" charset="0"/>
              </a:rPr>
              <a:t>. "Distributed representations of sentences and documents." </a:t>
            </a:r>
            <a:r>
              <a:rPr lang="en-US" altLang="ja-JP" sz="1200" b="0" i="1" dirty="0">
                <a:solidFill>
                  <a:srgbClr val="222222"/>
                </a:solidFill>
                <a:effectLst/>
                <a:latin typeface="Arial" panose="020B0604020202020204" pitchFamily="34" charset="0"/>
              </a:rPr>
              <a:t>International conference on machine learning</a:t>
            </a:r>
            <a:r>
              <a:rPr lang="en-US" altLang="ja-JP" sz="1200" b="0" i="0" dirty="0">
                <a:solidFill>
                  <a:srgbClr val="222222"/>
                </a:solidFill>
                <a:effectLst/>
                <a:latin typeface="Arial" panose="020B0604020202020204" pitchFamily="34" charset="0"/>
              </a:rPr>
              <a:t>. PMLR, 2014.</a:t>
            </a:r>
            <a:endParaRPr lang="ja-JP" altLang="en-US" sz="1200" dirty="0">
              <a:latin typeface="+mn-ea"/>
            </a:endParaRPr>
          </a:p>
        </p:txBody>
      </p:sp>
    </p:spTree>
    <p:extLst>
      <p:ext uri="{BB962C8B-B14F-4D97-AF65-F5344CB8AC3E}">
        <p14:creationId xmlns:p14="http://schemas.microsoft.com/office/powerpoint/2010/main" val="2964235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3∗</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3∗</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946406402"/>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宇治上神社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0.8952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latin typeface="+mn-ea"/>
                          <a:ea typeface="+mn-ea"/>
                          <a:cs typeface="Times New Roman" panose="02020603050405020304" pitchFamily="18" charset="0"/>
                        </a:rPr>
                        <a:t>丹生都比売神社</a:t>
                      </a:r>
                    </a:p>
                  </a:txBody>
                  <a:tcPr anchor="ctr"/>
                </a:tc>
                <a:tc>
                  <a:txBody>
                    <a:bodyPr/>
                    <a:lstStyle/>
                    <a:p>
                      <a:pPr algn="ctr"/>
                      <a:r>
                        <a:rPr kumimoji="1" lang="en-US" altLang="ja-JP" sz="2400" dirty="0">
                          <a:latin typeface="+mn-ea"/>
                          <a:ea typeface="+mn-ea"/>
                          <a:cs typeface="Times New Roman" panose="02020603050405020304" pitchFamily="18" charset="0"/>
                        </a:rPr>
                        <a:t>0.8921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和歌山県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latin typeface="+mn-ea"/>
                          <a:ea typeface="+mn-ea"/>
                          <a:cs typeface="Times New Roman" panose="02020603050405020304" pitchFamily="18" charset="0"/>
                        </a:rPr>
                        <a:t>古峯神社</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0.8919</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栃木県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熊野本宮大社</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0.8906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和歌山県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野宮神社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0.8902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40</a:t>
            </a:fld>
            <a:endParaRPr lang="ja-JP" altLang="en-US"/>
          </a:p>
        </p:txBody>
      </p:sp>
    </p:spTree>
    <p:extLst>
      <p:ext uri="{BB962C8B-B14F-4D97-AF65-F5344CB8AC3E}">
        <p14:creationId xmlns:p14="http://schemas.microsoft.com/office/powerpoint/2010/main" val="3520636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4∗</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4∗</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498610199"/>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宇治上神社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0.7973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latin typeface="+mn-ea"/>
                          <a:ea typeface="+mn-ea"/>
                          <a:cs typeface="Times New Roman" panose="02020603050405020304" pitchFamily="18" charset="0"/>
                        </a:rPr>
                        <a:t>丹生都比売神社</a:t>
                      </a:r>
                    </a:p>
                  </a:txBody>
                  <a:tcPr anchor="ctr"/>
                </a:tc>
                <a:tc>
                  <a:txBody>
                    <a:bodyPr/>
                    <a:lstStyle/>
                    <a:p>
                      <a:pPr algn="ctr"/>
                      <a:r>
                        <a:rPr kumimoji="1" lang="en-US" altLang="ja-JP" sz="2400" dirty="0">
                          <a:latin typeface="+mn-ea"/>
                          <a:ea typeface="+mn-ea"/>
                          <a:cs typeface="Times New Roman" panose="02020603050405020304" pitchFamily="18" charset="0"/>
                        </a:rPr>
                        <a:t>0.7937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和歌山県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0.7902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0.7901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神護寺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0.7868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41</a:t>
            </a:fld>
            <a:endParaRPr lang="ja-JP" altLang="en-US"/>
          </a:p>
        </p:txBody>
      </p:sp>
    </p:spTree>
    <p:extLst>
      <p:ext uri="{BB962C8B-B14F-4D97-AF65-F5344CB8AC3E}">
        <p14:creationId xmlns:p14="http://schemas.microsoft.com/office/powerpoint/2010/main" val="2567109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5∗</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5∗</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392722817"/>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0.7572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宇治上神社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0.7522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0.7473</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latin typeface="+mn-ea"/>
                          <a:ea typeface="+mn-ea"/>
                          <a:cs typeface="Times New Roman" panose="02020603050405020304" pitchFamily="18" charset="0"/>
                        </a:rPr>
                        <a:t>丹生都比売神社</a:t>
                      </a:r>
                    </a:p>
                  </a:txBody>
                  <a:tcPr anchor="ctr"/>
                </a:tc>
                <a:tc>
                  <a:txBody>
                    <a:bodyPr/>
                    <a:lstStyle/>
                    <a:p>
                      <a:pPr algn="ctr"/>
                      <a:r>
                        <a:rPr kumimoji="1" lang="en-US" altLang="ja-JP" sz="2400" dirty="0">
                          <a:latin typeface="+mn-ea"/>
                          <a:ea typeface="+mn-ea"/>
                          <a:cs typeface="Times New Roman" panose="02020603050405020304" pitchFamily="18" charset="0"/>
                        </a:rPr>
                        <a:t>0.7463</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和歌山県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金戒光明寺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0.7460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42</a:t>
            </a:fld>
            <a:endParaRPr lang="ja-JP" altLang="en-US"/>
          </a:p>
        </p:txBody>
      </p:sp>
    </p:spTree>
    <p:extLst>
      <p:ext uri="{BB962C8B-B14F-4D97-AF65-F5344CB8AC3E}">
        <p14:creationId xmlns:p14="http://schemas.microsoft.com/office/powerpoint/2010/main" val="347863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6∗</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6∗</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660069589"/>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0.7268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宇治上神社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0.7126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金戒光明寺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0.7096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0.7095</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神護寺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0.7073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43</a:t>
            </a:fld>
            <a:endParaRPr lang="ja-JP" altLang="en-US"/>
          </a:p>
        </p:txBody>
      </p:sp>
    </p:spTree>
    <p:extLst>
      <p:ext uri="{BB962C8B-B14F-4D97-AF65-F5344CB8AC3E}">
        <p14:creationId xmlns:p14="http://schemas.microsoft.com/office/powerpoint/2010/main" val="4100755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7∗</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7∗</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437029304"/>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0.7000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宇治上神社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0.6788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金戒光明寺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0.6783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0.6771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唐招提寺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0.6754</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44</a:t>
            </a:fld>
            <a:endParaRPr lang="ja-JP" altLang="en-US"/>
          </a:p>
        </p:txBody>
      </p:sp>
    </p:spTree>
    <p:extLst>
      <p:ext uri="{BB962C8B-B14F-4D97-AF65-F5344CB8AC3E}">
        <p14:creationId xmlns:p14="http://schemas.microsoft.com/office/powerpoint/2010/main" val="356548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8∗</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8∗</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576211275"/>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0.6770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金戒光明寺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0.6518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宇治上神社</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0.6503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0.6497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唐招提寺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0.6491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45</a:t>
            </a:fld>
            <a:endParaRPr lang="ja-JP" altLang="en-US"/>
          </a:p>
        </p:txBody>
      </p:sp>
    </p:spTree>
    <p:extLst>
      <p:ext uri="{BB962C8B-B14F-4D97-AF65-F5344CB8AC3E}">
        <p14:creationId xmlns:p14="http://schemas.microsoft.com/office/powerpoint/2010/main" val="3294539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9∗</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9∗</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40375938"/>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0.6572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金戒光明寺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0.6293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広隆寺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0.6289</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唐招提寺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0.6266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0.6264</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46</a:t>
            </a:fld>
            <a:endParaRPr lang="ja-JP" altLang="en-US"/>
          </a:p>
        </p:txBody>
      </p:sp>
    </p:spTree>
    <p:extLst>
      <p:ext uri="{BB962C8B-B14F-4D97-AF65-F5344CB8AC3E}">
        <p14:creationId xmlns:p14="http://schemas.microsoft.com/office/powerpoint/2010/main" val="1595091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2800" dirty="0">
                    <a:solidFill>
                      <a:prstClr val="white"/>
                    </a:solidFill>
                  </a:rPr>
                  <a:t>明治神宮</a:t>
                </a:r>
                <a14:m>
                  <m:oMath xmlns:m="http://schemas.openxmlformats.org/officeDocument/2006/math">
                    <m:r>
                      <a:rPr lang="ja-JP" altLang="en-US"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10∗</m:t>
                    </m:r>
                  </m:oMath>
                </a14:m>
                <a:r>
                  <a:rPr lang="ja-JP" altLang="en-US" sz="2800" dirty="0">
                    <a:solidFill>
                      <a:prstClr val="white"/>
                    </a:solidFill>
                  </a:rPr>
                  <a:t>東京都</a:t>
                </a:r>
                <a14:m>
                  <m:oMath xmlns:m="http://schemas.openxmlformats.org/officeDocument/2006/math">
                    <m:r>
                      <a:rPr lang="en-US" altLang="ja-JP" sz="2800" i="1" dirty="0">
                        <a:solidFill>
                          <a:prstClr val="white"/>
                        </a:solidFill>
                        <a:latin typeface="Cambria Math" panose="02040503050406030204" pitchFamily="18" charset="0"/>
                      </a:rPr>
                      <m:t>+</m:t>
                    </m:r>
                    <m:r>
                      <a:rPr lang="en-US" altLang="ja-JP" sz="2800" b="0" i="1" dirty="0" smtClean="0">
                        <a:solidFill>
                          <a:prstClr val="white"/>
                        </a:solidFill>
                        <a:latin typeface="Cambria Math" panose="02040503050406030204" pitchFamily="18" charset="0"/>
                      </a:rPr>
                      <m:t>10∗</m:t>
                    </m:r>
                  </m:oMath>
                </a14:m>
                <a:r>
                  <a:rPr lang="ja-JP" altLang="en-US" sz="2800" dirty="0">
                    <a:solidFill>
                      <a:prstClr val="white"/>
                    </a:solidFill>
                  </a:rPr>
                  <a:t>京都府ベクトルと全ての観光地ベクトル</a:t>
                </a:r>
                <a:endParaRPr kumimoji="1" lang="ja-JP" altLang="en-US" sz="28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342525419"/>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六波羅蜜寺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0.6402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a:solidFill>
                            <a:srgbClr val="FF0000"/>
                          </a:solidFill>
                          <a:latin typeface="+mn-ea"/>
                          <a:ea typeface="+mn-ea"/>
                          <a:cs typeface="Times New Roman" panose="02020603050405020304" pitchFamily="18" charset="0"/>
                        </a:rPr>
                        <a:t>神社・神宮・寺院</a:t>
                      </a:r>
                      <a:endParaRPr kumimoji="1" lang="ja-JP" altLang="en-US" sz="2400" dirty="0">
                        <a:solidFill>
                          <a:srgbClr val="FF0000"/>
                        </a:solidFill>
                        <a:latin typeface="+mn-ea"/>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広隆寺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0.6119</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金戒光明寺</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0.6100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京都府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唐招提寺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0.6075</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a:latin typeface="+mn-ea"/>
                          <a:ea typeface="+mn-ea"/>
                          <a:cs typeface="Times New Roman" panose="02020603050405020304" pitchFamily="18" charset="0"/>
                        </a:rPr>
                        <a:t>神社・神宮・寺院</a:t>
                      </a:r>
                      <a:endParaRPr kumimoji="1" lang="ja-JP" altLang="en-US" sz="24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岡寺</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0.6065</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奈良県</a:t>
                      </a:r>
                    </a:p>
                  </a:txBody>
                  <a:tcPr anchor="ctr"/>
                </a:tc>
                <a:tc>
                  <a:txBody>
                    <a:bodyPr/>
                    <a:lstStyle/>
                    <a:p>
                      <a:pPr algn="ctr"/>
                      <a:r>
                        <a:rPr kumimoji="1" lang="ja-JP" altLang="en-US" sz="2400" dirty="0">
                          <a:latin typeface="+mn-ea"/>
                          <a:ea typeface="+mn-ea"/>
                          <a:cs typeface="Times New Roman" panose="02020603050405020304" pitchFamily="18" charset="0"/>
                        </a:rPr>
                        <a:t>神社・神宮・寺院</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47</a:t>
            </a:fld>
            <a:endParaRPr lang="ja-JP" altLang="en-US"/>
          </a:p>
        </p:txBody>
      </p:sp>
    </p:spTree>
    <p:extLst>
      <p:ext uri="{BB962C8B-B14F-4D97-AF65-F5344CB8AC3E}">
        <p14:creationId xmlns:p14="http://schemas.microsoft.com/office/powerpoint/2010/main" val="25286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278B9B6-128B-33E9-FB9C-759B12B79B70}"/>
                  </a:ext>
                </a:extLst>
              </p:cNvPr>
              <p:cNvSpPr>
                <a:spLocks noGrp="1"/>
              </p:cNvSpPr>
              <p:nvPr>
                <p:ph type="ctrTitle"/>
              </p:nvPr>
            </p:nvSpPr>
            <p:spPr/>
            <p:txBody>
              <a:bodyPr>
                <a:noAutofit/>
              </a:bodyPr>
              <a:lstStyle/>
              <a:p>
                <a:pPr marR="0" lvl="0" defTabSz="914400" rtl="0" eaLnBrk="1" fontAlgn="auto" latinLnBrk="0" hangingPunct="1">
                  <a:lnSpc>
                    <a:spcPct val="100000"/>
                  </a:lnSpc>
                  <a:spcBef>
                    <a:spcPts val="1000"/>
                  </a:spcBef>
                  <a:spcAft>
                    <a:spcPts val="0"/>
                  </a:spcAft>
                  <a:buClrTx/>
                  <a:buSzTx/>
                  <a:tabLst/>
                  <a:defRPr/>
                </a:pPr>
                <a:r>
                  <a:rPr kumimoji="1" lang="ja-JP" altLang="en-US" b="0" i="0" u="none" strike="noStrike" kern="1200" cap="none" spc="0" normalizeH="0" baseline="0" noProof="0" dirty="0">
                    <a:ln>
                      <a:noFill/>
                    </a:ln>
                    <a:solidFill>
                      <a:schemeClr val="bg1"/>
                    </a:solidFill>
                    <a:effectLst/>
                    <a:uLnTx/>
                    <a:uFillTx/>
                    <a:latin typeface="Segoe UI"/>
                    <a:cs typeface="+mn-cs"/>
                  </a:rPr>
                  <a:t>桜島ベクトル</a:t>
                </a:r>
                <a14:m>
                  <m:oMath xmlns:m="http://schemas.openxmlformats.org/officeDocument/2006/math">
                    <m:r>
                      <a:rPr kumimoji="1" lang="ja-JP" altLang="en-US" b="0" i="1" u="none" strike="noStrike" kern="1200" cap="none" spc="0" normalizeH="0" baseline="0" noProof="0">
                        <a:ln>
                          <a:noFill/>
                        </a:ln>
                        <a:solidFill>
                          <a:schemeClr val="bg1"/>
                        </a:solidFill>
                        <a:effectLst/>
                        <a:uLnTx/>
                        <a:uFillTx/>
                        <a:latin typeface="Cambria Math" panose="02040503050406030204" pitchFamily="18" charset="0"/>
                        <a:cs typeface="+mn-cs"/>
                      </a:rPr>
                      <m:t>−</m:t>
                    </m:r>
                  </m:oMath>
                </a14:m>
                <a:r>
                  <a:rPr kumimoji="1" lang="ja-JP" altLang="en-US" b="0" i="0" u="none" strike="noStrike" kern="1200" cap="none" spc="0" normalizeH="0" baseline="0" noProof="0" dirty="0">
                    <a:ln>
                      <a:noFill/>
                    </a:ln>
                    <a:solidFill>
                      <a:schemeClr val="bg1"/>
                    </a:solidFill>
                    <a:effectLst/>
                    <a:uLnTx/>
                    <a:uFillTx/>
                    <a:latin typeface="Segoe UI"/>
                    <a:cs typeface="+mn-cs"/>
                  </a:rPr>
                  <a:t>鹿児島県ベクトル</a:t>
                </a:r>
                <a14:m>
                  <m:oMath xmlns:m="http://schemas.openxmlformats.org/officeDocument/2006/math">
                    <m:r>
                      <a:rPr kumimoji="1" lang="en-US" altLang="ja-JP" b="0" i="1"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m:t>+</m:t>
                    </m:r>
                  </m:oMath>
                </a14:m>
                <a:r>
                  <a:rPr kumimoji="1" lang="ja-JP" altLang="en-US" b="0" i="0" u="none" strike="noStrike" kern="1200" cap="none" spc="0" normalizeH="0" baseline="0" noProof="0" dirty="0">
                    <a:ln>
                      <a:noFill/>
                    </a:ln>
                    <a:solidFill>
                      <a:schemeClr val="bg1"/>
                    </a:solidFill>
                    <a:effectLst/>
                    <a:uLnTx/>
                    <a:uFillTx/>
                    <a:latin typeface="Segoe UI"/>
                    <a:cs typeface="+mn-cs"/>
                  </a:rPr>
                  <a:t>北海道ベクトル</a:t>
                </a:r>
                <a:r>
                  <a:rPr kumimoji="1" lang="ja-JP" altLang="en-US" b="0" i="0" u="none" strike="noStrike" kern="1200" cap="none" spc="0" normalizeH="0" baseline="0" noProof="0" dirty="0">
                    <a:ln>
                      <a:noFill/>
                    </a:ln>
                    <a:solidFill>
                      <a:schemeClr val="bg1"/>
                    </a:solidFill>
                    <a:effectLst/>
                    <a:uLnTx/>
                    <a:uFillTx/>
                    <a:latin typeface="Segoe UI"/>
                    <a:cs typeface="Times New Roman" panose="02020603050405020304" pitchFamily="18" charset="0"/>
                  </a:rPr>
                  <a:t>と</a:t>
                </a:r>
                <a:br>
                  <a:rPr kumimoji="1" lang="en-US" altLang="ja-JP" b="0" i="0" u="none" strike="noStrike" kern="1200" cap="none" spc="0" normalizeH="0" baseline="0" noProof="0" dirty="0">
                    <a:ln>
                      <a:noFill/>
                    </a:ln>
                    <a:solidFill>
                      <a:schemeClr val="bg1"/>
                    </a:solidFill>
                    <a:effectLst/>
                    <a:uLnTx/>
                    <a:uFillTx/>
                    <a:latin typeface="Segoe UI"/>
                    <a:cs typeface="Times New Roman" panose="02020603050405020304" pitchFamily="18" charset="0"/>
                  </a:rPr>
                </a:br>
                <a:r>
                  <a:rPr kumimoji="1" lang="ja-JP" altLang="en-US" b="0" i="0" u="none" strike="noStrike" kern="1200" cap="none" spc="0" normalizeH="0" baseline="0" noProof="0" dirty="0">
                    <a:ln>
                      <a:noFill/>
                    </a:ln>
                    <a:solidFill>
                      <a:schemeClr val="bg1"/>
                    </a:solidFill>
                    <a:effectLst/>
                    <a:uLnTx/>
                    <a:uFillTx/>
                    <a:latin typeface="Segoe UI"/>
                    <a:cs typeface="Times New Roman" panose="02020603050405020304" pitchFamily="18" charset="0"/>
                  </a:rPr>
                  <a:t>全ての観光地ベクトル</a:t>
                </a:r>
                <a:endParaRPr kumimoji="1" lang="en-US" altLang="ja-JP" b="0" i="0" u="none" strike="noStrike" kern="1200" cap="none" spc="0" normalizeH="0" baseline="0" noProof="0" dirty="0">
                  <a:ln>
                    <a:noFill/>
                  </a:ln>
                  <a:solidFill>
                    <a:schemeClr val="bg1"/>
                  </a:solidFill>
                  <a:effectLst/>
                  <a:uLnTx/>
                  <a:uFillTx/>
                  <a:latin typeface="Segoe UI"/>
                  <a:cs typeface="+mn-cs"/>
                </a:endParaRPr>
              </a:p>
            </p:txBody>
          </p:sp>
        </mc:Choice>
        <mc:Fallback xmlns="">
          <p:sp>
            <p:nvSpPr>
              <p:cNvPr id="2" name="タイトル 1">
                <a:extLst>
                  <a:ext uri="{FF2B5EF4-FFF2-40B4-BE49-F238E27FC236}">
                    <a16:creationId xmlns:a16="http://schemas.microsoft.com/office/drawing/2014/main" id="{E278B9B6-128B-33E9-FB9C-759B12B79B70}"/>
                  </a:ext>
                </a:extLst>
              </p:cNvPr>
              <p:cNvSpPr>
                <a:spLocks noGrp="1" noRot="1" noChangeAspect="1" noMove="1" noResize="1" noEditPoints="1" noAdjustHandles="1" noChangeArrowheads="1" noChangeShapeType="1" noTextEdit="1"/>
              </p:cNvSpPr>
              <p:nvPr>
                <p:ph type="ctrTitle"/>
              </p:nvPr>
            </p:nvSpPr>
            <p:spPr>
              <a:blipFill>
                <a:blip r:embed="rId3"/>
                <a:stretch>
                  <a:fillRect l="-2091" t="-18367" r="-2143" b="-25255"/>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6D511A4E-8D51-FC44-0988-89DF58C7DB1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714319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800" dirty="0">
                    <a:solidFill>
                      <a:schemeClr val="bg1"/>
                    </a:solidFill>
                    <a:cs typeface="+mn-cs"/>
                  </a:rPr>
                  <a:t>桜島</a:t>
                </a:r>
                <a:r>
                  <a:rPr lang="en-US" altLang="ja-JP" sz="2800" dirty="0">
                    <a:cs typeface="+mn-cs"/>
                  </a:rPr>
                  <a:t>(</a:t>
                </a:r>
                <a:r>
                  <a:rPr lang="ja-JP" altLang="en-US" sz="2800" dirty="0">
                    <a:cs typeface="+mn-cs"/>
                  </a:rPr>
                  <a:t>山岳</a:t>
                </a:r>
                <a:r>
                  <a:rPr lang="en-US" altLang="ja-JP" sz="2800" dirty="0">
                    <a:cs typeface="+mn-cs"/>
                  </a:rPr>
                  <a:t>/</a:t>
                </a:r>
                <a:r>
                  <a:rPr lang="ja-JP" altLang="en-US" sz="2800" dirty="0">
                    <a:cs typeface="+mn-cs"/>
                  </a:rPr>
                  <a:t>鹿児島県</a:t>
                </a:r>
                <a:r>
                  <a:rPr lang="en-US" altLang="ja-JP" sz="2800" dirty="0">
                    <a:cs typeface="+mn-cs"/>
                  </a:rPr>
                  <a:t>)</a:t>
                </a:r>
                <a:r>
                  <a:rPr lang="ja-JP" altLang="en-US" sz="2800" dirty="0">
                    <a:solidFill>
                      <a:schemeClr val="bg1"/>
                    </a:solidFill>
                    <a:cs typeface="+mn-cs"/>
                  </a:rPr>
                  <a:t>ベクトル</a:t>
                </a:r>
                <a14:m>
                  <m:oMath xmlns:m="http://schemas.openxmlformats.org/officeDocument/2006/math">
                    <m:r>
                      <a:rPr lang="ja-JP" altLang="en-US" sz="2800" i="1">
                        <a:solidFill>
                          <a:schemeClr val="bg1"/>
                        </a:solidFill>
                        <a:latin typeface="Cambria Math" panose="02040503050406030204" pitchFamily="18" charset="0"/>
                        <a:cs typeface="+mn-cs"/>
                      </a:rPr>
                      <m:t>−</m:t>
                    </m:r>
                  </m:oMath>
                </a14:m>
                <a:r>
                  <a:rPr lang="ja-JP" altLang="en-US" sz="2800" dirty="0">
                    <a:solidFill>
                      <a:schemeClr val="bg1"/>
                    </a:solidFill>
                    <a:cs typeface="+mn-cs"/>
                  </a:rPr>
                  <a:t>鹿児島県ベクトル</a:t>
                </a:r>
                <a14:m>
                  <m:oMath xmlns:m="http://schemas.openxmlformats.org/officeDocument/2006/math">
                    <m:r>
                      <a:rPr lang="en-US" altLang="ja-JP" sz="2800" i="1" dirty="0">
                        <a:solidFill>
                          <a:schemeClr val="bg1"/>
                        </a:solidFill>
                        <a:latin typeface="Cambria Math" panose="02040503050406030204" pitchFamily="18" charset="0"/>
                        <a:ea typeface="Cambria Math" panose="02040503050406030204" pitchFamily="18" charset="0"/>
                        <a:cs typeface="+mn-cs"/>
                      </a:rPr>
                      <m:t>+</m:t>
                    </m:r>
                  </m:oMath>
                </a14:m>
                <a:r>
                  <a:rPr lang="ja-JP" altLang="en-US" sz="2800" dirty="0">
                    <a:solidFill>
                      <a:schemeClr val="bg1"/>
                    </a:solidFill>
                    <a:cs typeface="+mn-cs"/>
                  </a:rPr>
                  <a:t>北海道ベクトル</a:t>
                </a:r>
                <a:r>
                  <a:rPr lang="ja-JP" altLang="en-US" sz="2800" dirty="0">
                    <a:solidFill>
                      <a:schemeClr val="bg1"/>
                    </a:solidFill>
                    <a:cs typeface="Times New Roman" panose="02020603050405020304" pitchFamily="18" charset="0"/>
                  </a:rPr>
                  <a:t>と</a:t>
                </a:r>
                <a:br>
                  <a:rPr lang="en-US" altLang="ja-JP" sz="2800" dirty="0">
                    <a:solidFill>
                      <a:schemeClr val="bg1"/>
                    </a:solidFill>
                    <a:cs typeface="Times New Roman" panose="02020603050405020304" pitchFamily="18" charset="0"/>
                  </a:rPr>
                </a:br>
                <a:r>
                  <a:rPr lang="ja-JP" altLang="en-US" sz="2800" dirty="0">
                    <a:solidFill>
                      <a:schemeClr val="bg1"/>
                    </a:solidFill>
                    <a:cs typeface="Times New Roman" panose="02020603050405020304" pitchFamily="18" charset="0"/>
                  </a:rPr>
                  <a:t>全ての観光地ベクトル</a:t>
                </a:r>
                <a:endParaRPr lang="en-US" altLang="ja-JP" sz="28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t="-14184" b="-22695"/>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948721203"/>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桜島</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0.9459</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chemeClr val="tx1"/>
                          </a:solidFill>
                          <a:latin typeface="+mn-ea"/>
                          <a:ea typeface="+mn-ea"/>
                        </a:rPr>
                        <a:t>鹿児島県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山岳</a:t>
                      </a:r>
                    </a:p>
                  </a:txBody>
                  <a:tcPr anchor="ctr"/>
                </a:tc>
                <a:extLst>
                  <a:ext uri="{0D108BD9-81ED-4DB2-BD59-A6C34878D82A}">
                    <a16:rowId xmlns:a16="http://schemas.microsoft.com/office/drawing/2014/main" val="2882740509"/>
                  </a:ext>
                </a:extLst>
              </a:tr>
              <a:tr h="874154">
                <a:tc>
                  <a:txBody>
                    <a:bodyPr/>
                    <a:lstStyle/>
                    <a:p>
                      <a:pPr algn="ctr"/>
                      <a:r>
                        <a:rPr kumimoji="1" lang="zh-TW" altLang="en-US" sz="2400" dirty="0">
                          <a:solidFill>
                            <a:schemeClr val="tx1"/>
                          </a:solidFill>
                          <a:latin typeface="+mn-ea"/>
                          <a:ea typeface="+mn-ea"/>
                        </a:rPr>
                        <a:t>湯之平展望所</a:t>
                      </a:r>
                      <a:endParaRPr kumimoji="1" lang="ja-JP" altLang="en-US" sz="2400" dirty="0">
                        <a:solidFill>
                          <a:schemeClr val="tx1"/>
                        </a:solidFill>
                        <a:latin typeface="+mn-ea"/>
                        <a:ea typeface="+mn-ea"/>
                      </a:endParaRP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0.8887</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chemeClr val="tx1"/>
                          </a:solidFill>
                          <a:latin typeface="+mn-ea"/>
                          <a:ea typeface="+mn-ea"/>
                        </a:rPr>
                        <a:t>鹿児島県</a:t>
                      </a:r>
                    </a:p>
                  </a:txBody>
                  <a:tcPr anchor="ctr"/>
                </a:tc>
                <a:tc>
                  <a:txBody>
                    <a:bodyPr/>
                    <a:lstStyle/>
                    <a:p>
                      <a:pPr algn="ctr"/>
                      <a:r>
                        <a:rPr kumimoji="1" lang="ja-JP" altLang="en-US" sz="2400" dirty="0">
                          <a:solidFill>
                            <a:schemeClr val="tx1"/>
                          </a:solidFill>
                          <a:latin typeface="+mn-ea"/>
                          <a:ea typeface="+mn-ea"/>
                        </a:rPr>
                        <a:t>展望台・展望施設</a:t>
                      </a: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有村溶岩展望所</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0.8762</a:t>
                      </a:r>
                    </a:p>
                  </a:txBody>
                  <a:tcPr anchor="ctr"/>
                </a:tc>
                <a:tc>
                  <a:txBody>
                    <a:bodyPr/>
                    <a:lstStyle/>
                    <a:p>
                      <a:pPr algn="ctr"/>
                      <a:r>
                        <a:rPr kumimoji="1" lang="ja-JP" altLang="en-US" sz="2400" dirty="0">
                          <a:solidFill>
                            <a:schemeClr val="tx1"/>
                          </a:solidFill>
                          <a:latin typeface="+mn-ea"/>
                          <a:ea typeface="+mn-ea"/>
                        </a:rPr>
                        <a:t>鹿児島県</a:t>
                      </a:r>
                      <a:endParaRPr kumimoji="1" lang="en-US" altLang="ja-JP" sz="2400" dirty="0">
                        <a:solidFill>
                          <a:schemeClr val="tx1"/>
                        </a:solidFill>
                        <a:latin typeface="+mn-ea"/>
                        <a:ea typeface="+mn-ea"/>
                      </a:endParaRPr>
                    </a:p>
                  </a:txBody>
                  <a:tcPr anchor="ctr"/>
                </a:tc>
                <a:tc>
                  <a:txBody>
                    <a:bodyPr/>
                    <a:lstStyle/>
                    <a:p>
                      <a:pPr algn="ctr"/>
                      <a:r>
                        <a:rPr kumimoji="1" lang="ja-JP" altLang="en-US" sz="2400" dirty="0">
                          <a:solidFill>
                            <a:schemeClr val="tx1"/>
                          </a:solidFill>
                          <a:latin typeface="+mn-ea"/>
                          <a:ea typeface="+mn-ea"/>
                        </a:rPr>
                        <a:t>展望台・展望施設</a:t>
                      </a:r>
                    </a:p>
                  </a:txBody>
                  <a:tcPr anchor="ctr"/>
                </a:tc>
                <a:extLst>
                  <a:ext uri="{0D108BD9-81ED-4DB2-BD59-A6C34878D82A}">
                    <a16:rowId xmlns:a16="http://schemas.microsoft.com/office/drawing/2014/main" val="4117973163"/>
                  </a:ext>
                </a:extLst>
              </a:tr>
              <a:tr h="874154">
                <a:tc>
                  <a:txBody>
                    <a:bodyPr/>
                    <a:lstStyle/>
                    <a:p>
                      <a:pPr algn="ctr"/>
                      <a:r>
                        <a:rPr kumimoji="1" lang="ja-JP" altLang="en-US" sz="2400" dirty="0">
                          <a:solidFill>
                            <a:schemeClr val="tx1"/>
                          </a:solidFill>
                          <a:latin typeface="+mn-ea"/>
                          <a:ea typeface="+mn-ea"/>
                        </a:rPr>
                        <a:t>城山展望所</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0.8515</a:t>
                      </a:r>
                    </a:p>
                  </a:txBody>
                  <a:tcPr anchor="ctr"/>
                </a:tc>
                <a:tc>
                  <a:txBody>
                    <a:bodyPr/>
                    <a:lstStyle/>
                    <a:p>
                      <a:pPr algn="ctr"/>
                      <a:r>
                        <a:rPr kumimoji="1" lang="ja-JP" altLang="en-US" sz="2400" dirty="0">
                          <a:solidFill>
                            <a:schemeClr val="tx1"/>
                          </a:solidFill>
                          <a:latin typeface="+mn-ea"/>
                          <a:ea typeface="+mn-ea"/>
                        </a:rPr>
                        <a:t>鹿児島県</a:t>
                      </a:r>
                      <a:endParaRPr kumimoji="1" lang="en-US" altLang="ja-JP" sz="2400" dirty="0">
                        <a:solidFill>
                          <a:schemeClr val="tx1"/>
                        </a:solidFill>
                        <a:latin typeface="+mn-ea"/>
                        <a:ea typeface="+mn-ea"/>
                      </a:endParaRPr>
                    </a:p>
                  </a:txBody>
                  <a:tcPr anchor="ctr"/>
                </a:tc>
                <a:tc>
                  <a:txBody>
                    <a:bodyPr/>
                    <a:lstStyle/>
                    <a:p>
                      <a:pPr algn="ctr"/>
                      <a:r>
                        <a:rPr kumimoji="1" lang="ja-JP" altLang="en-US" sz="2400" dirty="0">
                          <a:solidFill>
                            <a:schemeClr val="tx1"/>
                          </a:solidFill>
                          <a:latin typeface="+mn-ea"/>
                          <a:ea typeface="+mn-ea"/>
                        </a:rPr>
                        <a:t>展望台・展望施設</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城山</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0.8354</a:t>
                      </a:r>
                    </a:p>
                  </a:txBody>
                  <a:tcPr anchor="ctr"/>
                </a:tc>
                <a:tc>
                  <a:txBody>
                    <a:bodyPr/>
                    <a:lstStyle/>
                    <a:p>
                      <a:pPr algn="ctr"/>
                      <a:r>
                        <a:rPr kumimoji="1" lang="ja-JP" altLang="en-US" sz="2400" dirty="0">
                          <a:solidFill>
                            <a:schemeClr val="tx1"/>
                          </a:solidFill>
                          <a:latin typeface="+mn-ea"/>
                          <a:ea typeface="+mn-ea"/>
                        </a:rPr>
                        <a:t>鹿児島県</a:t>
                      </a:r>
                      <a:endParaRPr kumimoji="1" lang="en-US" altLang="ja-JP" sz="2400" dirty="0">
                        <a:solidFill>
                          <a:schemeClr val="tx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山岳</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49</a:t>
            </a:fld>
            <a:endParaRPr lang="ja-JP" altLang="en-US"/>
          </a:p>
        </p:txBody>
      </p:sp>
    </p:spTree>
    <p:extLst>
      <p:ext uri="{BB962C8B-B14F-4D97-AF65-F5344CB8AC3E}">
        <p14:creationId xmlns:p14="http://schemas.microsoft.com/office/powerpoint/2010/main" val="269678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63569-C2E7-1A13-F861-4375951017C2}"/>
              </a:ext>
            </a:extLst>
          </p:cNvPr>
          <p:cNvSpPr>
            <a:spLocks noGrp="1"/>
          </p:cNvSpPr>
          <p:nvPr>
            <p:ph type="title"/>
          </p:nvPr>
        </p:nvSpPr>
        <p:spPr/>
        <p:txBody>
          <a:bodyPr>
            <a:normAutofit/>
          </a:bodyPr>
          <a:lstStyle/>
          <a:p>
            <a:r>
              <a:rPr kumimoji="1" lang="en-US" altLang="ja-JP" dirty="0"/>
              <a:t>[1]</a:t>
            </a:r>
            <a:r>
              <a:rPr kumimoji="1" lang="ja-JP" altLang="en-US" dirty="0"/>
              <a:t>における</a:t>
            </a:r>
            <a:r>
              <a:rPr kumimoji="1" lang="en-US" altLang="ja-JP" dirty="0"/>
              <a:t>PV-DBOW</a:t>
            </a:r>
            <a:r>
              <a:rPr kumimoji="1" lang="ja-JP" altLang="en-US" dirty="0"/>
              <a:t>の学習</a:t>
            </a:r>
            <a:r>
              <a:rPr kumimoji="1" lang="en-US" altLang="ja-JP" dirty="0"/>
              <a:t>Ⅰ</a:t>
            </a:r>
            <a:endParaRPr kumimoji="1" lang="ja-JP" altLang="en-US" dirty="0"/>
          </a:p>
        </p:txBody>
      </p:sp>
      <p:sp>
        <p:nvSpPr>
          <p:cNvPr id="3" name="コンテンツ プレースホルダー 2">
            <a:extLst>
              <a:ext uri="{FF2B5EF4-FFF2-40B4-BE49-F238E27FC236}">
                <a16:creationId xmlns:a16="http://schemas.microsoft.com/office/drawing/2014/main" id="{5D15ACED-DD03-387F-9AF5-F23B6DFDBA08}"/>
              </a:ext>
            </a:extLst>
          </p:cNvPr>
          <p:cNvSpPr>
            <a:spLocks noGrp="1"/>
          </p:cNvSpPr>
          <p:nvPr>
            <p:ph idx="1"/>
          </p:nvPr>
        </p:nvSpPr>
        <p:spPr/>
        <p:txBody>
          <a:bodyPr/>
          <a:lstStyle/>
          <a:p>
            <a:pPr marL="0" indent="0">
              <a:buNone/>
            </a:pPr>
            <a:r>
              <a:rPr kumimoji="1" lang="en-US" altLang="ja-JP" dirty="0"/>
              <a:t>1. </a:t>
            </a:r>
            <a:r>
              <a:rPr kumimoji="1" lang="ja-JP" altLang="en-US" dirty="0"/>
              <a:t>ある観光地の全てのレビュー文章を</a:t>
            </a:r>
            <a:r>
              <a:rPr kumimoji="1" lang="en-US" altLang="ja-JP" dirty="0"/>
              <a:t>1</a:t>
            </a:r>
            <a:r>
              <a:rPr kumimoji="1" lang="ja-JP" altLang="en-US" dirty="0"/>
              <a:t>つに繋げる</a:t>
            </a:r>
            <a:endParaRPr kumimoji="1" lang="en-US" altLang="ja-JP" dirty="0"/>
          </a:p>
          <a:p>
            <a:pPr marL="457200" lvl="1" indent="0">
              <a:buNone/>
            </a:pPr>
            <a:r>
              <a:rPr lang="en-US" altLang="ja-JP" dirty="0"/>
              <a:t>ex)</a:t>
            </a:r>
            <a:r>
              <a:rPr lang="ja-JP" altLang="en-US" dirty="0"/>
              <a:t>東京タワー</a:t>
            </a:r>
            <a:endParaRPr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0" indent="0">
              <a:buNone/>
            </a:pPr>
            <a:r>
              <a:rPr lang="en-US" altLang="ja-JP" dirty="0"/>
              <a:t>2. </a:t>
            </a:r>
            <a:r>
              <a:rPr lang="ja-JP" altLang="en-US" dirty="0"/>
              <a:t>観光地全てに一意の</a:t>
            </a:r>
            <a:r>
              <a:rPr lang="en-US" altLang="ja-JP" dirty="0"/>
              <a:t>ID</a:t>
            </a:r>
            <a:r>
              <a:rPr lang="ja-JP" altLang="en-US" dirty="0"/>
              <a:t>を定める</a:t>
            </a:r>
            <a:endParaRPr lang="en-US" altLang="ja-JP" dirty="0"/>
          </a:p>
          <a:p>
            <a:pPr marL="457200" lvl="1" indent="0">
              <a:buNone/>
            </a:pPr>
            <a:r>
              <a:rPr lang="en-US" altLang="ja-JP" dirty="0"/>
              <a:t>ex)</a:t>
            </a:r>
          </a:p>
          <a:p>
            <a:pPr marL="457200" lvl="1"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3E132B77-09ED-F070-17EB-5FD4374A1943}"/>
              </a:ext>
            </a:extLst>
          </p:cNvPr>
          <p:cNvSpPr>
            <a:spLocks noGrp="1"/>
          </p:cNvSpPr>
          <p:nvPr>
            <p:ph type="sldNum" sz="quarter" idx="12"/>
          </p:nvPr>
        </p:nvSpPr>
        <p:spPr/>
        <p:txBody>
          <a:bodyPr/>
          <a:lstStyle/>
          <a:p>
            <a:fld id="{3C83C733-A267-4C27-B924-90460700986B}" type="slidenum">
              <a:rPr lang="ja-JP" altLang="en-US" smtClean="0"/>
              <a:pPr/>
              <a:t>5</a:t>
            </a:fld>
            <a:endParaRPr lang="ja-JP" altLang="en-US"/>
          </a:p>
        </p:txBody>
      </p:sp>
      <p:pic>
        <p:nvPicPr>
          <p:cNvPr id="7" name="図 6">
            <a:extLst>
              <a:ext uri="{FF2B5EF4-FFF2-40B4-BE49-F238E27FC236}">
                <a16:creationId xmlns:a16="http://schemas.microsoft.com/office/drawing/2014/main" id="{DFF2C58B-778C-CDAC-27CE-042FC571BC31}"/>
              </a:ext>
            </a:extLst>
          </p:cNvPr>
          <p:cNvPicPr>
            <a:picLocks noChangeAspect="1"/>
          </p:cNvPicPr>
          <p:nvPr/>
        </p:nvPicPr>
        <p:blipFill rotWithShape="1">
          <a:blip r:embed="rId3"/>
          <a:srcRect l="23108" t="54531" r="46154" b="38213"/>
          <a:stretch/>
        </p:blipFill>
        <p:spPr>
          <a:xfrm>
            <a:off x="262076" y="2094128"/>
            <a:ext cx="5469253" cy="838495"/>
          </a:xfrm>
          <a:prstGeom prst="rect">
            <a:avLst/>
          </a:prstGeom>
        </p:spPr>
      </p:pic>
      <p:pic>
        <p:nvPicPr>
          <p:cNvPr id="8" name="図 7">
            <a:extLst>
              <a:ext uri="{FF2B5EF4-FFF2-40B4-BE49-F238E27FC236}">
                <a16:creationId xmlns:a16="http://schemas.microsoft.com/office/drawing/2014/main" id="{792AC1B2-5814-DEB6-C470-C6481B245DB2}"/>
              </a:ext>
            </a:extLst>
          </p:cNvPr>
          <p:cNvPicPr>
            <a:picLocks noChangeAspect="1"/>
          </p:cNvPicPr>
          <p:nvPr/>
        </p:nvPicPr>
        <p:blipFill rotWithShape="1">
          <a:blip r:embed="rId3"/>
          <a:srcRect l="23108" t="32324" r="46154" b="62158"/>
          <a:stretch/>
        </p:blipFill>
        <p:spPr>
          <a:xfrm>
            <a:off x="262076" y="2932623"/>
            <a:ext cx="5469254" cy="637636"/>
          </a:xfrm>
          <a:prstGeom prst="rect">
            <a:avLst/>
          </a:prstGeom>
        </p:spPr>
      </p:pic>
      <p:sp>
        <p:nvSpPr>
          <p:cNvPr id="9" name="右矢印 8">
            <a:extLst>
              <a:ext uri="{FF2B5EF4-FFF2-40B4-BE49-F238E27FC236}">
                <a16:creationId xmlns:a16="http://schemas.microsoft.com/office/drawing/2014/main" id="{7ED2B527-6DFF-2B28-50B6-70EE713398EA}"/>
              </a:ext>
            </a:extLst>
          </p:cNvPr>
          <p:cNvSpPr/>
          <p:nvPr/>
        </p:nvSpPr>
        <p:spPr>
          <a:xfrm>
            <a:off x="5853249" y="2513375"/>
            <a:ext cx="923731" cy="653143"/>
          </a:xfrm>
          <a:prstGeom prst="rightArrow">
            <a:avLst/>
          </a:prstGeom>
          <a:solidFill>
            <a:srgbClr val="0070C0"/>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6AEE6144-512B-B277-A9C0-E15EA9E37B18}"/>
              </a:ext>
            </a:extLst>
          </p:cNvPr>
          <p:cNvSpPr txBox="1"/>
          <p:nvPr/>
        </p:nvSpPr>
        <p:spPr>
          <a:xfrm>
            <a:off x="6792995" y="2362892"/>
            <a:ext cx="4777273" cy="954107"/>
          </a:xfrm>
          <a:prstGeom prst="rect">
            <a:avLst/>
          </a:prstGeom>
          <a:noFill/>
        </p:spPr>
        <p:txBody>
          <a:bodyPr wrap="square" rtlCol="0">
            <a:spAutoFit/>
          </a:bodyPr>
          <a:lstStyle/>
          <a:p>
            <a:pPr algn="ctr"/>
            <a:r>
              <a:rPr kumimoji="1" lang="ja-JP" altLang="en-US" sz="2800" dirty="0"/>
              <a:t>やっぱり東京と言ったら</a:t>
            </a:r>
            <a:endParaRPr kumimoji="1" lang="en-US" altLang="ja-JP" sz="2800" dirty="0"/>
          </a:p>
          <a:p>
            <a:pPr algn="ctr"/>
            <a:r>
              <a:rPr kumimoji="1" lang="ja-JP" altLang="en-US" sz="2800" dirty="0"/>
              <a:t>東京タワーだね！夜の</a:t>
            </a:r>
            <a:r>
              <a:rPr kumimoji="1" lang="en-US" altLang="ja-JP" sz="2800" dirty="0"/>
              <a:t>…</a:t>
            </a:r>
            <a:endParaRPr kumimoji="1" lang="ja-JP" altLang="en-US" sz="2800" dirty="0" err="1"/>
          </a:p>
        </p:txBody>
      </p:sp>
      <p:graphicFrame>
        <p:nvGraphicFramePr>
          <p:cNvPr id="13" name="表 12">
            <a:extLst>
              <a:ext uri="{FF2B5EF4-FFF2-40B4-BE49-F238E27FC236}">
                <a16:creationId xmlns:a16="http://schemas.microsoft.com/office/drawing/2014/main" id="{7E63E5FC-16D2-2C83-3687-D34223C8A9DF}"/>
              </a:ext>
            </a:extLst>
          </p:cNvPr>
          <p:cNvGraphicFramePr>
            <a:graphicFrameLocks noGrp="1"/>
          </p:cNvGraphicFramePr>
          <p:nvPr/>
        </p:nvGraphicFramePr>
        <p:xfrm>
          <a:off x="2474217" y="4279193"/>
          <a:ext cx="7243566" cy="2060265"/>
        </p:xfrm>
        <a:graphic>
          <a:graphicData uri="http://schemas.openxmlformats.org/drawingml/2006/table">
            <a:tbl>
              <a:tblPr firstRow="1" bandRow="1">
                <a:tableStyleId>{5C22544A-7EE6-4342-B048-85BDC9FD1C3A}</a:tableStyleId>
              </a:tblPr>
              <a:tblGrid>
                <a:gridCol w="3621783">
                  <a:extLst>
                    <a:ext uri="{9D8B030D-6E8A-4147-A177-3AD203B41FA5}">
                      <a16:colId xmlns:a16="http://schemas.microsoft.com/office/drawing/2014/main" val="2262794245"/>
                    </a:ext>
                  </a:extLst>
                </a:gridCol>
                <a:gridCol w="3621783">
                  <a:extLst>
                    <a:ext uri="{9D8B030D-6E8A-4147-A177-3AD203B41FA5}">
                      <a16:colId xmlns:a16="http://schemas.microsoft.com/office/drawing/2014/main" val="157445415"/>
                    </a:ext>
                  </a:extLst>
                </a:gridCol>
              </a:tblGrid>
              <a:tr h="412053">
                <a:tc>
                  <a:txBody>
                    <a:bodyPr/>
                    <a:lstStyle/>
                    <a:p>
                      <a:pPr algn="ctr"/>
                      <a:r>
                        <a:rPr kumimoji="1" lang="ja-JP" altLang="en-US" sz="2000" dirty="0"/>
                        <a:t>観光地</a:t>
                      </a:r>
                    </a:p>
                  </a:txBody>
                  <a:tcPr/>
                </a:tc>
                <a:tc>
                  <a:txBody>
                    <a:bodyPr/>
                    <a:lstStyle/>
                    <a:p>
                      <a:pPr algn="ctr"/>
                      <a:r>
                        <a:rPr kumimoji="1" lang="en-US" altLang="ja-JP" sz="2000" dirty="0"/>
                        <a:t>ID</a:t>
                      </a:r>
                      <a:endParaRPr kumimoji="1" lang="ja-JP" altLang="en-US" sz="2000" dirty="0"/>
                    </a:p>
                  </a:txBody>
                  <a:tcPr/>
                </a:tc>
                <a:extLst>
                  <a:ext uri="{0D108BD9-81ED-4DB2-BD59-A6C34878D82A}">
                    <a16:rowId xmlns:a16="http://schemas.microsoft.com/office/drawing/2014/main" val="3355453880"/>
                  </a:ext>
                </a:extLst>
              </a:tr>
              <a:tr h="412053">
                <a:tc>
                  <a:txBody>
                    <a:bodyPr/>
                    <a:lstStyle/>
                    <a:p>
                      <a:pPr algn="ctr"/>
                      <a:r>
                        <a:rPr kumimoji="1" lang="ja-JP" altLang="en-US" sz="2000" dirty="0"/>
                        <a:t>東京タワー</a:t>
                      </a:r>
                    </a:p>
                  </a:txBody>
                  <a:tcPr/>
                </a:tc>
                <a:tc>
                  <a:txBody>
                    <a:bodyPr/>
                    <a:lstStyle/>
                    <a:p>
                      <a:pPr algn="ctr"/>
                      <a:r>
                        <a:rPr kumimoji="1" lang="en-US" altLang="ja-JP" sz="2000" dirty="0"/>
                        <a:t>0</a:t>
                      </a:r>
                      <a:endParaRPr kumimoji="1" lang="ja-JP" altLang="en-US" sz="2000"/>
                    </a:p>
                  </a:txBody>
                  <a:tcPr/>
                </a:tc>
                <a:extLst>
                  <a:ext uri="{0D108BD9-81ED-4DB2-BD59-A6C34878D82A}">
                    <a16:rowId xmlns:a16="http://schemas.microsoft.com/office/drawing/2014/main" val="3593477717"/>
                  </a:ext>
                </a:extLst>
              </a:tr>
              <a:tr h="412053">
                <a:tc>
                  <a:txBody>
                    <a:bodyPr/>
                    <a:lstStyle/>
                    <a:p>
                      <a:pPr algn="ctr"/>
                      <a:r>
                        <a:rPr kumimoji="1" lang="ja-JP" altLang="en-US" sz="2000" dirty="0"/>
                        <a:t>海遊館</a:t>
                      </a:r>
                    </a:p>
                  </a:txBody>
                  <a:tcPr/>
                </a:tc>
                <a:tc>
                  <a:txBody>
                    <a:bodyPr/>
                    <a:lstStyle/>
                    <a:p>
                      <a:pPr algn="ctr"/>
                      <a:r>
                        <a:rPr kumimoji="1" lang="en-US" altLang="ja-JP" sz="2000" dirty="0"/>
                        <a:t>1</a:t>
                      </a:r>
                      <a:endParaRPr kumimoji="1" lang="ja-JP" altLang="en-US" sz="2000" dirty="0"/>
                    </a:p>
                  </a:txBody>
                  <a:tcPr/>
                </a:tc>
                <a:extLst>
                  <a:ext uri="{0D108BD9-81ED-4DB2-BD59-A6C34878D82A}">
                    <a16:rowId xmlns:a16="http://schemas.microsoft.com/office/drawing/2014/main" val="1685799310"/>
                  </a:ext>
                </a:extLst>
              </a:tr>
              <a:tr h="412053">
                <a:tc>
                  <a:txBody>
                    <a:bodyPr/>
                    <a:lstStyle/>
                    <a:p>
                      <a:pPr algn="ctr"/>
                      <a:r>
                        <a:rPr kumimoji="1" lang="ja-JP" altLang="en-US" sz="2000" dirty="0"/>
                        <a:t>金閣寺</a:t>
                      </a:r>
                    </a:p>
                  </a:txBody>
                  <a:tcPr/>
                </a:tc>
                <a:tc>
                  <a:txBody>
                    <a:bodyPr/>
                    <a:lstStyle/>
                    <a:p>
                      <a:pPr algn="ctr"/>
                      <a:r>
                        <a:rPr kumimoji="1" lang="en-US" altLang="ja-JP" sz="2000" dirty="0"/>
                        <a:t>2</a:t>
                      </a:r>
                      <a:endParaRPr kumimoji="1" lang="ja-JP" altLang="en-US" sz="2000" dirty="0"/>
                    </a:p>
                  </a:txBody>
                  <a:tcPr/>
                </a:tc>
                <a:extLst>
                  <a:ext uri="{0D108BD9-81ED-4DB2-BD59-A6C34878D82A}">
                    <a16:rowId xmlns:a16="http://schemas.microsoft.com/office/drawing/2014/main" val="338156686"/>
                  </a:ext>
                </a:extLst>
              </a:tr>
              <a:tr h="412053">
                <a:tc>
                  <a:txBody>
                    <a:bodyPr/>
                    <a:lstStyle/>
                    <a:p>
                      <a:pPr algn="ctr"/>
                      <a:r>
                        <a:rPr kumimoji="1" lang="en-US" altLang="ja-JP" sz="2000" dirty="0"/>
                        <a:t>…</a:t>
                      </a:r>
                      <a:endParaRPr kumimoji="1" lang="ja-JP" altLang="en-US" sz="2000"/>
                    </a:p>
                  </a:txBody>
                  <a:tcPr/>
                </a:tc>
                <a:tc>
                  <a:txBody>
                    <a:bodyPr/>
                    <a:lstStyle/>
                    <a:p>
                      <a:pPr algn="ctr"/>
                      <a:r>
                        <a:rPr kumimoji="1" lang="en-US" altLang="ja-JP" sz="2000" dirty="0"/>
                        <a:t>…</a:t>
                      </a:r>
                      <a:endParaRPr kumimoji="1" lang="ja-JP" altLang="en-US" sz="2000" dirty="0"/>
                    </a:p>
                  </a:txBody>
                  <a:tcPr/>
                </a:tc>
                <a:extLst>
                  <a:ext uri="{0D108BD9-81ED-4DB2-BD59-A6C34878D82A}">
                    <a16:rowId xmlns:a16="http://schemas.microsoft.com/office/drawing/2014/main" val="2261326000"/>
                  </a:ext>
                </a:extLst>
              </a:tr>
            </a:tbl>
          </a:graphicData>
        </a:graphic>
      </p:graphicFrame>
    </p:spTree>
    <p:extLst>
      <p:ext uri="{BB962C8B-B14F-4D97-AF65-F5344CB8AC3E}">
        <p14:creationId xmlns:p14="http://schemas.microsoft.com/office/powerpoint/2010/main" val="1956840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2∗</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2∗</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464717905"/>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キロロ</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スノーワールド</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0.8253</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zh-TW" altLang="en-US" sz="2400" dirty="0">
                          <a:solidFill>
                            <a:schemeClr val="tx1"/>
                          </a:solidFill>
                          <a:latin typeface="+mn-ea"/>
                          <a:ea typeface="+mn-ea"/>
                        </a:rPr>
                        <a:t>毛無山展望所</a:t>
                      </a:r>
                      <a:endParaRPr kumimoji="1" lang="ja-JP" altLang="en-US" sz="2400" dirty="0">
                        <a:solidFill>
                          <a:schemeClr val="tx1"/>
                        </a:solidFill>
                        <a:latin typeface="+mn-ea"/>
                        <a:ea typeface="+mn-ea"/>
                      </a:endParaRP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0.8141</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algn="ctr"/>
                      <a:r>
                        <a:rPr kumimoji="1" lang="ja-JP" altLang="en-US" sz="2400" dirty="0">
                          <a:solidFill>
                            <a:schemeClr val="tx1"/>
                          </a:solidFill>
                          <a:latin typeface="+mn-ea"/>
                          <a:ea typeface="+mn-ea"/>
                        </a:rPr>
                        <a:t>展望台・展望施設</a:t>
                      </a: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rgbClr val="FF0000"/>
                          </a:solidFill>
                          <a:latin typeface="+mn-ea"/>
                          <a:ea typeface="+mn-ea"/>
                        </a:rPr>
                        <a:t>藻岩山</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0.8105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mn-ea"/>
                          <a:ea typeface="+mn-ea"/>
                        </a:rPr>
                        <a:t>山岳</a:t>
                      </a:r>
                    </a:p>
                  </a:txBody>
                  <a:tcPr anchor="ctr"/>
                </a:tc>
                <a:extLst>
                  <a:ext uri="{0D108BD9-81ED-4DB2-BD59-A6C34878D82A}">
                    <a16:rowId xmlns:a16="http://schemas.microsoft.com/office/drawing/2014/main" val="4117973163"/>
                  </a:ext>
                </a:extLst>
              </a:tr>
              <a:tr h="874154">
                <a:tc>
                  <a:txBody>
                    <a:bodyPr/>
                    <a:lstStyle/>
                    <a:p>
                      <a:pPr algn="ctr"/>
                      <a:r>
                        <a:rPr kumimoji="1" lang="ja-JP" altLang="en-US" sz="2400" dirty="0">
                          <a:solidFill>
                            <a:schemeClr val="tx1"/>
                          </a:solidFill>
                          <a:latin typeface="+mn-ea"/>
                          <a:ea typeface="+mn-ea"/>
                        </a:rPr>
                        <a:t>稚内公園</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0.8062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algn="ctr"/>
                      <a:r>
                        <a:rPr kumimoji="1" lang="ja-JP" altLang="en-US" sz="2400" dirty="0">
                          <a:solidFill>
                            <a:schemeClr val="tx1"/>
                          </a:solidFill>
                          <a:latin typeface="+mn-ea"/>
                          <a:ea typeface="+mn-ea"/>
                        </a:rPr>
                        <a:t>公園・庭園</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朝里川温泉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0.8051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50</a:t>
            </a:fld>
            <a:endParaRPr lang="ja-JP" altLang="en-US"/>
          </a:p>
        </p:txBody>
      </p:sp>
    </p:spTree>
    <p:extLst>
      <p:ext uri="{BB962C8B-B14F-4D97-AF65-F5344CB8AC3E}">
        <p14:creationId xmlns:p14="http://schemas.microsoft.com/office/powerpoint/2010/main" val="3777057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3∗</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3∗</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586779844"/>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キロロ</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スノーワールド</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0.8139</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dirty="0">
                          <a:solidFill>
                            <a:schemeClr val="tx1"/>
                          </a:solidFill>
                          <a:latin typeface="+mn-ea"/>
                          <a:ea typeface="+mn-ea"/>
                        </a:rPr>
                        <a:t>朝里川温泉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0.8066</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0.8014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0.7952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spc="-100" baseline="0" dirty="0">
                          <a:solidFill>
                            <a:schemeClr val="tx1"/>
                          </a:solidFill>
                          <a:latin typeface="+mn-ea"/>
                          <a:ea typeface="+mn-ea"/>
                        </a:rPr>
                        <a:t>ニセコ東急グラン・ヒラフスキー場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0.7776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51</a:t>
            </a:fld>
            <a:endParaRPr lang="ja-JP" altLang="en-US"/>
          </a:p>
        </p:txBody>
      </p:sp>
    </p:spTree>
    <p:extLst>
      <p:ext uri="{BB962C8B-B14F-4D97-AF65-F5344CB8AC3E}">
        <p14:creationId xmlns:p14="http://schemas.microsoft.com/office/powerpoint/2010/main" val="3749889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4∗</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4∗</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327530151"/>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0.7780</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dirty="0">
                          <a:solidFill>
                            <a:schemeClr val="tx1"/>
                          </a:solidFill>
                          <a:latin typeface="+mn-ea"/>
                          <a:ea typeface="+mn-ea"/>
                        </a:rPr>
                        <a:t>朝里川温泉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0.7727</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キロロ</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スノーワールド</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0.7704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0.7659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spc="0" baseline="0" dirty="0">
                          <a:solidFill>
                            <a:schemeClr val="tx1"/>
                          </a:solidFill>
                          <a:latin typeface="+mn-ea"/>
                          <a:ea typeface="+mn-ea"/>
                        </a:rPr>
                        <a:t>サッポロテイネ</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0.7439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52</a:t>
            </a:fld>
            <a:endParaRPr lang="ja-JP" altLang="en-US"/>
          </a:p>
        </p:txBody>
      </p:sp>
    </p:spTree>
    <p:extLst>
      <p:ext uri="{BB962C8B-B14F-4D97-AF65-F5344CB8AC3E}">
        <p14:creationId xmlns:p14="http://schemas.microsoft.com/office/powerpoint/2010/main" val="80896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5∗</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5∗</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651074997"/>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0.7438</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dirty="0">
                          <a:solidFill>
                            <a:schemeClr val="tx1"/>
                          </a:solidFill>
                          <a:latin typeface="+mn-ea"/>
                          <a:ea typeface="+mn-ea"/>
                        </a:rPr>
                        <a:t>朝里川温泉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0.7311</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0.7278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dirty="0">
                          <a:solidFill>
                            <a:schemeClr val="tx1"/>
                          </a:solidFill>
                          <a:latin typeface="+mn-ea"/>
                          <a:ea typeface="+mn-ea"/>
                        </a:rPr>
                        <a:t>キロロ</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スノーワールド</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0.7218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spc="0" baseline="0" dirty="0">
                          <a:solidFill>
                            <a:schemeClr val="tx1"/>
                          </a:solidFill>
                          <a:latin typeface="+mn-ea"/>
                          <a:ea typeface="+mn-ea"/>
                        </a:rPr>
                        <a:t>さっぽろ</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ばんけいスキー場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0.7129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53</a:t>
            </a:fld>
            <a:endParaRPr lang="ja-JP" altLang="en-US"/>
          </a:p>
        </p:txBody>
      </p:sp>
    </p:spTree>
    <p:extLst>
      <p:ext uri="{BB962C8B-B14F-4D97-AF65-F5344CB8AC3E}">
        <p14:creationId xmlns:p14="http://schemas.microsoft.com/office/powerpoint/2010/main" val="6277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6∗</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6∗</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356360681"/>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0.7102</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dirty="0">
                          <a:solidFill>
                            <a:schemeClr val="tx1"/>
                          </a:solidFill>
                          <a:latin typeface="+mn-ea"/>
                          <a:ea typeface="+mn-ea"/>
                        </a:rPr>
                        <a:t>朝里川温泉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0.6923</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0.6916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spc="0" baseline="0" dirty="0">
                          <a:solidFill>
                            <a:schemeClr val="tx1"/>
                          </a:solidFill>
                          <a:latin typeface="+mn-ea"/>
                          <a:ea typeface="+mn-ea"/>
                        </a:rPr>
                        <a:t>さっぽろ</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ばんけいスキー場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0.6824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キロロ</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スノーワールド</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0.6781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54</a:t>
            </a:fld>
            <a:endParaRPr lang="ja-JP" altLang="en-US"/>
          </a:p>
        </p:txBody>
      </p:sp>
    </p:spTree>
    <p:extLst>
      <p:ext uri="{BB962C8B-B14F-4D97-AF65-F5344CB8AC3E}">
        <p14:creationId xmlns:p14="http://schemas.microsoft.com/office/powerpoint/2010/main" val="1515245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7∗</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7∗</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989103492"/>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0.6806</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0.6601</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朝里川温泉</a:t>
                      </a:r>
                      <a:endParaRPr kumimoji="1" lang="en-US" altLang="ja-JP" sz="2400" dirty="0">
                        <a:solidFill>
                          <a:schemeClr val="tx1"/>
                        </a:solidFill>
                        <a:latin typeface="+mn-ea"/>
                        <a:ea typeface="+mn-ea"/>
                      </a:endParaRPr>
                    </a:p>
                    <a:p>
                      <a:pPr algn="ctr"/>
                      <a:r>
                        <a:rPr kumimoji="1" lang="ja-JP" altLang="en-US" sz="240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0.6590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spc="0" baseline="0" dirty="0">
                          <a:solidFill>
                            <a:schemeClr val="tx1"/>
                          </a:solidFill>
                          <a:latin typeface="+mn-ea"/>
                          <a:ea typeface="+mn-ea"/>
                        </a:rPr>
                        <a:t>さっぽろ</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ばんけいスキー場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0.6553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サッポロテイネ</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0.6450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55</a:t>
            </a:fld>
            <a:endParaRPr lang="ja-JP" altLang="en-US"/>
          </a:p>
        </p:txBody>
      </p:sp>
    </p:spTree>
    <p:extLst>
      <p:ext uri="{BB962C8B-B14F-4D97-AF65-F5344CB8AC3E}">
        <p14:creationId xmlns:p14="http://schemas.microsoft.com/office/powerpoint/2010/main" val="1994714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8∗</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8∗</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381270281"/>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0.6555</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0.6336</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spc="0" baseline="0" dirty="0">
                          <a:solidFill>
                            <a:schemeClr val="tx1"/>
                          </a:solidFill>
                          <a:latin typeface="+mn-ea"/>
                          <a:ea typeface="+mn-ea"/>
                        </a:rPr>
                        <a:t>さっぽろ</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ばんけいスキー場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0.6321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spc="0" baseline="0" dirty="0">
                          <a:solidFill>
                            <a:schemeClr val="tx1"/>
                          </a:solidFill>
                          <a:latin typeface="+mn-ea"/>
                          <a:ea typeface="+mn-ea"/>
                        </a:rPr>
                        <a:t>朝里川温泉</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0.6310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サッポロテイネ</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0.6200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56</a:t>
            </a:fld>
            <a:endParaRPr lang="ja-JP" altLang="en-US"/>
          </a:p>
        </p:txBody>
      </p:sp>
    </p:spTree>
    <p:extLst>
      <p:ext uri="{BB962C8B-B14F-4D97-AF65-F5344CB8AC3E}">
        <p14:creationId xmlns:p14="http://schemas.microsoft.com/office/powerpoint/2010/main" val="1713337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9∗</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9∗</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501102102"/>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0.6342</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spc="0" baseline="0" dirty="0">
                          <a:solidFill>
                            <a:schemeClr val="tx1"/>
                          </a:solidFill>
                          <a:latin typeface="+mn-ea"/>
                          <a:ea typeface="+mn-ea"/>
                        </a:rPr>
                        <a:t>さっぽろ</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ばんけいスキー場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0.6125</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0.6114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spc="0" baseline="0" dirty="0">
                          <a:solidFill>
                            <a:schemeClr val="tx1"/>
                          </a:solidFill>
                          <a:latin typeface="+mn-ea"/>
                          <a:ea typeface="+mn-ea"/>
                        </a:rPr>
                        <a:t>朝里川温泉</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0.6076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サッポロテイネ</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0.5989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57</a:t>
            </a:fld>
            <a:endParaRPr lang="ja-JP" altLang="en-US"/>
          </a:p>
        </p:txBody>
      </p:sp>
    </p:spTree>
    <p:extLst>
      <p:ext uri="{BB962C8B-B14F-4D97-AF65-F5344CB8AC3E}">
        <p14:creationId xmlns:p14="http://schemas.microsoft.com/office/powerpoint/2010/main" val="3682341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pPr lvl="0">
                  <a:lnSpc>
                    <a:spcPct val="100000"/>
                  </a:lnSpc>
                  <a:spcBef>
                    <a:spcPts val="1000"/>
                  </a:spcBef>
                </a:pPr>
                <a:r>
                  <a:rPr lang="ja-JP" altLang="en-US" sz="2400" dirty="0">
                    <a:solidFill>
                      <a:schemeClr val="bg1"/>
                    </a:solidFill>
                    <a:cs typeface="+mn-cs"/>
                  </a:rPr>
                  <a:t>桜島ベクトル</a:t>
                </a:r>
                <a14:m>
                  <m:oMath xmlns:m="http://schemas.openxmlformats.org/officeDocument/2006/math">
                    <m:r>
                      <a:rPr lang="ja-JP" altLang="en-US" sz="2400" i="1">
                        <a:solidFill>
                          <a:schemeClr val="bg1"/>
                        </a:solidFill>
                        <a:latin typeface="Cambria Math" panose="02040503050406030204" pitchFamily="18" charset="0"/>
                        <a:cs typeface="+mn-cs"/>
                      </a:rPr>
                      <m:t>−</m:t>
                    </m:r>
                    <m:r>
                      <a:rPr lang="en-US" altLang="ja-JP" sz="2400" b="0" i="1" smtClean="0">
                        <a:solidFill>
                          <a:schemeClr val="bg1"/>
                        </a:solidFill>
                        <a:latin typeface="Cambria Math" panose="02040503050406030204" pitchFamily="18" charset="0"/>
                        <a:cs typeface="+mn-cs"/>
                      </a:rPr>
                      <m:t>10∗</m:t>
                    </m:r>
                  </m:oMath>
                </a14:m>
                <a:r>
                  <a:rPr lang="ja-JP" altLang="en-US" sz="2400" dirty="0">
                    <a:solidFill>
                      <a:schemeClr val="bg1"/>
                    </a:solidFill>
                    <a:cs typeface="+mn-cs"/>
                  </a:rPr>
                  <a:t>鹿児島県ベクトル</a:t>
                </a:r>
                <a14:m>
                  <m:oMath xmlns:m="http://schemas.openxmlformats.org/officeDocument/2006/math">
                    <m:r>
                      <a:rPr lang="en-US" altLang="ja-JP" sz="2400" i="1" dirty="0">
                        <a:solidFill>
                          <a:schemeClr val="bg1"/>
                        </a:solidFill>
                        <a:latin typeface="Cambria Math" panose="02040503050406030204" pitchFamily="18" charset="0"/>
                        <a:ea typeface="Cambria Math" panose="02040503050406030204" pitchFamily="18" charset="0"/>
                        <a:cs typeface="+mn-cs"/>
                      </a:rPr>
                      <m:t>+</m:t>
                    </m:r>
                    <m:r>
                      <a:rPr lang="en-US" altLang="ja-JP" sz="2400" b="0" i="1" dirty="0" smtClean="0">
                        <a:solidFill>
                          <a:schemeClr val="bg1"/>
                        </a:solidFill>
                        <a:latin typeface="Cambria Math" panose="02040503050406030204" pitchFamily="18" charset="0"/>
                        <a:ea typeface="Cambria Math" panose="02040503050406030204" pitchFamily="18" charset="0"/>
                        <a:cs typeface="+mn-cs"/>
                      </a:rPr>
                      <m:t>10∗</m:t>
                    </m:r>
                  </m:oMath>
                </a14:m>
                <a:r>
                  <a:rPr lang="ja-JP" altLang="en-US" sz="2400" dirty="0">
                    <a:solidFill>
                      <a:schemeClr val="bg1"/>
                    </a:solidFill>
                    <a:cs typeface="+mn-cs"/>
                  </a:rPr>
                  <a:t>北海道ベクトル</a:t>
                </a:r>
                <a:r>
                  <a:rPr lang="ja-JP" altLang="en-US" sz="2400" dirty="0">
                    <a:solidFill>
                      <a:schemeClr val="bg1"/>
                    </a:solidFill>
                    <a:cs typeface="Times New Roman" panose="02020603050405020304" pitchFamily="18" charset="0"/>
                  </a:rPr>
                  <a:t>と全ての観光地ベクトル</a:t>
                </a:r>
                <a:endParaRPr lang="en-US" altLang="ja-JP" sz="2400" dirty="0">
                  <a:solidFill>
                    <a:schemeClr val="bg1"/>
                  </a:solidFill>
                  <a:cs typeface="+mn-cs"/>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487785310"/>
              </p:ext>
            </p:extLst>
          </p:nvPr>
        </p:nvGraphicFramePr>
        <p:xfrm>
          <a:off x="257174" y="1052735"/>
          <a:ext cx="11662756" cy="5328594"/>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803053803"/>
                    </a:ext>
                  </a:extLst>
                </a:gridCol>
              </a:tblGrid>
              <a:tr h="874154">
                <a:tc>
                  <a:txBody>
                    <a:bodyPr/>
                    <a:lstStyle/>
                    <a:p>
                      <a:pPr algn="ctr"/>
                      <a:r>
                        <a:rPr kumimoji="1" lang="ja-JP" altLang="en-US" sz="2400" dirty="0">
                          <a:latin typeface="+mn-ea"/>
                          <a:ea typeface="+mn-ea"/>
                        </a:rPr>
                        <a:t>観光地名</a:t>
                      </a:r>
                    </a:p>
                  </a:txBody>
                  <a:tcPr anchor="ctr"/>
                </a:tc>
                <a:tc>
                  <a:txBody>
                    <a:bodyPr/>
                    <a:lstStyle/>
                    <a:p>
                      <a:pPr algn="ctr"/>
                      <a:r>
                        <a:rPr kumimoji="1" lang="ja-JP" altLang="en-US" sz="2400" dirty="0">
                          <a:latin typeface="+mn-ea"/>
                          <a:ea typeface="+mn-ea"/>
                        </a:rPr>
                        <a:t>コサイン類似度</a:t>
                      </a:r>
                    </a:p>
                  </a:txBody>
                  <a:tcPr anchor="ctr"/>
                </a:tc>
                <a:tc>
                  <a:txBody>
                    <a:bodyPr/>
                    <a:lstStyle/>
                    <a:p>
                      <a:pPr algn="ctr"/>
                      <a:r>
                        <a:rPr kumimoji="1" lang="ja-JP" altLang="en-US" sz="24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n-ea"/>
                          <a:ea typeface="+mn-ea"/>
                        </a:rPr>
                        <a:t>カテゴリ名</a:t>
                      </a:r>
                    </a:p>
                  </a:txBody>
                  <a:tcPr anchor="ctr"/>
                </a:tc>
                <a:extLst>
                  <a:ext uri="{0D108BD9-81ED-4DB2-BD59-A6C34878D82A}">
                    <a16:rowId xmlns:a16="http://schemas.microsoft.com/office/drawing/2014/main" val="461421694"/>
                  </a:ext>
                </a:extLst>
              </a:tr>
              <a:tr h="8741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札幌国際スキー場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0.6162</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スキー・</a:t>
                      </a:r>
                      <a:endParaRPr kumimoji="1" lang="en-US" altLang="ja-JP" sz="2400" dirty="0">
                        <a:solidFill>
                          <a:schemeClr val="tx1"/>
                        </a:solidFill>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mn-ea"/>
                          <a:ea typeface="+mn-ea"/>
                        </a:rPr>
                        <a:t>スノーボード</a:t>
                      </a:r>
                    </a:p>
                  </a:txBody>
                  <a:tcPr anchor="ctr"/>
                </a:tc>
                <a:extLst>
                  <a:ext uri="{0D108BD9-81ED-4DB2-BD59-A6C34878D82A}">
                    <a16:rowId xmlns:a16="http://schemas.microsoft.com/office/drawing/2014/main" val="2882740509"/>
                  </a:ext>
                </a:extLst>
              </a:tr>
              <a:tr h="874154">
                <a:tc>
                  <a:txBody>
                    <a:bodyPr/>
                    <a:lstStyle/>
                    <a:p>
                      <a:pPr algn="ctr"/>
                      <a:r>
                        <a:rPr kumimoji="1" lang="ja-JP" altLang="en-US" sz="2400" spc="0" baseline="0" dirty="0">
                          <a:solidFill>
                            <a:schemeClr val="tx1"/>
                          </a:solidFill>
                          <a:latin typeface="+mn-ea"/>
                          <a:ea typeface="+mn-ea"/>
                        </a:rPr>
                        <a:t>さっぽろ</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ばんけいスキー場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0.5958</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3853172761"/>
                  </a:ext>
                </a:extLst>
              </a:tr>
              <a:tr h="957824">
                <a:tc>
                  <a:txBody>
                    <a:bodyPr/>
                    <a:lstStyle/>
                    <a:p>
                      <a:pPr algn="ctr"/>
                      <a:r>
                        <a:rPr kumimoji="1" lang="ja-JP" altLang="en-US" sz="2400" dirty="0">
                          <a:solidFill>
                            <a:schemeClr val="tx1"/>
                          </a:solidFill>
                          <a:latin typeface="+mn-ea"/>
                          <a:ea typeface="+mn-ea"/>
                        </a:rPr>
                        <a:t>富良野スキー場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0.5926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スノーボード</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extLst>
                  <a:ext uri="{0D108BD9-81ED-4DB2-BD59-A6C34878D82A}">
                    <a16:rowId xmlns:a16="http://schemas.microsoft.com/office/drawing/2014/main" val="4117973163"/>
                  </a:ext>
                </a:extLst>
              </a:tr>
              <a:tr h="874154">
                <a:tc>
                  <a:txBody>
                    <a:bodyPr/>
                    <a:lstStyle/>
                    <a:p>
                      <a:pPr algn="ctr"/>
                      <a:r>
                        <a:rPr kumimoji="1" lang="ja-JP" altLang="en-US" sz="2400" spc="0" baseline="0" dirty="0">
                          <a:solidFill>
                            <a:schemeClr val="tx1"/>
                          </a:solidFill>
                          <a:latin typeface="+mn-ea"/>
                          <a:ea typeface="+mn-ea"/>
                        </a:rPr>
                        <a:t>朝里川温泉</a:t>
                      </a:r>
                      <a:endParaRPr kumimoji="1" lang="en-US" altLang="ja-JP" sz="2400" spc="0" baseline="0" dirty="0">
                        <a:solidFill>
                          <a:schemeClr val="tx1"/>
                        </a:solidFill>
                        <a:latin typeface="+mn-ea"/>
                        <a:ea typeface="+mn-ea"/>
                      </a:endParaRPr>
                    </a:p>
                    <a:p>
                      <a:pPr algn="ctr"/>
                      <a:r>
                        <a:rPr kumimoji="1" lang="ja-JP" altLang="en-US" sz="2400" spc="0" baseline="0" dirty="0">
                          <a:solidFill>
                            <a:schemeClr val="tx1"/>
                          </a:solidFill>
                          <a:latin typeface="+mn-ea"/>
                          <a:ea typeface="+mn-ea"/>
                        </a:rPr>
                        <a:t>スキー場</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0.5879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Segoe UI"/>
                          <a:ea typeface="+mn-ea"/>
                          <a:cs typeface="+mn-cs"/>
                        </a:rPr>
                        <a:t>北海道</a:t>
                      </a:r>
                      <a:endParaRPr kumimoji="1" lang="ja-JP" altLang="en-US" sz="2400" b="0" i="0" u="none" strike="noStrike" kern="1200" cap="none" spc="0" normalizeH="0" baseline="0" noProof="0" dirty="0">
                        <a:ln>
                          <a:noFill/>
                        </a:ln>
                        <a:solidFill>
                          <a:prstClr val="black"/>
                        </a:solidFill>
                        <a:effectLst/>
                        <a:uLnTx/>
                        <a:uFillTx/>
                        <a:latin typeface="Segoe UI"/>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1933406415"/>
                  </a:ext>
                </a:extLst>
              </a:tr>
              <a:tr h="874154">
                <a:tc>
                  <a:txBody>
                    <a:bodyPr/>
                    <a:lstStyle/>
                    <a:p>
                      <a:pPr algn="ctr"/>
                      <a:r>
                        <a:rPr kumimoji="1" lang="ja-JP" altLang="en-US" sz="2400" dirty="0">
                          <a:solidFill>
                            <a:schemeClr val="tx1"/>
                          </a:solidFill>
                          <a:latin typeface="+mn-ea"/>
                          <a:ea typeface="+mn-ea"/>
                        </a:rPr>
                        <a:t>サッポロテイネ</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0.5810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スキー・</a:t>
                      </a:r>
                      <a:endParaRPr kumimoji="1" lang="en-US" altLang="ja-JP"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Segoe UI"/>
                          <a:ea typeface="+mn-ea"/>
                          <a:cs typeface="+mn-cs"/>
                        </a:rPr>
                        <a:t>スノーボード</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58</a:t>
            </a:fld>
            <a:endParaRPr lang="ja-JP" altLang="en-US"/>
          </a:p>
        </p:txBody>
      </p:sp>
    </p:spTree>
    <p:extLst>
      <p:ext uri="{BB962C8B-B14F-4D97-AF65-F5344CB8AC3E}">
        <p14:creationId xmlns:p14="http://schemas.microsoft.com/office/powerpoint/2010/main" val="3074093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A34E1-4D63-8AF7-6A80-3C8AA91BA770}"/>
              </a:ext>
            </a:extLst>
          </p:cNvPr>
          <p:cNvSpPr>
            <a:spLocks noGrp="1"/>
          </p:cNvSpPr>
          <p:nvPr>
            <p:ph type="title"/>
          </p:nvPr>
        </p:nvSpPr>
        <p:spPr/>
        <p:txBody>
          <a:bodyPr>
            <a:normAutofit fontScale="90000"/>
          </a:bodyPr>
          <a:lstStyle/>
          <a:p>
            <a:r>
              <a:rPr kumimoji="1" lang="ja-JP" altLang="en-US" dirty="0"/>
              <a:t>スキー・スノーボードベクトルと北海道ベクトル</a:t>
            </a:r>
          </a:p>
        </p:txBody>
      </p:sp>
      <p:sp>
        <p:nvSpPr>
          <p:cNvPr id="3" name="コンテンツ プレースホルダー 2">
            <a:extLst>
              <a:ext uri="{FF2B5EF4-FFF2-40B4-BE49-F238E27FC236}">
                <a16:creationId xmlns:a16="http://schemas.microsoft.com/office/drawing/2014/main" id="{5E3BC8C5-8E1C-04F2-4339-4944A30FB419}"/>
              </a:ext>
            </a:extLst>
          </p:cNvPr>
          <p:cNvSpPr>
            <a:spLocks noGrp="1"/>
          </p:cNvSpPr>
          <p:nvPr>
            <p:ph idx="1"/>
          </p:nvPr>
        </p:nvSpPr>
        <p:spPr/>
        <p:txBody>
          <a:bodyPr/>
          <a:lstStyle/>
          <a:p>
            <a:pPr marL="0" indent="0">
              <a:buNone/>
            </a:pPr>
            <a:r>
              <a:rPr kumimoji="1" lang="ja-JP" altLang="en-US" dirty="0"/>
              <a:t>北海道の観光地としてスキー・スノーボードに属する観光地が多く出た</a:t>
            </a:r>
            <a:endParaRPr kumimoji="1" lang="en-US" altLang="ja-JP" dirty="0"/>
          </a:p>
          <a:p>
            <a:pPr marL="0" indent="0">
              <a:buNone/>
            </a:pPr>
            <a:endParaRPr lang="en-US" altLang="ja-JP" dirty="0"/>
          </a:p>
          <a:p>
            <a:pPr marL="0" indent="0">
              <a:buNone/>
            </a:pPr>
            <a:r>
              <a:rPr lang="ja-JP" altLang="en-US" dirty="0"/>
              <a:t>➡</a:t>
            </a:r>
            <a:r>
              <a:rPr kumimoji="1" lang="ja-JP" altLang="en-US" dirty="0"/>
              <a:t>スキー・スノーボードベクトルと北海道ベクトルでコサイン類似度</a:t>
            </a:r>
            <a:endParaRPr kumimoji="1" lang="en-US" altLang="ja-JP" dirty="0"/>
          </a:p>
          <a:p>
            <a:pPr marL="0" indent="0">
              <a:buNone/>
            </a:pPr>
            <a:endParaRPr lang="en-US" altLang="ja-JP" dirty="0"/>
          </a:p>
          <a:p>
            <a:pPr marL="0" indent="0">
              <a:buNone/>
            </a:pPr>
            <a:r>
              <a:rPr kumimoji="1" lang="ja-JP" altLang="en-US" dirty="0"/>
              <a:t>コサイン類似度の値：</a:t>
            </a:r>
            <a:r>
              <a:rPr kumimoji="1" lang="en-US" altLang="ja-JP" dirty="0"/>
              <a:t>0.8598</a:t>
            </a:r>
          </a:p>
          <a:p>
            <a:pPr marL="0" indent="0">
              <a:buNone/>
            </a:pPr>
            <a:endParaRPr lang="en-US" altLang="ja-JP" dirty="0"/>
          </a:p>
          <a:p>
            <a:pPr marL="0" indent="0">
              <a:buNone/>
            </a:pPr>
            <a:r>
              <a:rPr kumimoji="1" lang="ja-JP" altLang="en-US" dirty="0"/>
              <a:t>➡北海道とスキー・スノーボードに属する観光地が多いことが分かる</a:t>
            </a:r>
          </a:p>
        </p:txBody>
      </p:sp>
      <p:sp>
        <p:nvSpPr>
          <p:cNvPr id="4" name="スライド番号プレースホルダー 3">
            <a:extLst>
              <a:ext uri="{FF2B5EF4-FFF2-40B4-BE49-F238E27FC236}">
                <a16:creationId xmlns:a16="http://schemas.microsoft.com/office/drawing/2014/main" id="{F7B7D32F-11CC-6961-F935-C4461E768FDC}"/>
              </a:ext>
            </a:extLst>
          </p:cNvPr>
          <p:cNvSpPr>
            <a:spLocks noGrp="1"/>
          </p:cNvSpPr>
          <p:nvPr>
            <p:ph type="sldNum" sz="quarter" idx="12"/>
          </p:nvPr>
        </p:nvSpPr>
        <p:spPr/>
        <p:txBody>
          <a:bodyPr/>
          <a:lstStyle/>
          <a:p>
            <a:fld id="{3C83C733-A267-4C27-B924-90460700986B}" type="slidenum">
              <a:rPr lang="ja-JP" altLang="en-US" smtClean="0"/>
              <a:pPr/>
              <a:t>59</a:t>
            </a:fld>
            <a:endParaRPr lang="ja-JP" altLang="en-US"/>
          </a:p>
        </p:txBody>
      </p:sp>
    </p:spTree>
    <p:extLst>
      <p:ext uri="{BB962C8B-B14F-4D97-AF65-F5344CB8AC3E}">
        <p14:creationId xmlns:p14="http://schemas.microsoft.com/office/powerpoint/2010/main" val="3201207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BA6A8-41CD-E604-9836-1F342DA73D1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4E4C2DA-FEB8-181F-053E-A08DBC4E398D}"/>
              </a:ext>
            </a:extLst>
          </p:cNvPr>
          <p:cNvSpPr>
            <a:spLocks noGrp="1"/>
          </p:cNvSpPr>
          <p:nvPr>
            <p:ph type="title"/>
          </p:nvPr>
        </p:nvSpPr>
        <p:spPr/>
        <p:txBody>
          <a:bodyPr>
            <a:normAutofit/>
          </a:bodyPr>
          <a:lstStyle/>
          <a:p>
            <a:r>
              <a:rPr kumimoji="1" lang="en-US" altLang="ja-JP" dirty="0"/>
              <a:t>[1]</a:t>
            </a:r>
            <a:r>
              <a:rPr kumimoji="1" lang="ja-JP" altLang="en-US"/>
              <a:t>における</a:t>
            </a:r>
            <a:r>
              <a:rPr kumimoji="1" lang="en-US" altLang="ja-JP" dirty="0"/>
              <a:t>PV-DBOW</a:t>
            </a:r>
            <a:r>
              <a:rPr kumimoji="1" lang="ja-JP" altLang="en-US"/>
              <a:t>の学習</a:t>
            </a:r>
            <a:r>
              <a:rPr lang="en-US" altLang="ja-JP" dirty="0"/>
              <a:t>Ⅱ</a:t>
            </a:r>
            <a:endParaRPr kumimoji="1" lang="ja-JP" altLang="en-US" dirty="0"/>
          </a:p>
        </p:txBody>
      </p:sp>
      <p:sp>
        <p:nvSpPr>
          <p:cNvPr id="3" name="コンテンツ プレースホルダー 2">
            <a:extLst>
              <a:ext uri="{FF2B5EF4-FFF2-40B4-BE49-F238E27FC236}">
                <a16:creationId xmlns:a16="http://schemas.microsoft.com/office/drawing/2014/main" id="{D5BE608F-D394-A698-1050-F89BE515EE63}"/>
              </a:ext>
            </a:extLst>
          </p:cNvPr>
          <p:cNvSpPr>
            <a:spLocks noGrp="1"/>
          </p:cNvSpPr>
          <p:nvPr>
            <p:ph idx="1"/>
          </p:nvPr>
        </p:nvSpPr>
        <p:spPr/>
        <p:txBody>
          <a:bodyPr/>
          <a:lstStyle/>
          <a:p>
            <a:pPr marL="0" indent="0">
              <a:buNone/>
            </a:pPr>
            <a:r>
              <a:rPr kumimoji="1" lang="en-US" altLang="ja-JP" dirty="0"/>
              <a:t>3. </a:t>
            </a:r>
            <a:r>
              <a:rPr kumimoji="1" lang="ja-JP" altLang="en-US"/>
              <a:t>ウィンドウ毎にレビューから単語を取り出す</a:t>
            </a:r>
            <a:endParaRPr lang="en-US" altLang="ja-JP" dirty="0"/>
          </a:p>
          <a:p>
            <a:pPr marL="457200" lvl="1" indent="0">
              <a:buNone/>
            </a:pPr>
            <a:r>
              <a:rPr lang="en-US" altLang="ja-JP" dirty="0"/>
              <a:t>ex)</a:t>
            </a:r>
            <a:r>
              <a:rPr lang="ja-JP" altLang="en-US"/>
              <a:t> ウィンドウサイズ</a:t>
            </a:r>
            <a:r>
              <a:rPr lang="en-US" altLang="ja-JP" dirty="0"/>
              <a:t>3</a:t>
            </a:r>
            <a:r>
              <a:rPr lang="ja-JP" altLang="en-US"/>
              <a:t>の場合</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E2194AF5-F836-625A-A6CB-A650D903BB9D}"/>
              </a:ext>
            </a:extLst>
          </p:cNvPr>
          <p:cNvSpPr>
            <a:spLocks noGrp="1"/>
          </p:cNvSpPr>
          <p:nvPr>
            <p:ph type="sldNum" sz="quarter" idx="12"/>
          </p:nvPr>
        </p:nvSpPr>
        <p:spPr/>
        <p:txBody>
          <a:bodyPr/>
          <a:lstStyle/>
          <a:p>
            <a:fld id="{3C83C733-A267-4C27-B924-90460700986B}" type="slidenum">
              <a:rPr lang="ja-JP" altLang="en-US" smtClean="0"/>
              <a:pPr/>
              <a:t>6</a:t>
            </a:fld>
            <a:endParaRPr lang="ja-JP" altLang="en-US"/>
          </a:p>
        </p:txBody>
      </p:sp>
      <p:sp>
        <p:nvSpPr>
          <p:cNvPr id="12" name="テキスト ボックス 11">
            <a:extLst>
              <a:ext uri="{FF2B5EF4-FFF2-40B4-BE49-F238E27FC236}">
                <a16:creationId xmlns:a16="http://schemas.microsoft.com/office/drawing/2014/main" id="{21FBEF1F-4F99-7B84-3837-0587877BB083}"/>
              </a:ext>
            </a:extLst>
          </p:cNvPr>
          <p:cNvSpPr txBox="1"/>
          <p:nvPr/>
        </p:nvSpPr>
        <p:spPr>
          <a:xfrm>
            <a:off x="1406330" y="2310380"/>
            <a:ext cx="9379339" cy="523220"/>
          </a:xfrm>
          <a:prstGeom prst="rect">
            <a:avLst/>
          </a:prstGeom>
          <a:noFill/>
        </p:spPr>
        <p:txBody>
          <a:bodyPr wrap="square" rtlCol="0">
            <a:spAutoFit/>
          </a:bodyPr>
          <a:lstStyle/>
          <a:p>
            <a:pPr algn="ctr"/>
            <a:r>
              <a:rPr kumimoji="1" lang="ja-JP" altLang="en-US" sz="2800" dirty="0"/>
              <a:t>やっぱり</a:t>
            </a:r>
            <a:r>
              <a:rPr kumimoji="1" lang="en-US" altLang="ja-JP" sz="2800" dirty="0"/>
              <a:t>/</a:t>
            </a:r>
            <a:r>
              <a:rPr kumimoji="1" lang="ja-JP" altLang="en-US" sz="2800" dirty="0"/>
              <a:t>東京</a:t>
            </a:r>
            <a:r>
              <a:rPr kumimoji="1" lang="en-US" altLang="ja-JP" sz="2800" dirty="0"/>
              <a:t>/</a:t>
            </a:r>
            <a:r>
              <a:rPr kumimoji="1" lang="ja-JP" altLang="en-US" sz="2800" dirty="0"/>
              <a:t>と</a:t>
            </a:r>
            <a:r>
              <a:rPr kumimoji="1" lang="en-US" altLang="ja-JP" sz="2800" dirty="0"/>
              <a:t>/</a:t>
            </a:r>
            <a:r>
              <a:rPr kumimoji="1" lang="ja-JP" altLang="en-US" sz="2800" dirty="0"/>
              <a:t>言ったら</a:t>
            </a:r>
            <a:r>
              <a:rPr kumimoji="1" lang="en-US" altLang="ja-JP" sz="2800" dirty="0"/>
              <a:t>/</a:t>
            </a:r>
            <a:r>
              <a:rPr kumimoji="1" lang="ja-JP" altLang="en-US" sz="2800" dirty="0"/>
              <a:t>東京</a:t>
            </a:r>
            <a:r>
              <a:rPr kumimoji="1" lang="en-US" altLang="ja-JP" sz="2800" dirty="0"/>
              <a:t>/</a:t>
            </a:r>
            <a:r>
              <a:rPr kumimoji="1" lang="ja-JP" altLang="en-US" sz="2800" dirty="0"/>
              <a:t>タワー</a:t>
            </a:r>
            <a:r>
              <a:rPr kumimoji="1" lang="en-US" altLang="ja-JP" sz="2800" dirty="0"/>
              <a:t>/</a:t>
            </a:r>
            <a:r>
              <a:rPr kumimoji="1" lang="ja-JP" altLang="en-US" sz="2800" dirty="0"/>
              <a:t>だね</a:t>
            </a:r>
            <a:r>
              <a:rPr kumimoji="1" lang="en-US" altLang="ja-JP" sz="2800" dirty="0"/>
              <a:t>/</a:t>
            </a:r>
            <a:r>
              <a:rPr kumimoji="1" lang="ja-JP" altLang="en-US" sz="2800" dirty="0"/>
              <a:t>！</a:t>
            </a:r>
            <a:r>
              <a:rPr kumimoji="1" lang="en-US" altLang="ja-JP" sz="2800" dirty="0"/>
              <a:t>/</a:t>
            </a:r>
            <a:r>
              <a:rPr kumimoji="1" lang="ja-JP" altLang="en-US" sz="2800" dirty="0"/>
              <a:t>夜</a:t>
            </a:r>
            <a:r>
              <a:rPr kumimoji="1" lang="en-US" altLang="ja-JP" sz="2800" dirty="0"/>
              <a:t>/</a:t>
            </a:r>
            <a:r>
              <a:rPr kumimoji="1" lang="ja-JP" altLang="en-US" sz="2800" dirty="0"/>
              <a:t>の</a:t>
            </a:r>
            <a:r>
              <a:rPr kumimoji="1" lang="en-US" altLang="ja-JP" sz="2800" dirty="0"/>
              <a:t>…</a:t>
            </a:r>
            <a:endParaRPr kumimoji="1" lang="ja-JP" altLang="en-US" sz="2800" dirty="0" err="1"/>
          </a:p>
        </p:txBody>
      </p:sp>
      <p:graphicFrame>
        <p:nvGraphicFramePr>
          <p:cNvPr id="13" name="表 12">
            <a:extLst>
              <a:ext uri="{FF2B5EF4-FFF2-40B4-BE49-F238E27FC236}">
                <a16:creationId xmlns:a16="http://schemas.microsoft.com/office/drawing/2014/main" id="{4A51226A-F7CF-55FF-8DB6-17737CEB5FC4}"/>
              </a:ext>
            </a:extLst>
          </p:cNvPr>
          <p:cNvGraphicFramePr>
            <a:graphicFrameLocks noGrp="1"/>
          </p:cNvGraphicFramePr>
          <p:nvPr/>
        </p:nvGraphicFramePr>
        <p:xfrm>
          <a:off x="2023872" y="3115915"/>
          <a:ext cx="8136128" cy="3253656"/>
        </p:xfrm>
        <a:graphic>
          <a:graphicData uri="http://schemas.openxmlformats.org/drawingml/2006/table">
            <a:tbl>
              <a:tblPr firstRow="1" bandRow="1">
                <a:tableStyleId>{5C22544A-7EE6-4342-B048-85BDC9FD1C3A}</a:tableStyleId>
              </a:tblPr>
              <a:tblGrid>
                <a:gridCol w="4068064">
                  <a:extLst>
                    <a:ext uri="{9D8B030D-6E8A-4147-A177-3AD203B41FA5}">
                      <a16:colId xmlns:a16="http://schemas.microsoft.com/office/drawing/2014/main" val="2262794245"/>
                    </a:ext>
                  </a:extLst>
                </a:gridCol>
                <a:gridCol w="4068064">
                  <a:extLst>
                    <a:ext uri="{9D8B030D-6E8A-4147-A177-3AD203B41FA5}">
                      <a16:colId xmlns:a16="http://schemas.microsoft.com/office/drawing/2014/main" val="157445415"/>
                    </a:ext>
                  </a:extLst>
                </a:gridCol>
              </a:tblGrid>
              <a:tr h="406707">
                <a:tc>
                  <a:txBody>
                    <a:bodyPr/>
                    <a:lstStyle/>
                    <a:p>
                      <a:pPr algn="ctr"/>
                      <a:r>
                        <a:rPr kumimoji="1" lang="ja-JP" altLang="en-US" sz="2000" dirty="0"/>
                        <a:t>観光地</a:t>
                      </a:r>
                      <a:r>
                        <a:rPr kumimoji="1" lang="en-US" altLang="ja-JP" sz="2000" dirty="0"/>
                        <a:t>ID</a:t>
                      </a:r>
                      <a:endParaRPr kumimoji="1" lang="ja-JP" altLang="en-US" sz="2000" dirty="0"/>
                    </a:p>
                  </a:txBody>
                  <a:tcPr/>
                </a:tc>
                <a:tc>
                  <a:txBody>
                    <a:bodyPr/>
                    <a:lstStyle/>
                    <a:p>
                      <a:pPr algn="ctr"/>
                      <a:r>
                        <a:rPr kumimoji="1" lang="ja-JP" altLang="en-US" sz="2000" dirty="0"/>
                        <a:t>単語</a:t>
                      </a:r>
                    </a:p>
                  </a:txBody>
                  <a:tcPr/>
                </a:tc>
                <a:extLst>
                  <a:ext uri="{0D108BD9-81ED-4DB2-BD59-A6C34878D82A}">
                    <a16:rowId xmlns:a16="http://schemas.microsoft.com/office/drawing/2014/main" val="3355453880"/>
                  </a:ext>
                </a:extLst>
              </a:tr>
              <a:tr h="406707">
                <a:tc>
                  <a:txBody>
                    <a:bodyPr/>
                    <a:lstStyle/>
                    <a:p>
                      <a:pPr algn="ctr"/>
                      <a:r>
                        <a:rPr kumimoji="1" lang="en-US" altLang="ja-JP" sz="2000" dirty="0"/>
                        <a:t>0</a:t>
                      </a:r>
                      <a:endParaRPr kumimoji="1" lang="ja-JP" altLang="en-US" sz="2000" dirty="0"/>
                    </a:p>
                  </a:txBody>
                  <a:tcPr/>
                </a:tc>
                <a:tc>
                  <a:txBody>
                    <a:bodyPr/>
                    <a:lstStyle/>
                    <a:p>
                      <a:pPr algn="ctr"/>
                      <a:r>
                        <a:rPr kumimoji="1" lang="ja-JP" altLang="en-US" sz="2000" dirty="0"/>
                        <a:t>やっぱり</a:t>
                      </a:r>
                      <a:r>
                        <a:rPr kumimoji="1" lang="en-US" altLang="ja-JP" sz="2000" dirty="0"/>
                        <a:t>/</a:t>
                      </a:r>
                      <a:r>
                        <a:rPr kumimoji="1" lang="ja-JP" altLang="en-US" sz="2000" dirty="0"/>
                        <a:t>東京</a:t>
                      </a:r>
                      <a:r>
                        <a:rPr kumimoji="1" lang="en-US" altLang="ja-JP" sz="2000" dirty="0"/>
                        <a:t>/</a:t>
                      </a:r>
                      <a:r>
                        <a:rPr kumimoji="1" lang="ja-JP" altLang="en-US" sz="2000" dirty="0"/>
                        <a:t>と</a:t>
                      </a:r>
                    </a:p>
                  </a:txBody>
                  <a:tcPr/>
                </a:tc>
                <a:extLst>
                  <a:ext uri="{0D108BD9-81ED-4DB2-BD59-A6C34878D82A}">
                    <a16:rowId xmlns:a16="http://schemas.microsoft.com/office/drawing/2014/main" val="3593477717"/>
                  </a:ext>
                </a:extLst>
              </a:tr>
              <a:tr h="406707">
                <a:tc>
                  <a:txBody>
                    <a:bodyPr/>
                    <a:lstStyle/>
                    <a:p>
                      <a:pPr algn="ctr"/>
                      <a:r>
                        <a:rPr kumimoji="1" lang="en-US" altLang="ja-JP" sz="2000" dirty="0"/>
                        <a:t>0</a:t>
                      </a:r>
                      <a:endParaRPr kumimoji="1" lang="ja-JP" altLang="en-US" sz="2000" dirty="0"/>
                    </a:p>
                  </a:txBody>
                  <a:tcPr/>
                </a:tc>
                <a:tc>
                  <a:txBody>
                    <a:bodyPr/>
                    <a:lstStyle/>
                    <a:p>
                      <a:pPr algn="ctr"/>
                      <a:r>
                        <a:rPr kumimoji="1" lang="ja-JP" altLang="en-US" sz="2000" dirty="0"/>
                        <a:t>東京</a:t>
                      </a:r>
                      <a:r>
                        <a:rPr kumimoji="1" lang="en-US" altLang="ja-JP" sz="2000" dirty="0"/>
                        <a:t>/</a:t>
                      </a:r>
                      <a:r>
                        <a:rPr kumimoji="1" lang="ja-JP" altLang="en-US" sz="2000" dirty="0"/>
                        <a:t>と</a:t>
                      </a:r>
                      <a:r>
                        <a:rPr kumimoji="1" lang="en-US" altLang="ja-JP" sz="2000" dirty="0"/>
                        <a:t>/</a:t>
                      </a:r>
                      <a:r>
                        <a:rPr kumimoji="1" lang="ja-JP" altLang="en-US" sz="2000" dirty="0"/>
                        <a:t>言ったら</a:t>
                      </a:r>
                    </a:p>
                  </a:txBody>
                  <a:tcPr/>
                </a:tc>
                <a:extLst>
                  <a:ext uri="{0D108BD9-81ED-4DB2-BD59-A6C34878D82A}">
                    <a16:rowId xmlns:a16="http://schemas.microsoft.com/office/drawing/2014/main" val="1685799310"/>
                  </a:ext>
                </a:extLst>
              </a:tr>
              <a:tr h="406707">
                <a:tc>
                  <a:txBody>
                    <a:bodyPr/>
                    <a:lstStyle/>
                    <a:p>
                      <a:pPr algn="ctr"/>
                      <a:r>
                        <a:rPr kumimoji="1" lang="en-US" altLang="ja-JP" sz="2000" dirty="0"/>
                        <a:t>0</a:t>
                      </a:r>
                      <a:endParaRPr kumimoji="1" lang="ja-JP" altLang="en-US" sz="2000"/>
                    </a:p>
                  </a:txBody>
                  <a:tcPr/>
                </a:tc>
                <a:tc>
                  <a:txBody>
                    <a:bodyPr/>
                    <a:lstStyle/>
                    <a:p>
                      <a:pPr algn="ctr"/>
                      <a:r>
                        <a:rPr kumimoji="1" lang="ja-JP" altLang="en-US" sz="2000" dirty="0"/>
                        <a:t>と</a:t>
                      </a:r>
                      <a:r>
                        <a:rPr kumimoji="1" lang="en-US" altLang="ja-JP" sz="2000" dirty="0"/>
                        <a:t>/</a:t>
                      </a:r>
                      <a:r>
                        <a:rPr kumimoji="1" lang="ja-JP" altLang="en-US" sz="2000" dirty="0"/>
                        <a:t>言ったら</a:t>
                      </a:r>
                      <a:r>
                        <a:rPr kumimoji="1" lang="en-US" altLang="ja-JP" sz="2000" dirty="0"/>
                        <a:t>/</a:t>
                      </a:r>
                      <a:r>
                        <a:rPr kumimoji="1" lang="ja-JP" altLang="en-US" sz="2000" dirty="0"/>
                        <a:t>東京</a:t>
                      </a:r>
                    </a:p>
                  </a:txBody>
                  <a:tcPr/>
                </a:tc>
                <a:extLst>
                  <a:ext uri="{0D108BD9-81ED-4DB2-BD59-A6C34878D82A}">
                    <a16:rowId xmlns:a16="http://schemas.microsoft.com/office/drawing/2014/main" val="338156686"/>
                  </a:ext>
                </a:extLst>
              </a:tr>
              <a:tr h="406707">
                <a:tc>
                  <a:txBody>
                    <a:bodyPr/>
                    <a:lstStyle/>
                    <a:p>
                      <a:pPr algn="ctr"/>
                      <a:r>
                        <a:rPr kumimoji="1" lang="en-US" altLang="ja-JP" sz="2000" dirty="0"/>
                        <a:t>0</a:t>
                      </a:r>
                      <a:endParaRPr kumimoji="1" lang="ja-JP" altLang="en-US" sz="2000"/>
                    </a:p>
                  </a:txBody>
                  <a:tcPr/>
                </a:tc>
                <a:tc>
                  <a:txBody>
                    <a:bodyPr/>
                    <a:lstStyle/>
                    <a:p>
                      <a:pPr algn="ctr"/>
                      <a:r>
                        <a:rPr kumimoji="1" lang="ja-JP" altLang="en-US" sz="2000" dirty="0"/>
                        <a:t>言ったら</a:t>
                      </a:r>
                      <a:r>
                        <a:rPr kumimoji="1" lang="en-US" altLang="ja-JP" sz="2000" dirty="0"/>
                        <a:t>/</a:t>
                      </a:r>
                      <a:r>
                        <a:rPr kumimoji="1" lang="ja-JP" altLang="en-US" sz="2000" dirty="0"/>
                        <a:t>東京</a:t>
                      </a:r>
                      <a:r>
                        <a:rPr kumimoji="1" lang="en-US" altLang="ja-JP" sz="2000" dirty="0"/>
                        <a:t>/</a:t>
                      </a:r>
                      <a:r>
                        <a:rPr kumimoji="1" lang="ja-JP" altLang="en-US" sz="2000" dirty="0"/>
                        <a:t>タワー</a:t>
                      </a:r>
                    </a:p>
                  </a:txBody>
                  <a:tcPr/>
                </a:tc>
                <a:extLst>
                  <a:ext uri="{0D108BD9-81ED-4DB2-BD59-A6C34878D82A}">
                    <a16:rowId xmlns:a16="http://schemas.microsoft.com/office/drawing/2014/main" val="2261326000"/>
                  </a:ext>
                </a:extLst>
              </a:tr>
              <a:tr h="406707">
                <a:tc>
                  <a:txBody>
                    <a:bodyPr/>
                    <a:lstStyle/>
                    <a:p>
                      <a:pPr algn="ctr"/>
                      <a:r>
                        <a:rPr kumimoji="1" lang="en-US" altLang="ja-JP" sz="2000" dirty="0"/>
                        <a:t>0</a:t>
                      </a:r>
                      <a:endParaRPr kumimoji="1" lang="ja-JP" altLang="en-US" sz="2000" dirty="0"/>
                    </a:p>
                  </a:txBody>
                  <a:tcPr/>
                </a:tc>
                <a:tc>
                  <a:txBody>
                    <a:bodyPr/>
                    <a:lstStyle/>
                    <a:p>
                      <a:pPr algn="ctr"/>
                      <a:r>
                        <a:rPr kumimoji="1" lang="ja-JP" altLang="en-US" sz="2000" dirty="0"/>
                        <a:t>東京</a:t>
                      </a:r>
                      <a:r>
                        <a:rPr kumimoji="1" lang="en-US" altLang="ja-JP" sz="2000" dirty="0"/>
                        <a:t>/</a:t>
                      </a:r>
                      <a:r>
                        <a:rPr kumimoji="1" lang="ja-JP" altLang="en-US" sz="2000" dirty="0"/>
                        <a:t>タワー</a:t>
                      </a:r>
                      <a:r>
                        <a:rPr kumimoji="1" lang="en-US" altLang="ja-JP" sz="2000" dirty="0"/>
                        <a:t>/</a:t>
                      </a:r>
                      <a:r>
                        <a:rPr kumimoji="1" lang="ja-JP" altLang="en-US" sz="2000" dirty="0"/>
                        <a:t>だね</a:t>
                      </a:r>
                    </a:p>
                  </a:txBody>
                  <a:tcPr/>
                </a:tc>
                <a:extLst>
                  <a:ext uri="{0D108BD9-81ED-4DB2-BD59-A6C34878D82A}">
                    <a16:rowId xmlns:a16="http://schemas.microsoft.com/office/drawing/2014/main" val="3051117431"/>
                  </a:ext>
                </a:extLst>
              </a:tr>
              <a:tr h="406707">
                <a:tc>
                  <a:txBody>
                    <a:bodyPr/>
                    <a:lstStyle/>
                    <a:p>
                      <a:pPr algn="ctr"/>
                      <a:r>
                        <a:rPr kumimoji="1" lang="en-US" altLang="ja-JP" sz="2000" dirty="0"/>
                        <a:t>0</a:t>
                      </a:r>
                      <a:endParaRPr kumimoji="1" lang="ja-JP" altLang="en-US" sz="2000" dirty="0"/>
                    </a:p>
                  </a:txBody>
                  <a:tcPr/>
                </a:tc>
                <a:tc>
                  <a:txBody>
                    <a:bodyPr/>
                    <a:lstStyle/>
                    <a:p>
                      <a:pPr algn="ctr"/>
                      <a:r>
                        <a:rPr kumimoji="1" lang="ja-JP" altLang="en-US" sz="2000" dirty="0"/>
                        <a:t>タワー</a:t>
                      </a:r>
                      <a:r>
                        <a:rPr kumimoji="1" lang="en-US" altLang="ja-JP" sz="2000" dirty="0"/>
                        <a:t>/</a:t>
                      </a:r>
                      <a:r>
                        <a:rPr kumimoji="1" lang="ja-JP" altLang="en-US" sz="2000" dirty="0"/>
                        <a:t>だね</a:t>
                      </a:r>
                      <a:r>
                        <a:rPr kumimoji="1" lang="en-US" altLang="ja-JP" sz="2000" dirty="0"/>
                        <a:t>/</a:t>
                      </a:r>
                      <a:r>
                        <a:rPr kumimoji="1" lang="ja-JP" altLang="en-US" sz="2000" dirty="0"/>
                        <a:t>！</a:t>
                      </a:r>
                    </a:p>
                  </a:txBody>
                  <a:tcPr/>
                </a:tc>
                <a:extLst>
                  <a:ext uri="{0D108BD9-81ED-4DB2-BD59-A6C34878D82A}">
                    <a16:rowId xmlns:a16="http://schemas.microsoft.com/office/drawing/2014/main" val="2473131797"/>
                  </a:ext>
                </a:extLst>
              </a:tr>
              <a:tr h="406707">
                <a:tc>
                  <a:txBody>
                    <a:bodyPr/>
                    <a:lstStyle/>
                    <a:p>
                      <a:pPr algn="ctr"/>
                      <a:r>
                        <a:rPr kumimoji="1" lang="en-US" altLang="ja-JP" sz="2000" dirty="0"/>
                        <a:t>…</a:t>
                      </a:r>
                      <a:endParaRPr kumimoji="1" lang="ja-JP" altLang="en-US" sz="2000" dirty="0"/>
                    </a:p>
                  </a:txBody>
                  <a:tcPr/>
                </a:tc>
                <a:tc>
                  <a:txBody>
                    <a:bodyPr/>
                    <a:lstStyle/>
                    <a:p>
                      <a:pPr algn="ctr"/>
                      <a:r>
                        <a:rPr kumimoji="1" lang="en-US" altLang="ja-JP" sz="2000" dirty="0"/>
                        <a:t>…</a:t>
                      </a:r>
                      <a:endParaRPr kumimoji="1" lang="ja-JP" altLang="en-US" sz="2000" dirty="0"/>
                    </a:p>
                  </a:txBody>
                  <a:tcPr/>
                </a:tc>
                <a:extLst>
                  <a:ext uri="{0D108BD9-81ED-4DB2-BD59-A6C34878D82A}">
                    <a16:rowId xmlns:a16="http://schemas.microsoft.com/office/drawing/2014/main" val="1711709255"/>
                  </a:ext>
                </a:extLst>
              </a:tr>
            </a:tbl>
          </a:graphicData>
        </a:graphic>
      </p:graphicFrame>
      <p:sp>
        <p:nvSpPr>
          <p:cNvPr id="5" name="正方形/長方形 4">
            <a:extLst>
              <a:ext uri="{FF2B5EF4-FFF2-40B4-BE49-F238E27FC236}">
                <a16:creationId xmlns:a16="http://schemas.microsoft.com/office/drawing/2014/main" id="{B0F918E5-8496-D966-88CC-9392F87ACEA9}"/>
              </a:ext>
            </a:extLst>
          </p:cNvPr>
          <p:cNvSpPr/>
          <p:nvPr/>
        </p:nvSpPr>
        <p:spPr>
          <a:xfrm>
            <a:off x="1530220" y="2192698"/>
            <a:ext cx="2836507" cy="678226"/>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12A561F8-10B6-E1B8-A415-E974507BA47D}"/>
              </a:ext>
            </a:extLst>
          </p:cNvPr>
          <p:cNvSpPr/>
          <p:nvPr/>
        </p:nvSpPr>
        <p:spPr>
          <a:xfrm>
            <a:off x="3072363" y="2261238"/>
            <a:ext cx="2836507" cy="6782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00B863B-7D8A-2638-A99F-3762A896E3CB}"/>
              </a:ext>
            </a:extLst>
          </p:cNvPr>
          <p:cNvSpPr/>
          <p:nvPr/>
        </p:nvSpPr>
        <p:spPr>
          <a:xfrm>
            <a:off x="3968619" y="2341139"/>
            <a:ext cx="2836507" cy="678226"/>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549410DF-34FE-8E71-9194-1FF2A98D2429}"/>
              </a:ext>
            </a:extLst>
          </p:cNvPr>
          <p:cNvSpPr/>
          <p:nvPr/>
        </p:nvSpPr>
        <p:spPr>
          <a:xfrm>
            <a:off x="4443961" y="2195789"/>
            <a:ext cx="3629309" cy="678226"/>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62503B4-F9A1-EE30-9678-B9355C14C43B}"/>
              </a:ext>
            </a:extLst>
          </p:cNvPr>
          <p:cNvSpPr/>
          <p:nvPr/>
        </p:nvSpPr>
        <p:spPr>
          <a:xfrm>
            <a:off x="5986104" y="2261238"/>
            <a:ext cx="2915300" cy="6782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8EFC2415-A06C-B8E1-FCB3-C4656CA91F4F}"/>
              </a:ext>
            </a:extLst>
          </p:cNvPr>
          <p:cNvSpPr/>
          <p:nvPr/>
        </p:nvSpPr>
        <p:spPr>
          <a:xfrm>
            <a:off x="6882360" y="2340496"/>
            <a:ext cx="2485575" cy="678226"/>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ABA80DD2-C2E2-09C3-D2C4-32C92E6A4A4E}"/>
              </a:ext>
            </a:extLst>
          </p:cNvPr>
          <p:cNvSpPr/>
          <p:nvPr/>
        </p:nvSpPr>
        <p:spPr>
          <a:xfrm>
            <a:off x="8125147" y="2186601"/>
            <a:ext cx="1740247" cy="678226"/>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B786D154-9467-E27A-66EF-A75CD5AFC77F}"/>
              </a:ext>
            </a:extLst>
          </p:cNvPr>
          <p:cNvSpPr/>
          <p:nvPr/>
        </p:nvSpPr>
        <p:spPr>
          <a:xfrm>
            <a:off x="8969526" y="2254394"/>
            <a:ext cx="1378123" cy="6782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8" name="四角形吹き出し 17">
            <a:extLst>
              <a:ext uri="{FF2B5EF4-FFF2-40B4-BE49-F238E27FC236}">
                <a16:creationId xmlns:a16="http://schemas.microsoft.com/office/drawing/2014/main" id="{E6BA693E-AE5E-CA5F-68D8-7BDFADF29C3C}"/>
              </a:ext>
            </a:extLst>
          </p:cNvPr>
          <p:cNvSpPr/>
          <p:nvPr/>
        </p:nvSpPr>
        <p:spPr>
          <a:xfrm>
            <a:off x="1315616" y="3734620"/>
            <a:ext cx="2174033" cy="678226"/>
          </a:xfrm>
          <a:prstGeom prst="wedgeRectCallout">
            <a:avLst>
              <a:gd name="adj1" fmla="val 47836"/>
              <a:gd name="adj2" fmla="val 77633"/>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入力</a:t>
            </a:r>
          </a:p>
        </p:txBody>
      </p:sp>
      <p:sp>
        <p:nvSpPr>
          <p:cNvPr id="19" name="四角形吹き出し 18">
            <a:extLst>
              <a:ext uri="{FF2B5EF4-FFF2-40B4-BE49-F238E27FC236}">
                <a16:creationId xmlns:a16="http://schemas.microsoft.com/office/drawing/2014/main" id="{E73A211D-F510-EDBB-D3AE-053BB1EA9B9F}"/>
              </a:ext>
            </a:extLst>
          </p:cNvPr>
          <p:cNvSpPr/>
          <p:nvPr/>
        </p:nvSpPr>
        <p:spPr>
          <a:xfrm>
            <a:off x="9865394" y="3734620"/>
            <a:ext cx="2174033" cy="678226"/>
          </a:xfrm>
          <a:prstGeom prst="wedgeRectCallout">
            <a:avLst>
              <a:gd name="adj1" fmla="val -48301"/>
              <a:gd name="adj2" fmla="val 79009"/>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教師信号</a:t>
            </a:r>
          </a:p>
        </p:txBody>
      </p:sp>
    </p:spTree>
    <p:extLst>
      <p:ext uri="{BB962C8B-B14F-4D97-AF65-F5344CB8AC3E}">
        <p14:creationId xmlns:p14="http://schemas.microsoft.com/office/powerpoint/2010/main" val="3141322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BEA861-FAFC-1797-CFD2-33167B92FAD0}"/>
                  </a:ext>
                </a:extLst>
              </p:cNvPr>
              <p:cNvSpPr>
                <a:spLocks noGrp="1"/>
              </p:cNvSpPr>
              <p:nvPr>
                <p:ph type="ctrTitle"/>
              </p:nvPr>
            </p:nvSpPr>
            <p:spPr/>
            <p:txBody>
              <a:bodyPr>
                <a:normAutofit/>
              </a:bodyPr>
              <a:lstStyle/>
              <a:p>
                <a:r>
                  <a:rPr lang="ja-JP" altLang="en-US" sz="5400" dirty="0">
                    <a:latin typeface="+mn-ea"/>
                    <a:ea typeface="+mn-ea"/>
                  </a:rPr>
                  <a:t>桜島</a:t>
                </a:r>
                <a14:m>
                  <m:oMath xmlns:m="http://schemas.openxmlformats.org/officeDocument/2006/math">
                    <m:r>
                      <a:rPr kumimoji="1" lang="ja-JP" altLang="en-US" sz="5400" i="1" dirty="0" smtClean="0">
                        <a:latin typeface="Cambria Math" panose="02040503050406030204" pitchFamily="18" charset="0"/>
                        <a:ea typeface="+mn-ea"/>
                      </a:rPr>
                      <m:t>−</m:t>
                    </m:r>
                  </m:oMath>
                </a14:m>
                <a:r>
                  <a:rPr kumimoji="1" lang="ja-JP" altLang="en-US" sz="5400" dirty="0">
                    <a:latin typeface="+mn-ea"/>
                    <a:ea typeface="+mn-ea"/>
                  </a:rPr>
                  <a:t>鹿児島県</a:t>
                </a:r>
                <a14:m>
                  <m:oMath xmlns:m="http://schemas.openxmlformats.org/officeDocument/2006/math">
                    <m:r>
                      <a:rPr kumimoji="1" lang="en-US" altLang="ja-JP" sz="5400" i="1" dirty="0" smtClean="0">
                        <a:latin typeface="Cambria Math" panose="02040503050406030204" pitchFamily="18" charset="0"/>
                        <a:ea typeface="+mn-ea"/>
                      </a:rPr>
                      <m:t>+</m:t>
                    </m:r>
                  </m:oMath>
                </a14:m>
                <a:r>
                  <a:rPr kumimoji="1" lang="ja-JP" altLang="en-US" sz="5400" dirty="0">
                    <a:latin typeface="+mn-ea"/>
                    <a:ea typeface="+mn-ea"/>
                  </a:rPr>
                  <a:t>北海道ベクトルと</a:t>
                </a:r>
                <a:br>
                  <a:rPr kumimoji="1" lang="en-US" altLang="ja-JP" sz="5400" dirty="0">
                    <a:latin typeface="+mn-ea"/>
                    <a:ea typeface="+mn-ea"/>
                  </a:rPr>
                </a:br>
                <a:r>
                  <a:rPr lang="ja-JP" altLang="en-US" sz="5400" dirty="0">
                    <a:latin typeface="+mn-ea"/>
                    <a:ea typeface="+mn-ea"/>
                  </a:rPr>
                  <a:t>北海道の山岳カテゴリに属する</a:t>
                </a:r>
                <a:br>
                  <a:rPr lang="en-US" altLang="ja-JP" sz="5400" dirty="0">
                    <a:latin typeface="+mn-ea"/>
                    <a:ea typeface="+mn-ea"/>
                  </a:rPr>
                </a:br>
                <a:r>
                  <a:rPr lang="ja-JP" altLang="en-US" sz="5400" dirty="0">
                    <a:latin typeface="+mn-ea"/>
                    <a:ea typeface="+mn-ea"/>
                  </a:rPr>
                  <a:t>全ての観光地ベクトル</a:t>
                </a:r>
                <a:endParaRPr kumimoji="1" lang="ja-JP" altLang="en-US" sz="5400" dirty="0"/>
              </a:p>
            </p:txBody>
          </p:sp>
        </mc:Choice>
        <mc:Fallback xmlns="">
          <p:sp>
            <p:nvSpPr>
              <p:cNvPr id="2" name="タイトル 1">
                <a:extLst>
                  <a:ext uri="{FF2B5EF4-FFF2-40B4-BE49-F238E27FC236}">
                    <a16:creationId xmlns:a16="http://schemas.microsoft.com/office/drawing/2014/main" id="{8BBEA861-FAFC-1797-CFD2-33167B92FAD0}"/>
                  </a:ext>
                </a:extLst>
              </p:cNvPr>
              <p:cNvSpPr>
                <a:spLocks noGrp="1" noRot="1" noChangeAspect="1" noMove="1" noResize="1" noEditPoints="1" noAdjustHandles="1" noChangeArrowheads="1" noChangeShapeType="1" noTextEdit="1"/>
              </p:cNvSpPr>
              <p:nvPr>
                <p:ph type="ctrTitle"/>
              </p:nvPr>
            </p:nvSpPr>
            <p:spPr>
              <a:blipFill>
                <a:blip r:embed="rId3"/>
                <a:stretch>
                  <a:fillRect t="-10459" b="-12500"/>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8B02A00C-8D7E-DE7B-DB1D-AF251812D4E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219153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r>
                  <a:rPr kumimoji="1" lang="ja-JP" altLang="en-US" sz="3200" dirty="0">
                    <a:latin typeface="+mn-ea"/>
                    <a:ea typeface="+mn-ea"/>
                  </a:rPr>
                  <a:t>桜島</a:t>
                </a:r>
                <a:r>
                  <a:rPr lang="en-US" altLang="ja-JP" sz="3200" dirty="0"/>
                  <a:t>(</a:t>
                </a:r>
                <a:r>
                  <a:rPr lang="ja-JP" altLang="en-US" sz="3200" dirty="0"/>
                  <a:t>山岳</a:t>
                </a:r>
                <a:r>
                  <a:rPr lang="en-US" altLang="ja-JP" sz="3200" dirty="0"/>
                  <a:t>/</a:t>
                </a:r>
                <a:r>
                  <a:rPr lang="ja-JP" altLang="en-US" sz="3200" dirty="0"/>
                  <a:t>鹿児島県</a:t>
                </a:r>
                <a:r>
                  <a:rPr lang="en-US" altLang="ja-JP" sz="3200" dirty="0"/>
                  <a:t>)</a:t>
                </a:r>
                <a14:m>
                  <m:oMath xmlns:m="http://schemas.openxmlformats.org/officeDocument/2006/math">
                    <m:r>
                      <a:rPr kumimoji="1" lang="ja-JP" altLang="en-US" sz="3200" i="1" dirty="0" smtClean="0">
                        <a:latin typeface="Cambria Math" panose="02040503050406030204" pitchFamily="18" charset="0"/>
                        <a:ea typeface="+mn-ea"/>
                      </a:rPr>
                      <m:t>−</m:t>
                    </m:r>
                  </m:oMath>
                </a14:m>
                <a:r>
                  <a:rPr kumimoji="1" lang="ja-JP" altLang="en-US" sz="3200" dirty="0">
                    <a:latin typeface="+mn-ea"/>
                    <a:ea typeface="+mn-ea"/>
                  </a:rPr>
                  <a:t>鹿児島県</a:t>
                </a:r>
                <a14:m>
                  <m:oMath xmlns:m="http://schemas.openxmlformats.org/officeDocument/2006/math">
                    <m:r>
                      <a:rPr kumimoji="1" lang="en-US" altLang="ja-JP" sz="3200" i="1" dirty="0" smtClean="0">
                        <a:latin typeface="Cambria Math" panose="02040503050406030204" pitchFamily="18" charset="0"/>
                        <a:ea typeface="+mn-ea"/>
                      </a:rPr>
                      <m:t>+</m:t>
                    </m:r>
                  </m:oMath>
                </a14:m>
                <a:r>
                  <a:rPr kumimoji="1" lang="ja-JP" altLang="en-US" sz="3200" dirty="0">
                    <a:latin typeface="+mn-ea"/>
                    <a:ea typeface="+mn-ea"/>
                  </a:rPr>
                  <a:t>北海道ベクトルと</a:t>
                </a:r>
                <a:br>
                  <a:rPr kumimoji="1" lang="en-US" altLang="ja-JP" sz="3200" dirty="0">
                    <a:latin typeface="+mn-ea"/>
                    <a:ea typeface="+mn-ea"/>
                  </a:rPr>
                </a:br>
                <a:r>
                  <a:rPr lang="ja-JP" altLang="en-US" sz="3200" dirty="0">
                    <a:latin typeface="+mn-ea"/>
                    <a:ea typeface="+mn-ea"/>
                  </a:rPr>
                  <a:t>北海道の山岳カテゴリに属する全ての観光地ベクトル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359" t="-23404" b="-27660"/>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203444479"/>
              </p:ext>
            </p:extLst>
          </p:nvPr>
        </p:nvGraphicFramePr>
        <p:xfrm>
          <a:off x="257174" y="1052735"/>
          <a:ext cx="11662756" cy="530943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551372750"/>
                    </a:ext>
                  </a:extLst>
                </a:gridCol>
              </a:tblGrid>
              <a:tr h="88490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4905">
                <a:tc>
                  <a:txBody>
                    <a:bodyPr/>
                    <a:lstStyle/>
                    <a:p>
                      <a:pPr algn="ctr"/>
                      <a:r>
                        <a:rPr kumimoji="1" lang="ja-JP" altLang="en-US" sz="2400" dirty="0">
                          <a:solidFill>
                            <a:schemeClr val="tx1"/>
                          </a:solidFill>
                          <a:latin typeface="+mn-ea"/>
                          <a:ea typeface="+mn-ea"/>
                          <a:cs typeface="Times New Roman" panose="02020603050405020304" pitchFamily="18" charset="0"/>
                        </a:rPr>
                        <a:t>昭和新山</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0.8278</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chemeClr val="tx1"/>
                          </a:solidFill>
                          <a:effectLst/>
                          <a:uLnTx/>
                          <a:uFillTx/>
                          <a:latin typeface="Segoe UI"/>
                          <a:ea typeface="+mn-ea"/>
                          <a:cs typeface="Times New Roman" panose="02020603050405020304" pitchFamily="18" charset="0"/>
                        </a:rPr>
                        <a:t>山岳</a:t>
                      </a:r>
                      <a:endPar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endParaRPr>
                    </a:p>
                  </a:txBody>
                  <a:tcPr anchor="ctr"/>
                </a:tc>
                <a:extLst>
                  <a:ext uri="{0D108BD9-81ED-4DB2-BD59-A6C34878D82A}">
                    <a16:rowId xmlns:a16="http://schemas.microsoft.com/office/drawing/2014/main" val="2882740509"/>
                  </a:ext>
                </a:extLst>
              </a:tr>
              <a:tr h="884905">
                <a:tc>
                  <a:txBody>
                    <a:bodyPr/>
                    <a:lstStyle/>
                    <a:p>
                      <a:pPr algn="ctr"/>
                      <a:r>
                        <a:rPr kumimoji="1" lang="zh-TW" altLang="en-US" sz="2400" dirty="0">
                          <a:solidFill>
                            <a:schemeClr val="tx1"/>
                          </a:solidFill>
                          <a:latin typeface="+mn-ea"/>
                          <a:ea typeface="+mn-ea"/>
                          <a:cs typeface="Times New Roman" panose="02020603050405020304" pitchFamily="18" charset="0"/>
                        </a:rPr>
                        <a:t>函館山</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0.8002</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山岳</a:t>
                      </a:r>
                    </a:p>
                  </a:txBody>
                  <a:tcPr anchor="ctr"/>
                </a:tc>
                <a:extLst>
                  <a:ext uri="{0D108BD9-81ED-4DB2-BD59-A6C34878D82A}">
                    <a16:rowId xmlns:a16="http://schemas.microsoft.com/office/drawing/2014/main" val="3853172761"/>
                  </a:ext>
                </a:extLst>
              </a:tr>
              <a:tr h="884905">
                <a:tc>
                  <a:txBody>
                    <a:bodyPr/>
                    <a:lstStyle/>
                    <a:p>
                      <a:pPr algn="ctr"/>
                      <a:r>
                        <a:rPr kumimoji="1" lang="zh-TW" altLang="en-US" sz="2400" dirty="0">
                          <a:solidFill>
                            <a:schemeClr val="tx1"/>
                          </a:solidFill>
                          <a:latin typeface="+mn-ea"/>
                          <a:ea typeface="+mn-ea"/>
                          <a:cs typeface="Times New Roman" panose="02020603050405020304" pitchFamily="18" charset="0"/>
                        </a:rPr>
                        <a:t>藻岩山</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0.7797</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chemeClr val="tx1"/>
                          </a:solidFill>
                          <a:effectLst/>
                          <a:uLnTx/>
                          <a:uFillTx/>
                          <a:latin typeface="Segoe UI"/>
                          <a:ea typeface="+mn-ea"/>
                          <a:cs typeface="Times New Roman" panose="02020603050405020304" pitchFamily="18" charset="0"/>
                        </a:rPr>
                        <a:t>北海道</a:t>
                      </a:r>
                      <a:endPar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山岳</a:t>
                      </a:r>
                    </a:p>
                  </a:txBody>
                  <a:tcPr anchor="ctr"/>
                </a:tc>
                <a:extLst>
                  <a:ext uri="{0D108BD9-81ED-4DB2-BD59-A6C34878D82A}">
                    <a16:rowId xmlns:a16="http://schemas.microsoft.com/office/drawing/2014/main" val="4117973163"/>
                  </a:ext>
                </a:extLst>
              </a:tr>
              <a:tr h="884905">
                <a:tc>
                  <a:txBody>
                    <a:bodyPr/>
                    <a:lstStyle/>
                    <a:p>
                      <a:pPr algn="ctr"/>
                      <a:r>
                        <a:rPr kumimoji="1" lang="ja-JP" altLang="en-US" sz="2400" dirty="0">
                          <a:solidFill>
                            <a:schemeClr val="tx1"/>
                          </a:solidFill>
                          <a:latin typeface="+mn-ea"/>
                          <a:ea typeface="+mn-ea"/>
                          <a:cs typeface="Times New Roman" panose="02020603050405020304" pitchFamily="18" charset="0"/>
                        </a:rPr>
                        <a:t>ニセコアンヌプリ</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0.7583</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chemeClr val="tx1"/>
                          </a:solidFill>
                          <a:effectLst/>
                          <a:uLnTx/>
                          <a:uFillTx/>
                          <a:latin typeface="Segoe UI"/>
                          <a:ea typeface="+mn-ea"/>
                          <a:cs typeface="Times New Roman" panose="02020603050405020304" pitchFamily="18" charset="0"/>
                        </a:rPr>
                        <a:t>北海道</a:t>
                      </a:r>
                      <a:endPar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山岳</a:t>
                      </a:r>
                    </a:p>
                  </a:txBody>
                  <a:tcPr anchor="ctr"/>
                </a:tc>
                <a:extLst>
                  <a:ext uri="{0D108BD9-81ED-4DB2-BD59-A6C34878D82A}">
                    <a16:rowId xmlns:a16="http://schemas.microsoft.com/office/drawing/2014/main" val="1933406415"/>
                  </a:ext>
                </a:extLst>
              </a:tr>
              <a:tr h="884905">
                <a:tc>
                  <a:txBody>
                    <a:bodyPr/>
                    <a:lstStyle/>
                    <a:p>
                      <a:pPr algn="ctr"/>
                      <a:r>
                        <a:rPr kumimoji="1" lang="ja-JP" altLang="en-US" sz="2400" dirty="0">
                          <a:solidFill>
                            <a:schemeClr val="tx1"/>
                          </a:solidFill>
                          <a:latin typeface="+mn-ea"/>
                          <a:ea typeface="+mn-ea"/>
                          <a:cs typeface="Times New Roman" panose="02020603050405020304" pitchFamily="18" charset="0"/>
                        </a:rPr>
                        <a:t>旭岳</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0.7563</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山岳</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61</a:t>
            </a:fld>
            <a:endParaRPr lang="ja-JP" altLang="en-US"/>
          </a:p>
        </p:txBody>
      </p:sp>
    </p:spTree>
    <p:extLst>
      <p:ext uri="{BB962C8B-B14F-4D97-AF65-F5344CB8AC3E}">
        <p14:creationId xmlns:p14="http://schemas.microsoft.com/office/powerpoint/2010/main" val="2319125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15C1E4D9-45F3-9884-8E84-736C57067CA7}"/>
                  </a:ext>
                </a:extLst>
              </p:cNvPr>
              <p:cNvSpPr>
                <a:spLocks noGrp="1"/>
              </p:cNvSpPr>
              <p:nvPr>
                <p:ph type="ctrTitle"/>
              </p:nvPr>
            </p:nvSpPr>
            <p:spPr/>
            <p:txBody>
              <a:bodyPr/>
              <a:lstStyle/>
              <a:p>
                <a:r>
                  <a:rPr lang="ja-JP" altLang="en-US" sz="6000" dirty="0">
                    <a:solidFill>
                      <a:prstClr val="white"/>
                    </a:solidFill>
                  </a:rPr>
                  <a:t>明治神宮</a:t>
                </a:r>
                <a14:m>
                  <m:oMath xmlns:m="http://schemas.openxmlformats.org/officeDocument/2006/math">
                    <m:r>
                      <a:rPr lang="ja-JP" altLang="en-US" sz="6000" i="1" dirty="0">
                        <a:solidFill>
                          <a:prstClr val="white"/>
                        </a:solidFill>
                        <a:latin typeface="Cambria Math" panose="02040503050406030204" pitchFamily="18" charset="0"/>
                      </a:rPr>
                      <m:t>−</m:t>
                    </m:r>
                  </m:oMath>
                </a14:m>
                <a:r>
                  <a:rPr lang="ja-JP" altLang="en-US" sz="6000" dirty="0">
                    <a:solidFill>
                      <a:prstClr val="white"/>
                    </a:solidFill>
                  </a:rPr>
                  <a:t>神社・神宮・寺院</a:t>
                </a:r>
                <a:br>
                  <a:rPr lang="en-US" altLang="ja-JP" sz="6000" dirty="0">
                    <a:solidFill>
                      <a:prstClr val="white"/>
                    </a:solidFill>
                  </a:rPr>
                </a:br>
                <a:r>
                  <a:rPr lang="ja-JP" altLang="en-US" sz="6000" dirty="0">
                    <a:solidFill>
                      <a:prstClr val="white"/>
                    </a:solidFill>
                  </a:rPr>
                  <a:t>ベクトルと東京都ベクトル</a:t>
                </a:r>
                <a:endParaRPr kumimoji="1" lang="ja-JP" altLang="en-US" dirty="0"/>
              </a:p>
            </p:txBody>
          </p:sp>
        </mc:Choice>
        <mc:Fallback xmlns="">
          <p:sp>
            <p:nvSpPr>
              <p:cNvPr id="2" name="タイトル 1">
                <a:extLst>
                  <a:ext uri="{FF2B5EF4-FFF2-40B4-BE49-F238E27FC236}">
                    <a16:creationId xmlns:a16="http://schemas.microsoft.com/office/drawing/2014/main" id="{15C1E4D9-45F3-9884-8E84-736C57067CA7}"/>
                  </a:ext>
                </a:extLst>
              </p:cNvPr>
              <p:cNvSpPr>
                <a:spLocks noGrp="1" noRot="1" noChangeAspect="1" noMove="1" noResize="1" noEditPoints="1" noAdjustHandles="1" noChangeArrowheads="1" noChangeShapeType="1" noTextEdit="1"/>
              </p:cNvSpPr>
              <p:nvPr>
                <p:ph type="ctrTitle"/>
              </p:nvPr>
            </p:nvSpPr>
            <p:spPr>
              <a:blipFill>
                <a:blip r:embed="rId2"/>
                <a:stretch>
                  <a:fillRect b="-2296"/>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36F4A1B2-87D2-D422-5F99-CDF431F82D99}"/>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569058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lang="ja-JP" altLang="en-US" sz="3600" dirty="0">
                    <a:solidFill>
                      <a:prstClr val="white"/>
                    </a:solidFill>
                  </a:rPr>
                  <a:t>明治神宮</a:t>
                </a:r>
                <a14:m>
                  <m:oMath xmlns:m="http://schemas.openxmlformats.org/officeDocument/2006/math">
                    <m:r>
                      <a:rPr lang="ja-JP" altLang="en-US" sz="3600" i="1" dirty="0">
                        <a:solidFill>
                          <a:prstClr val="white"/>
                        </a:solidFill>
                        <a:latin typeface="Cambria Math" panose="02040503050406030204" pitchFamily="18" charset="0"/>
                      </a:rPr>
                      <m:t>−</m:t>
                    </m:r>
                  </m:oMath>
                </a14:m>
                <a:r>
                  <a:rPr lang="ja-JP" altLang="en-US" sz="3600" dirty="0">
                    <a:solidFill>
                      <a:prstClr val="white"/>
                    </a:solidFill>
                  </a:rPr>
                  <a:t>神社・神宮・寺院ベクトルと東京都ベクトル</a:t>
                </a:r>
                <a:endParaRPr kumimoji="1" lang="ja-JP" altLang="en-US" sz="36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620" t="-3546" r="-157" b="-922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63</a:t>
            </a:fld>
            <a:endParaRPr lang="ja-JP" altLang="en-US"/>
          </a:p>
        </p:txBody>
      </p:sp>
      <p:sp>
        <p:nvSpPr>
          <p:cNvPr id="6" name="コンテンツ プレースホルダー 5">
            <a:extLst>
              <a:ext uri="{FF2B5EF4-FFF2-40B4-BE49-F238E27FC236}">
                <a16:creationId xmlns:a16="http://schemas.microsoft.com/office/drawing/2014/main" id="{E8572F36-8B0A-E918-E475-95CF676CFD0F}"/>
              </a:ext>
            </a:extLst>
          </p:cNvPr>
          <p:cNvSpPr>
            <a:spLocks noGrp="1"/>
          </p:cNvSpPr>
          <p:nvPr>
            <p:ph idx="1"/>
          </p:nvPr>
        </p:nvSpPr>
        <p:spPr/>
        <p:txBody>
          <a:bodyPr/>
          <a:lstStyle/>
          <a:p>
            <a:pPr marL="0" indent="0">
              <a:buNone/>
            </a:pPr>
            <a:r>
              <a:rPr lang="ja-JP" altLang="en-US" dirty="0"/>
              <a:t>コサイン類似度：</a:t>
            </a:r>
            <a:r>
              <a:rPr lang="en-US" altLang="ja-JP" dirty="0"/>
              <a:t>0.1215</a:t>
            </a:r>
          </a:p>
          <a:p>
            <a:pPr marL="0" indent="0">
              <a:buNone/>
            </a:pPr>
            <a:endParaRPr lang="en-US" altLang="ja-JP" dirty="0"/>
          </a:p>
          <a:p>
            <a:pPr marL="0" indent="0">
              <a:buNone/>
            </a:pPr>
            <a:r>
              <a:rPr lang="ja-JP" altLang="en-US" spc="-100" dirty="0"/>
              <a:t>➡東京都の要素が少ないことが分かる</a:t>
            </a:r>
            <a:endParaRPr lang="en-US" altLang="ja-JP" dirty="0"/>
          </a:p>
          <a:p>
            <a:pPr marL="0" indent="0">
              <a:buNone/>
            </a:pPr>
            <a:endParaRPr lang="en-US" altLang="ja-JP" dirty="0"/>
          </a:p>
          <a:p>
            <a:pPr marL="0" indent="0">
              <a:buNone/>
            </a:pPr>
            <a:r>
              <a:rPr lang="ja-JP" altLang="en-US" dirty="0"/>
              <a:t>考察：明治神宮という独自の要素が強く出ているのではないか</a:t>
            </a:r>
            <a:endParaRPr lang="en-US" altLang="ja-JP" dirty="0"/>
          </a:p>
          <a:p>
            <a:pPr marL="0" indent="0">
              <a:buNone/>
            </a:pPr>
            <a:endParaRPr lang="en-US" altLang="ja-JP" dirty="0"/>
          </a:p>
        </p:txBody>
      </p:sp>
    </p:spTree>
    <p:extLst>
      <p:ext uri="{BB962C8B-B14F-4D97-AF65-F5344CB8AC3E}">
        <p14:creationId xmlns:p14="http://schemas.microsoft.com/office/powerpoint/2010/main" val="674242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EA861-FAFC-1797-CFD2-33167B92FAD0}"/>
              </a:ext>
            </a:extLst>
          </p:cNvPr>
          <p:cNvSpPr>
            <a:spLocks noGrp="1"/>
          </p:cNvSpPr>
          <p:nvPr>
            <p:ph type="ctrTitle"/>
          </p:nvPr>
        </p:nvSpPr>
        <p:spPr/>
        <p:txBody>
          <a:bodyPr>
            <a:normAutofit/>
          </a:bodyPr>
          <a:lstStyle/>
          <a:p>
            <a:r>
              <a:rPr kumimoji="1" lang="ja-JP" altLang="en-US" dirty="0"/>
              <a:t>新宿御苑と大阪城西の丸庭園と</a:t>
            </a:r>
            <a:br>
              <a:rPr kumimoji="1" lang="en-US" altLang="ja-JP" dirty="0"/>
            </a:br>
            <a:r>
              <a:rPr kumimoji="1" lang="ja-JP" altLang="en-US" dirty="0"/>
              <a:t>大仙公園の比較</a:t>
            </a:r>
          </a:p>
        </p:txBody>
      </p:sp>
      <p:sp>
        <p:nvSpPr>
          <p:cNvPr id="3" name="字幕 2">
            <a:extLst>
              <a:ext uri="{FF2B5EF4-FFF2-40B4-BE49-F238E27FC236}">
                <a16:creationId xmlns:a16="http://schemas.microsoft.com/office/drawing/2014/main" id="{8B02A00C-8D7E-DE7B-DB1D-AF251812D4E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647181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新宿御苑マップ">
            <a:extLst>
              <a:ext uri="{FF2B5EF4-FFF2-40B4-BE49-F238E27FC236}">
                <a16:creationId xmlns:a16="http://schemas.microsoft.com/office/drawing/2014/main" id="{138F09E5-50A9-47C4-6AC1-7990B057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633" y="1059458"/>
            <a:ext cx="7704887" cy="52799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BE3CA5-53CB-2FBB-5251-0CE73CF9CCB3}"/>
              </a:ext>
            </a:extLst>
          </p:cNvPr>
          <p:cNvSpPr>
            <a:spLocks noGrp="1"/>
          </p:cNvSpPr>
          <p:nvPr>
            <p:ph type="title"/>
          </p:nvPr>
        </p:nvSpPr>
        <p:spPr/>
        <p:txBody>
          <a:bodyPr/>
          <a:lstStyle/>
          <a:p>
            <a:r>
              <a:rPr kumimoji="1" lang="ja-JP" altLang="en-US" dirty="0"/>
              <a:t>新宿御苑</a:t>
            </a:r>
          </a:p>
        </p:txBody>
      </p:sp>
      <p:sp>
        <p:nvSpPr>
          <p:cNvPr id="7" name="コンテンツ プレースホルダー 6">
            <a:extLst>
              <a:ext uri="{FF2B5EF4-FFF2-40B4-BE49-F238E27FC236}">
                <a16:creationId xmlns:a16="http://schemas.microsoft.com/office/drawing/2014/main" id="{36A9C27A-0A28-6477-6A81-037D383FD760}"/>
              </a:ext>
            </a:extLst>
          </p:cNvPr>
          <p:cNvSpPr>
            <a:spLocks noGrp="1"/>
          </p:cNvSpPr>
          <p:nvPr>
            <p:ph idx="1"/>
          </p:nvPr>
        </p:nvSpPr>
        <p:spPr/>
        <p:txBody>
          <a:bodyPr/>
          <a:lstStyle/>
          <a:p>
            <a:pPr marL="0" indent="0">
              <a:buNone/>
            </a:pPr>
            <a:r>
              <a:rPr lang="ja-JP" altLang="en-US" dirty="0"/>
              <a:t>赤枠：歴史的建造物</a:t>
            </a:r>
            <a:endParaRPr lang="en-US" altLang="ja-JP" dirty="0"/>
          </a:p>
          <a:p>
            <a:pPr marL="0" indent="0">
              <a:buNone/>
            </a:pPr>
            <a:endParaRPr lang="en-US" altLang="ja-JP" dirty="0"/>
          </a:p>
          <a:p>
            <a:pPr marL="0" indent="0">
              <a:buNone/>
            </a:pPr>
            <a:r>
              <a:rPr lang="ja-JP" altLang="en-US" dirty="0"/>
              <a:t>青枠：池</a:t>
            </a:r>
          </a:p>
        </p:txBody>
      </p:sp>
      <p:sp>
        <p:nvSpPr>
          <p:cNvPr id="4" name="スライド番号プレースホルダー 3">
            <a:extLst>
              <a:ext uri="{FF2B5EF4-FFF2-40B4-BE49-F238E27FC236}">
                <a16:creationId xmlns:a16="http://schemas.microsoft.com/office/drawing/2014/main" id="{D468B634-3BC8-8806-7452-2DDC46F4AF76}"/>
              </a:ext>
            </a:extLst>
          </p:cNvPr>
          <p:cNvSpPr>
            <a:spLocks noGrp="1"/>
          </p:cNvSpPr>
          <p:nvPr>
            <p:ph type="sldNum" sz="quarter" idx="12"/>
          </p:nvPr>
        </p:nvSpPr>
        <p:spPr/>
        <p:txBody>
          <a:bodyPr/>
          <a:lstStyle/>
          <a:p>
            <a:fld id="{3C83C733-A267-4C27-B924-90460700986B}" type="slidenum">
              <a:rPr lang="ja-JP" altLang="en-US" smtClean="0"/>
              <a:pPr/>
              <a:t>65</a:t>
            </a:fld>
            <a:endParaRPr lang="ja-JP" altLang="en-US"/>
          </a:p>
        </p:txBody>
      </p:sp>
      <p:sp>
        <p:nvSpPr>
          <p:cNvPr id="5" name="正方形/長方形 4">
            <a:extLst>
              <a:ext uri="{FF2B5EF4-FFF2-40B4-BE49-F238E27FC236}">
                <a16:creationId xmlns:a16="http://schemas.microsoft.com/office/drawing/2014/main" id="{186F449D-606E-EB55-CF32-AC48ACCC8AB3}"/>
              </a:ext>
            </a:extLst>
          </p:cNvPr>
          <p:cNvSpPr/>
          <p:nvPr/>
        </p:nvSpPr>
        <p:spPr>
          <a:xfrm>
            <a:off x="4069064" y="3311771"/>
            <a:ext cx="5112568" cy="2225203"/>
          </a:xfrm>
          <a:prstGeom prst="rect">
            <a:avLst/>
          </a:prstGeom>
          <a:noFill/>
          <a:ln w="76200">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DAE68ADF-19A4-A3E8-4938-A099E7900587}"/>
              </a:ext>
            </a:extLst>
          </p:cNvPr>
          <p:cNvSpPr/>
          <p:nvPr/>
        </p:nvSpPr>
        <p:spPr>
          <a:xfrm>
            <a:off x="6625348" y="1321026"/>
            <a:ext cx="1440160" cy="135888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2429221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FD1EA2-BA3A-F57D-28A5-CFF4B9C942B4}"/>
              </a:ext>
            </a:extLst>
          </p:cNvPr>
          <p:cNvSpPr>
            <a:spLocks noGrp="1"/>
          </p:cNvSpPr>
          <p:nvPr>
            <p:ph type="title"/>
          </p:nvPr>
        </p:nvSpPr>
        <p:spPr/>
        <p:txBody>
          <a:bodyPr/>
          <a:lstStyle/>
          <a:p>
            <a:r>
              <a:rPr kumimoji="1" lang="ja-JP" altLang="en-US" dirty="0"/>
              <a:t>大阪城西の丸庭園</a:t>
            </a:r>
            <a:endParaRPr lang="ja-JP" altLang="en-US" dirty="0"/>
          </a:p>
        </p:txBody>
      </p:sp>
      <p:sp>
        <p:nvSpPr>
          <p:cNvPr id="4" name="スライド番号プレースホルダー 3">
            <a:extLst>
              <a:ext uri="{FF2B5EF4-FFF2-40B4-BE49-F238E27FC236}">
                <a16:creationId xmlns:a16="http://schemas.microsoft.com/office/drawing/2014/main" id="{084ECE5C-48B3-8B0F-B746-164B60BEE1E9}"/>
              </a:ext>
            </a:extLst>
          </p:cNvPr>
          <p:cNvSpPr>
            <a:spLocks noGrp="1"/>
          </p:cNvSpPr>
          <p:nvPr>
            <p:ph type="sldNum" sz="quarter" idx="12"/>
          </p:nvPr>
        </p:nvSpPr>
        <p:spPr/>
        <p:txBody>
          <a:bodyPr/>
          <a:lstStyle/>
          <a:p>
            <a:fld id="{3C83C733-A267-4C27-B924-90460700986B}" type="slidenum">
              <a:rPr lang="ja-JP" altLang="en-US" smtClean="0"/>
              <a:pPr/>
              <a:t>66</a:t>
            </a:fld>
            <a:endParaRPr lang="ja-JP" altLang="en-US"/>
          </a:p>
        </p:txBody>
      </p:sp>
      <p:sp>
        <p:nvSpPr>
          <p:cNvPr id="6" name="コンテンツ プレースホルダー 6">
            <a:extLst>
              <a:ext uri="{FF2B5EF4-FFF2-40B4-BE49-F238E27FC236}">
                <a16:creationId xmlns:a16="http://schemas.microsoft.com/office/drawing/2014/main" id="{CDF8A975-65A5-15B6-0B6D-0921FD51C432}"/>
              </a:ext>
            </a:extLst>
          </p:cNvPr>
          <p:cNvSpPr txBox="1">
            <a:spLocks/>
          </p:cNvSpPr>
          <p:nvPr/>
        </p:nvSpPr>
        <p:spPr>
          <a:xfrm>
            <a:off x="262076" y="1058429"/>
            <a:ext cx="11662756" cy="528102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赤枠：歴史的建造物</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青枠：池</a:t>
            </a:r>
          </a:p>
        </p:txBody>
      </p:sp>
      <p:pic>
        <p:nvPicPr>
          <p:cNvPr id="8" name="図 7">
            <a:extLst>
              <a:ext uri="{FF2B5EF4-FFF2-40B4-BE49-F238E27FC236}">
                <a16:creationId xmlns:a16="http://schemas.microsoft.com/office/drawing/2014/main" id="{9D6DB1CD-5EAE-45FF-2B4D-8483A4E4279D}"/>
              </a:ext>
            </a:extLst>
          </p:cNvPr>
          <p:cNvPicPr>
            <a:picLocks noChangeAspect="1"/>
          </p:cNvPicPr>
          <p:nvPr/>
        </p:nvPicPr>
        <p:blipFill>
          <a:blip r:embed="rId3"/>
          <a:stretch>
            <a:fillRect/>
          </a:stretch>
        </p:blipFill>
        <p:spPr>
          <a:xfrm>
            <a:off x="3862411" y="1087487"/>
            <a:ext cx="5689973" cy="5241623"/>
          </a:xfrm>
          <a:prstGeom prst="rect">
            <a:avLst/>
          </a:prstGeom>
        </p:spPr>
      </p:pic>
      <p:sp>
        <p:nvSpPr>
          <p:cNvPr id="9" name="正方形/長方形 8">
            <a:extLst>
              <a:ext uri="{FF2B5EF4-FFF2-40B4-BE49-F238E27FC236}">
                <a16:creationId xmlns:a16="http://schemas.microsoft.com/office/drawing/2014/main" id="{448247D9-203B-9A29-E339-26AE77A7A723}"/>
              </a:ext>
            </a:extLst>
          </p:cNvPr>
          <p:cNvSpPr/>
          <p:nvPr/>
        </p:nvSpPr>
        <p:spPr>
          <a:xfrm>
            <a:off x="6104404" y="3019498"/>
            <a:ext cx="1440160" cy="135888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83152D9-56B5-A483-AA55-3D9D703034B3}"/>
              </a:ext>
            </a:extLst>
          </p:cNvPr>
          <p:cNvSpPr/>
          <p:nvPr/>
        </p:nvSpPr>
        <p:spPr>
          <a:xfrm>
            <a:off x="4099746" y="2204864"/>
            <a:ext cx="1440160" cy="3384376"/>
          </a:xfrm>
          <a:prstGeom prst="rect">
            <a:avLst/>
          </a:prstGeom>
          <a:noFill/>
          <a:ln w="76200">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2577599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96DABB-B494-A007-C1EB-B4CB5B408BD6}"/>
              </a:ext>
            </a:extLst>
          </p:cNvPr>
          <p:cNvSpPr>
            <a:spLocks noGrp="1"/>
          </p:cNvSpPr>
          <p:nvPr>
            <p:ph type="title"/>
          </p:nvPr>
        </p:nvSpPr>
        <p:spPr/>
        <p:txBody>
          <a:bodyPr/>
          <a:lstStyle/>
          <a:p>
            <a:r>
              <a:rPr lang="ja-JP" altLang="en-US" dirty="0"/>
              <a:t>大仙公園</a:t>
            </a:r>
            <a:endParaRPr kumimoji="1" lang="ja-JP" altLang="en-US" dirty="0"/>
          </a:p>
        </p:txBody>
      </p:sp>
      <p:sp>
        <p:nvSpPr>
          <p:cNvPr id="3" name="スライド番号プレースホルダー 2">
            <a:extLst>
              <a:ext uri="{FF2B5EF4-FFF2-40B4-BE49-F238E27FC236}">
                <a16:creationId xmlns:a16="http://schemas.microsoft.com/office/drawing/2014/main" id="{63B62A03-2C89-3089-4C70-9E90817B4F02}"/>
              </a:ext>
            </a:extLst>
          </p:cNvPr>
          <p:cNvSpPr>
            <a:spLocks noGrp="1"/>
          </p:cNvSpPr>
          <p:nvPr>
            <p:ph type="sldNum" sz="quarter" idx="12"/>
          </p:nvPr>
        </p:nvSpPr>
        <p:spPr/>
        <p:txBody>
          <a:bodyPr/>
          <a:lstStyle/>
          <a:p>
            <a:fld id="{3C83C733-A267-4C27-B924-90460700986B}" type="slidenum">
              <a:rPr lang="ja-JP" altLang="en-US" smtClean="0"/>
              <a:pPr/>
              <a:t>67</a:t>
            </a:fld>
            <a:endParaRPr lang="ja-JP" altLang="en-US"/>
          </a:p>
        </p:txBody>
      </p:sp>
      <p:pic>
        <p:nvPicPr>
          <p:cNvPr id="5" name="図 4">
            <a:extLst>
              <a:ext uri="{FF2B5EF4-FFF2-40B4-BE49-F238E27FC236}">
                <a16:creationId xmlns:a16="http://schemas.microsoft.com/office/drawing/2014/main" id="{FB57E76D-E14E-188B-AE14-B93F41A89513}"/>
              </a:ext>
            </a:extLst>
          </p:cNvPr>
          <p:cNvPicPr>
            <a:picLocks noChangeAspect="1"/>
          </p:cNvPicPr>
          <p:nvPr/>
        </p:nvPicPr>
        <p:blipFill>
          <a:blip r:embed="rId3"/>
          <a:stretch>
            <a:fillRect/>
          </a:stretch>
        </p:blipFill>
        <p:spPr>
          <a:xfrm>
            <a:off x="3863752" y="1058429"/>
            <a:ext cx="6590128" cy="5281028"/>
          </a:xfrm>
          <a:prstGeom prst="rect">
            <a:avLst/>
          </a:prstGeom>
        </p:spPr>
      </p:pic>
      <p:sp>
        <p:nvSpPr>
          <p:cNvPr id="6" name="コンテンツ プレースホルダー 6">
            <a:extLst>
              <a:ext uri="{FF2B5EF4-FFF2-40B4-BE49-F238E27FC236}">
                <a16:creationId xmlns:a16="http://schemas.microsoft.com/office/drawing/2014/main" id="{751702FB-A042-9A64-D2E9-E39E86B09BA1}"/>
              </a:ext>
            </a:extLst>
          </p:cNvPr>
          <p:cNvSpPr txBox="1">
            <a:spLocks/>
          </p:cNvSpPr>
          <p:nvPr/>
        </p:nvSpPr>
        <p:spPr>
          <a:xfrm>
            <a:off x="262076" y="1058429"/>
            <a:ext cx="11662756" cy="528102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赤枠：歴史的建造物</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青枠：池</a:t>
            </a:r>
          </a:p>
        </p:txBody>
      </p:sp>
      <p:sp>
        <p:nvSpPr>
          <p:cNvPr id="7" name="正方形/長方形 6">
            <a:extLst>
              <a:ext uri="{FF2B5EF4-FFF2-40B4-BE49-F238E27FC236}">
                <a16:creationId xmlns:a16="http://schemas.microsoft.com/office/drawing/2014/main" id="{A401E89C-B3F7-134B-3FA3-3A13FE2FC88B}"/>
              </a:ext>
            </a:extLst>
          </p:cNvPr>
          <p:cNvSpPr/>
          <p:nvPr/>
        </p:nvSpPr>
        <p:spPr>
          <a:xfrm>
            <a:off x="7986908" y="2276872"/>
            <a:ext cx="845396" cy="504056"/>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F1DF19D6-28D8-B68D-E196-FB3B027962DA}"/>
              </a:ext>
            </a:extLst>
          </p:cNvPr>
          <p:cNvSpPr/>
          <p:nvPr/>
        </p:nvSpPr>
        <p:spPr>
          <a:xfrm>
            <a:off x="5735960" y="2420888"/>
            <a:ext cx="1368152" cy="792088"/>
          </a:xfrm>
          <a:prstGeom prst="rect">
            <a:avLst/>
          </a:prstGeom>
          <a:noFill/>
          <a:ln w="76200">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011053AB-4E87-FAD2-2687-728A4CAAB0C3}"/>
              </a:ext>
            </a:extLst>
          </p:cNvPr>
          <p:cNvSpPr/>
          <p:nvPr/>
        </p:nvSpPr>
        <p:spPr>
          <a:xfrm>
            <a:off x="4871864" y="1079589"/>
            <a:ext cx="4309768" cy="33318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3727639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278B9B6-128B-33E9-FB9C-759B12B79B70}"/>
                  </a:ext>
                </a:extLst>
              </p:cNvPr>
              <p:cNvSpPr>
                <a:spLocks noGrp="1"/>
              </p:cNvSpPr>
              <p:nvPr>
                <p:ph type="ctrTitle"/>
              </p:nvPr>
            </p:nvSpPr>
            <p:spPr/>
            <p:txBody>
              <a:bodyPr>
                <a:normAutofit/>
              </a:bodyPr>
              <a:lstStyle/>
              <a:p>
                <a:r>
                  <a:rPr kumimoji="1" lang="ja-JP" altLang="en-US" b="0" i="0" u="none" strike="noStrike" kern="1200" cap="none" normalizeH="0" noProof="0" dirty="0">
                    <a:ln>
                      <a:noFill/>
                    </a:ln>
                    <a:solidFill>
                      <a:prstClr val="white"/>
                    </a:solidFill>
                    <a:effectLst/>
                    <a:uLnTx/>
                    <a:uFillTx/>
                    <a:latin typeface="Segoe UI"/>
                    <a:ea typeface="+mn-ea"/>
                  </a:rPr>
                  <a:t>新宿御苑</a:t>
                </a:r>
                <a14:m>
                  <m:oMath xmlns:m="http://schemas.openxmlformats.org/officeDocument/2006/math">
                    <m:r>
                      <a:rPr kumimoji="1" lang="ja-JP" altLang="en-US" b="0" i="1" u="none" strike="noStrike" kern="1200" cap="none" normalizeH="0" noProof="0" dirty="0" smtClean="0">
                        <a:ln>
                          <a:noFill/>
                        </a:ln>
                        <a:solidFill>
                          <a:prstClr val="white"/>
                        </a:solidFill>
                        <a:effectLst/>
                        <a:uLnTx/>
                        <a:uFillTx/>
                        <a:latin typeface="Cambria Math" panose="02040503050406030204" pitchFamily="18" charset="0"/>
                        <a:ea typeface="+mn-ea"/>
                      </a:rPr>
                      <m:t>−</m:t>
                    </m:r>
                  </m:oMath>
                </a14:m>
                <a:r>
                  <a:rPr kumimoji="1" lang="ja-JP" altLang="en-US" b="0" i="0" u="none" strike="noStrike" kern="1200" cap="none" normalizeH="0" noProof="0" dirty="0">
                    <a:ln>
                      <a:noFill/>
                    </a:ln>
                    <a:solidFill>
                      <a:prstClr val="white"/>
                    </a:solidFill>
                    <a:effectLst/>
                    <a:uLnTx/>
                    <a:uFillTx/>
                    <a:latin typeface="Segoe UI"/>
                    <a:ea typeface="+mn-ea"/>
                  </a:rPr>
                  <a:t>東京都</a:t>
                </a:r>
                <a14:m>
                  <m:oMath xmlns:m="http://schemas.openxmlformats.org/officeDocument/2006/math">
                    <m:r>
                      <a:rPr kumimoji="1" lang="en-US" altLang="ja-JP" b="0" i="1" u="none" strike="noStrike" kern="1200" cap="none" normalizeH="0" noProof="0" dirty="0" smtClean="0">
                        <a:ln>
                          <a:noFill/>
                        </a:ln>
                        <a:solidFill>
                          <a:prstClr val="white"/>
                        </a:solidFill>
                        <a:effectLst/>
                        <a:uLnTx/>
                        <a:uFillTx/>
                        <a:latin typeface="Cambria Math" panose="02040503050406030204" pitchFamily="18" charset="0"/>
                        <a:ea typeface="+mn-ea"/>
                      </a:rPr>
                      <m:t>+</m:t>
                    </m:r>
                  </m:oMath>
                </a14:m>
                <a:r>
                  <a:rPr kumimoji="1" lang="ja-JP" altLang="en-US" b="0" i="0" u="none" strike="noStrike" kern="1200" cap="none" normalizeH="0" noProof="0" dirty="0">
                    <a:ln>
                      <a:noFill/>
                    </a:ln>
                    <a:solidFill>
                      <a:prstClr val="white"/>
                    </a:solidFill>
                    <a:effectLst/>
                    <a:uLnTx/>
                    <a:uFillTx/>
                    <a:latin typeface="Segoe UI"/>
                    <a:ea typeface="+mn-ea"/>
                  </a:rPr>
                  <a:t>大阪府</a:t>
                </a:r>
                <a:br>
                  <a:rPr kumimoji="1" lang="en-US" altLang="ja-JP" b="0" i="0" u="none" strike="noStrike" kern="1200" cap="none" normalizeH="0" noProof="0" dirty="0">
                    <a:ln>
                      <a:noFill/>
                    </a:ln>
                    <a:solidFill>
                      <a:prstClr val="white"/>
                    </a:solidFill>
                    <a:effectLst/>
                    <a:uLnTx/>
                    <a:uFillTx/>
                    <a:latin typeface="Segoe UI"/>
                    <a:ea typeface="+mn-ea"/>
                  </a:rPr>
                </a:br>
                <a:r>
                  <a:rPr kumimoji="1" lang="ja-JP" altLang="en-US" b="0" i="0" u="none" strike="noStrike" kern="1200" cap="none" normalizeH="0" noProof="0" dirty="0">
                    <a:ln>
                      <a:noFill/>
                    </a:ln>
                    <a:solidFill>
                      <a:prstClr val="white"/>
                    </a:solidFill>
                    <a:effectLst/>
                    <a:uLnTx/>
                    <a:uFillTx/>
                    <a:latin typeface="Segoe UI"/>
                    <a:ea typeface="+mn-ea"/>
                  </a:rPr>
                  <a:t>ベクトルと全ての観光地ベクトル</a:t>
                </a:r>
                <a:endParaRPr kumimoji="1" lang="ja-JP" altLang="en-US" dirty="0"/>
              </a:p>
            </p:txBody>
          </p:sp>
        </mc:Choice>
        <mc:Fallback xmlns="">
          <p:sp>
            <p:nvSpPr>
              <p:cNvPr id="2" name="タイトル 1">
                <a:extLst>
                  <a:ext uri="{FF2B5EF4-FFF2-40B4-BE49-F238E27FC236}">
                    <a16:creationId xmlns:a16="http://schemas.microsoft.com/office/drawing/2014/main" id="{E278B9B6-128B-33E9-FB9C-759B12B79B70}"/>
                  </a:ext>
                </a:extLst>
              </p:cNvPr>
              <p:cNvSpPr>
                <a:spLocks noGrp="1" noRot="1" noChangeAspect="1" noMove="1" noResize="1" noEditPoints="1" noAdjustHandles="1" noChangeArrowheads="1" noChangeShapeType="1" noTextEdit="1"/>
              </p:cNvSpPr>
              <p:nvPr>
                <p:ph type="ctrTitle"/>
              </p:nvPr>
            </p:nvSpPr>
            <p:spPr>
              <a:blipFill>
                <a:blip r:embed="rId3"/>
                <a:stretch>
                  <a:fillRect l="-2927" r="-2980" b="-2296"/>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6D511A4E-8D51-FC44-0988-89DF58C7DB1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97249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r>
                  <a:rPr kumimoji="1" lang="ja-JP" altLang="en-US" sz="2400" dirty="0">
                    <a:latin typeface="+mn-ea"/>
                    <a:ea typeface="+mn-ea"/>
                  </a:rPr>
                  <a:t>新宿御苑</a:t>
                </a:r>
                <a:r>
                  <a:rPr lang="en-US" altLang="ja-JP" sz="2400" dirty="0"/>
                  <a:t>(</a:t>
                </a:r>
                <a:r>
                  <a:rPr lang="ja-JP" altLang="en-US" sz="2400" dirty="0"/>
                  <a:t>公園・庭園</a:t>
                </a:r>
                <a:r>
                  <a:rPr lang="en-US" altLang="ja-JP" sz="2400" dirty="0"/>
                  <a:t>/</a:t>
                </a:r>
                <a:r>
                  <a:rPr lang="ja-JP" altLang="en-US" sz="2400" dirty="0"/>
                  <a:t>東京都</a:t>
                </a:r>
                <a:r>
                  <a:rPr lang="en-US" altLang="ja-JP" sz="2400" dirty="0"/>
                  <a:t>)</a:t>
                </a:r>
                <a14:m>
                  <m:oMath xmlns:m="http://schemas.openxmlformats.org/officeDocument/2006/math">
                    <m:r>
                      <a:rPr kumimoji="1" lang="ja-JP" altLang="en-US" sz="2400" i="1" dirty="0" smtClean="0">
                        <a:latin typeface="Cambria Math" panose="02040503050406030204" pitchFamily="18" charset="0"/>
                        <a:ea typeface="+mn-ea"/>
                      </a:rPr>
                      <m:t>−</m:t>
                    </m:r>
                  </m:oMath>
                </a14:m>
                <a:r>
                  <a:rPr kumimoji="1" lang="ja-JP" altLang="en-US" sz="2400" dirty="0">
                    <a:latin typeface="+mn-ea"/>
                    <a:ea typeface="+mn-ea"/>
                  </a:rPr>
                  <a:t>東京</a:t>
                </a:r>
                <a:r>
                  <a:rPr lang="ja-JP" altLang="en-US" sz="2400" dirty="0">
                    <a:latin typeface="+mn-ea"/>
                    <a:ea typeface="+mn-ea"/>
                  </a:rPr>
                  <a:t>都</a:t>
                </a:r>
                <a14:m>
                  <m:oMath xmlns:m="http://schemas.openxmlformats.org/officeDocument/2006/math">
                    <m:r>
                      <a:rPr kumimoji="1" lang="en-US" altLang="ja-JP" sz="2400" i="1" dirty="0" smtClean="0">
                        <a:latin typeface="Cambria Math" panose="02040503050406030204" pitchFamily="18" charset="0"/>
                        <a:ea typeface="+mn-ea"/>
                      </a:rPr>
                      <m:t>+</m:t>
                    </m:r>
                  </m:oMath>
                </a14:m>
                <a:r>
                  <a:rPr kumimoji="1" lang="ja-JP" altLang="en-US" sz="2400" dirty="0">
                    <a:latin typeface="+mn-ea"/>
                    <a:ea typeface="+mn-ea"/>
                  </a:rPr>
                  <a:t>大阪府ベクトルと全ての観光地ベクトル</a:t>
                </a: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836"/>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405866222"/>
              </p:ext>
            </p:extLst>
          </p:nvPr>
        </p:nvGraphicFramePr>
        <p:xfrm>
          <a:off x="257174" y="1052735"/>
          <a:ext cx="11662756" cy="530943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551372750"/>
                    </a:ext>
                  </a:extLst>
                </a:gridCol>
              </a:tblGrid>
              <a:tr h="88490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4905">
                <a:tc>
                  <a:txBody>
                    <a:bodyPr/>
                    <a:lstStyle/>
                    <a:p>
                      <a:pPr algn="ctr"/>
                      <a:r>
                        <a:rPr kumimoji="1" lang="ja-JP" altLang="en-US" sz="2400" dirty="0">
                          <a:latin typeface="+mn-ea"/>
                          <a:ea typeface="+mn-ea"/>
                          <a:cs typeface="Times New Roman" panose="02020603050405020304" pitchFamily="18" charset="0"/>
                        </a:rPr>
                        <a:t>新宿御苑</a:t>
                      </a:r>
                    </a:p>
                  </a:txBody>
                  <a:tcPr anchor="ctr"/>
                </a:tc>
                <a:tc>
                  <a:txBody>
                    <a:bodyPr/>
                    <a:lstStyle/>
                    <a:p>
                      <a:pPr algn="ctr"/>
                      <a:r>
                        <a:rPr kumimoji="1" lang="en-US" altLang="ja-JP" sz="2400" dirty="0">
                          <a:latin typeface="+mn-ea"/>
                          <a:ea typeface="+mn-ea"/>
                          <a:cs typeface="Times New Roman" panose="02020603050405020304" pitchFamily="18" charset="0"/>
                        </a:rPr>
                        <a:t>0.9740</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東京都</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4905">
                <a:tc>
                  <a:txBody>
                    <a:bodyPr/>
                    <a:lstStyle/>
                    <a:p>
                      <a:pPr algn="ctr"/>
                      <a:r>
                        <a:rPr kumimoji="1" lang="ja-JP" altLang="en-US" sz="2400" dirty="0">
                          <a:latin typeface="+mn-ea"/>
                          <a:ea typeface="+mn-ea"/>
                          <a:cs typeface="Times New Roman" panose="02020603050405020304" pitchFamily="18" charset="0"/>
                        </a:rPr>
                        <a:t>青葉の森公園</a:t>
                      </a:r>
                    </a:p>
                  </a:txBody>
                  <a:tcPr anchor="ctr"/>
                </a:tc>
                <a:tc>
                  <a:txBody>
                    <a:bodyPr/>
                    <a:lstStyle/>
                    <a:p>
                      <a:pPr algn="ctr"/>
                      <a:r>
                        <a:rPr kumimoji="1" lang="en-US" altLang="ja-JP" sz="2400" dirty="0">
                          <a:latin typeface="+mn-ea"/>
                          <a:ea typeface="+mn-ea"/>
                          <a:cs typeface="Times New Roman" panose="02020603050405020304" pitchFamily="18" charset="0"/>
                        </a:rPr>
                        <a:t>0.9476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千葉県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4905">
                <a:tc>
                  <a:txBody>
                    <a:bodyPr/>
                    <a:lstStyle/>
                    <a:p>
                      <a:pPr algn="ctr"/>
                      <a:r>
                        <a:rPr kumimoji="1" lang="zh-TW" altLang="en-US" sz="2400" dirty="0">
                          <a:latin typeface="+mn-ea"/>
                          <a:ea typeface="+mn-ea"/>
                          <a:cs typeface="Times New Roman" panose="02020603050405020304" pitchFamily="18" charset="0"/>
                        </a:rPr>
                        <a:t>国営昭和記念公園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0.9466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東京都</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4905">
                <a:tc>
                  <a:txBody>
                    <a:bodyPr/>
                    <a:lstStyle/>
                    <a:p>
                      <a:pPr algn="ctr"/>
                      <a:r>
                        <a:rPr kumimoji="1" lang="ja-JP" altLang="en-US" sz="2400" dirty="0">
                          <a:solidFill>
                            <a:srgbClr val="FF0000"/>
                          </a:solidFill>
                          <a:latin typeface="+mn-ea"/>
                          <a:ea typeface="+mn-ea"/>
                          <a:cs typeface="Times New Roman" panose="02020603050405020304" pitchFamily="18" charset="0"/>
                        </a:rPr>
                        <a:t>大仙公園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0.9451</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4905">
                <a:tc>
                  <a:txBody>
                    <a:bodyPr/>
                    <a:lstStyle/>
                    <a:p>
                      <a:pPr algn="ctr"/>
                      <a:r>
                        <a:rPr kumimoji="1" lang="ja-JP" altLang="en-US" sz="2400" dirty="0">
                          <a:latin typeface="+mn-ea"/>
                          <a:ea typeface="+mn-ea"/>
                          <a:cs typeface="Times New Roman" panose="02020603050405020304" pitchFamily="18" charset="0"/>
                        </a:rPr>
                        <a:t>都立水元公園</a:t>
                      </a:r>
                    </a:p>
                  </a:txBody>
                  <a:tcPr anchor="ctr"/>
                </a:tc>
                <a:tc>
                  <a:txBody>
                    <a:bodyPr/>
                    <a:lstStyle/>
                    <a:p>
                      <a:pPr algn="ctr"/>
                      <a:r>
                        <a:rPr kumimoji="1" lang="en-US" altLang="ja-JP" sz="2400" dirty="0">
                          <a:latin typeface="+mn-ea"/>
                          <a:ea typeface="+mn-ea"/>
                          <a:cs typeface="Times New Roman" panose="02020603050405020304" pitchFamily="18" charset="0"/>
                        </a:rPr>
                        <a:t>0.9397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東京都</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69</a:t>
            </a:fld>
            <a:endParaRPr lang="ja-JP" altLang="en-US"/>
          </a:p>
        </p:txBody>
      </p:sp>
    </p:spTree>
    <p:extLst>
      <p:ext uri="{BB962C8B-B14F-4D97-AF65-F5344CB8AC3E}">
        <p14:creationId xmlns:p14="http://schemas.microsoft.com/office/powerpoint/2010/main" val="291920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825EB-9A0A-5186-BEF2-259D191EF8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BE9F035-FF3B-AA72-02EC-52466F6922CA}"/>
              </a:ext>
            </a:extLst>
          </p:cNvPr>
          <p:cNvSpPr>
            <a:spLocks noGrp="1"/>
          </p:cNvSpPr>
          <p:nvPr>
            <p:ph type="title"/>
          </p:nvPr>
        </p:nvSpPr>
        <p:spPr/>
        <p:txBody>
          <a:bodyPr/>
          <a:lstStyle/>
          <a:p>
            <a:r>
              <a:rPr kumimoji="1" lang="en-US" altLang="ja-JP" dirty="0"/>
              <a:t>[1]</a:t>
            </a:r>
            <a:r>
              <a:rPr kumimoji="1" lang="ja-JP" altLang="en-US"/>
              <a:t>における</a:t>
            </a:r>
            <a:r>
              <a:rPr kumimoji="1" lang="en-US" altLang="ja-JP" dirty="0"/>
              <a:t>PV-DBOW</a:t>
            </a:r>
            <a:r>
              <a:rPr kumimoji="1" lang="ja-JP" altLang="en-US"/>
              <a:t>の学習</a:t>
            </a:r>
            <a:r>
              <a:rPr lang="en-US" altLang="ja-JP" dirty="0"/>
              <a:t>Ⅲ</a:t>
            </a:r>
            <a:endParaRPr kumimoji="1" lang="ja-JP" altLang="en-US"/>
          </a:p>
        </p:txBody>
      </p:sp>
      <p:sp>
        <p:nvSpPr>
          <p:cNvPr id="9" name="コンテンツ プレースホルダー 8">
            <a:extLst>
              <a:ext uri="{FF2B5EF4-FFF2-40B4-BE49-F238E27FC236}">
                <a16:creationId xmlns:a16="http://schemas.microsoft.com/office/drawing/2014/main" id="{62D7F714-0816-A6A9-74E5-285B514A4832}"/>
              </a:ext>
            </a:extLst>
          </p:cNvPr>
          <p:cNvSpPr>
            <a:spLocks noGrp="1"/>
          </p:cNvSpPr>
          <p:nvPr>
            <p:ph idx="1"/>
          </p:nvPr>
        </p:nvSpPr>
        <p:spPr/>
        <p:txBody>
          <a:bodyPr/>
          <a:lstStyle/>
          <a:p>
            <a:pPr marL="0" indent="0">
              <a:buNone/>
            </a:pPr>
            <a:r>
              <a:rPr kumimoji="1" lang="en-US" altLang="ja-JP" dirty="0"/>
              <a:t>4. ID</a:t>
            </a:r>
            <a:r>
              <a:rPr kumimoji="1" lang="ja-JP" altLang="en-US" dirty="0"/>
              <a:t>を入力，ウィンドウの単語を教師信号として</a:t>
            </a:r>
            <a:r>
              <a:rPr kumimoji="1" lang="en-US" altLang="ja-JP" dirty="0"/>
              <a:t>NN</a:t>
            </a:r>
            <a:r>
              <a:rPr kumimoji="1" lang="ja-JP" altLang="en-US" dirty="0"/>
              <a:t>を学習</a:t>
            </a:r>
            <a:endParaRPr kumimoji="1" lang="en-US" altLang="ja-JP" dirty="0"/>
          </a:p>
          <a:p>
            <a:pPr marL="457200" lvl="1" indent="0">
              <a:buNone/>
            </a:pPr>
            <a:r>
              <a:rPr lang="en-US" altLang="ja-JP" dirty="0"/>
              <a:t>ex) 0(</a:t>
            </a:r>
            <a:r>
              <a:rPr lang="ja-JP" altLang="en-US" dirty="0"/>
              <a:t>東京タワー</a:t>
            </a:r>
            <a:r>
              <a:rPr lang="en-US" altLang="ja-JP" dirty="0"/>
              <a:t>)</a:t>
            </a:r>
            <a:r>
              <a:rPr lang="ja-JP" altLang="en-US" dirty="0"/>
              <a:t>が入力</a:t>
            </a:r>
            <a:endParaRPr lang="en-US" altLang="ja-JP" dirty="0"/>
          </a:p>
          <a:p>
            <a:pPr marL="457200" lvl="1" indent="0">
              <a:buNone/>
            </a:pPr>
            <a:r>
              <a:rPr kumimoji="1" lang="ja-JP" altLang="en-US" dirty="0"/>
              <a:t>　</a:t>
            </a:r>
            <a:r>
              <a:rPr lang="ja-JP" altLang="en-US" dirty="0"/>
              <a:t>「やっぱり</a:t>
            </a:r>
            <a:r>
              <a:rPr lang="en-US" altLang="ja-JP" dirty="0"/>
              <a:t>/</a:t>
            </a:r>
            <a:r>
              <a:rPr lang="ja-JP" altLang="en-US" dirty="0"/>
              <a:t>東京</a:t>
            </a:r>
            <a:r>
              <a:rPr lang="en-US" altLang="ja-JP" dirty="0"/>
              <a:t>/</a:t>
            </a:r>
            <a:r>
              <a:rPr lang="ja-JP" altLang="en-US" dirty="0"/>
              <a:t>と」が教師信号</a:t>
            </a:r>
            <a:endParaRPr kumimoji="1" lang="ja-JP" altLang="en-US" dirty="0"/>
          </a:p>
          <a:p>
            <a:pPr marL="0" indent="0">
              <a:buNone/>
            </a:pPr>
            <a:endParaRPr lang="ja-JP" altLang="en-US" dirty="0"/>
          </a:p>
        </p:txBody>
      </p:sp>
      <p:sp>
        <p:nvSpPr>
          <p:cNvPr id="4" name="スライド番号プレースホルダー 3">
            <a:extLst>
              <a:ext uri="{FF2B5EF4-FFF2-40B4-BE49-F238E27FC236}">
                <a16:creationId xmlns:a16="http://schemas.microsoft.com/office/drawing/2014/main" id="{7EE5EAF9-869E-049D-9149-BEBEAF3AC029}"/>
              </a:ext>
            </a:extLst>
          </p:cNvPr>
          <p:cNvSpPr>
            <a:spLocks noGrp="1"/>
          </p:cNvSpPr>
          <p:nvPr>
            <p:ph type="sldNum" sz="quarter" idx="12"/>
          </p:nvPr>
        </p:nvSpPr>
        <p:spPr/>
        <p:txBody>
          <a:bodyPr/>
          <a:lstStyle/>
          <a:p>
            <a:fld id="{3C83C733-A267-4C27-B924-90460700986B}" type="slidenum">
              <a:rPr lang="ja-JP" altLang="en-US" smtClean="0"/>
              <a:pPr/>
              <a:t>7</a:t>
            </a:fld>
            <a:endParaRPr lang="ja-JP" altLang="en-US"/>
          </a:p>
        </p:txBody>
      </p:sp>
      <p:sp>
        <p:nvSpPr>
          <p:cNvPr id="7" name="テキスト ボックス 6">
            <a:extLst>
              <a:ext uri="{FF2B5EF4-FFF2-40B4-BE49-F238E27FC236}">
                <a16:creationId xmlns:a16="http://schemas.microsoft.com/office/drawing/2014/main" id="{88E8A448-3B53-2C19-3450-58858A7630AD}"/>
              </a:ext>
            </a:extLst>
          </p:cNvPr>
          <p:cNvSpPr txBox="1"/>
          <p:nvPr/>
        </p:nvSpPr>
        <p:spPr>
          <a:xfrm>
            <a:off x="1356185" y="3592053"/>
            <a:ext cx="525107" cy="523220"/>
          </a:xfrm>
          <a:prstGeom prst="rect">
            <a:avLst/>
          </a:prstGeom>
          <a:noFill/>
        </p:spPr>
        <p:txBody>
          <a:bodyPr wrap="square" rtlCol="0">
            <a:spAutoFit/>
          </a:bodyPr>
          <a:lstStyle/>
          <a:p>
            <a:pPr algn="ctr"/>
            <a:r>
              <a:rPr kumimoji="1" lang="en-US" altLang="ja-JP" sz="2800" dirty="0"/>
              <a:t>0</a:t>
            </a:r>
            <a:endParaRPr kumimoji="1" lang="ja-JP" altLang="en-US" sz="2800" dirty="0" err="1"/>
          </a:p>
        </p:txBody>
      </p:sp>
      <p:grpSp>
        <p:nvGrpSpPr>
          <p:cNvPr id="37" name="グループ化 36">
            <a:extLst>
              <a:ext uri="{FF2B5EF4-FFF2-40B4-BE49-F238E27FC236}">
                <a16:creationId xmlns:a16="http://schemas.microsoft.com/office/drawing/2014/main" id="{4C7FEB7A-93AD-6FE1-7510-D0CB678034AE}"/>
              </a:ext>
            </a:extLst>
          </p:cNvPr>
          <p:cNvGrpSpPr/>
          <p:nvPr/>
        </p:nvGrpSpPr>
        <p:grpSpPr>
          <a:xfrm>
            <a:off x="4391576" y="3188712"/>
            <a:ext cx="360860" cy="1321420"/>
            <a:chOff x="5971803" y="3395544"/>
            <a:chExt cx="360860" cy="1321420"/>
          </a:xfrm>
        </p:grpSpPr>
        <p:sp>
          <p:nvSpPr>
            <p:cNvPr id="35" name="正方形/長方形 34">
              <a:extLst>
                <a:ext uri="{FF2B5EF4-FFF2-40B4-BE49-F238E27FC236}">
                  <a16:creationId xmlns:a16="http://schemas.microsoft.com/office/drawing/2014/main" id="{5CFC8F87-117E-C99A-E173-BED3BA10333B}"/>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テキスト ボックス 5">
              <a:extLst>
                <a:ext uri="{FF2B5EF4-FFF2-40B4-BE49-F238E27FC236}">
                  <a16:creationId xmlns:a16="http://schemas.microsoft.com/office/drawing/2014/main" id="{3C421660-3AB9-7D6F-CFF5-1C64FB438A4C}"/>
                </a:ext>
              </a:extLst>
            </p:cNvPr>
            <p:cNvSpPr txBox="1"/>
            <p:nvPr/>
          </p:nvSpPr>
          <p:spPr>
            <a:xfrm>
              <a:off x="6092856" y="3629608"/>
              <a:ext cx="65" cy="430887"/>
            </a:xfrm>
            <a:prstGeom prst="rect">
              <a:avLst/>
            </a:prstGeom>
            <a:noFill/>
          </p:spPr>
          <p:txBody>
            <a:bodyPr wrap="none" lIns="0" tIns="0" rIns="0" bIns="0" rtlCol="0">
              <a:spAutoFit/>
            </a:bodyPr>
            <a:lstStyle/>
            <a:p>
              <a:pPr algn="ctr"/>
              <a:endParaRPr kumimoji="1" lang="ja-JP" altLang="en-US" sz="2800" dirty="0" err="1"/>
            </a:p>
          </p:txBody>
        </p:sp>
        <p:sp>
          <p:nvSpPr>
            <p:cNvPr id="8" name="円/楕円 7">
              <a:extLst>
                <a:ext uri="{FF2B5EF4-FFF2-40B4-BE49-F238E27FC236}">
                  <a16:creationId xmlns:a16="http://schemas.microsoft.com/office/drawing/2014/main" id="{BBB89FDA-CC92-9339-DCCA-44C96EA4EBBF}"/>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円/楕円 13">
              <a:extLst>
                <a:ext uri="{FF2B5EF4-FFF2-40B4-BE49-F238E27FC236}">
                  <a16:creationId xmlns:a16="http://schemas.microsoft.com/office/drawing/2014/main" id="{29F20241-69B6-D805-A1C9-F6701C1233A3}"/>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6" name="円/楕円 15">
              <a:extLst>
                <a:ext uri="{FF2B5EF4-FFF2-40B4-BE49-F238E27FC236}">
                  <a16:creationId xmlns:a16="http://schemas.microsoft.com/office/drawing/2014/main" id="{644939C9-4D56-403D-2154-930F69CC1B7D}"/>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36" name="テキスト ボックス 35">
              <a:extLst>
                <a:ext uri="{FF2B5EF4-FFF2-40B4-BE49-F238E27FC236}">
                  <a16:creationId xmlns:a16="http://schemas.microsoft.com/office/drawing/2014/main" id="{21EBAA72-DC4E-3C09-B5A6-7B178145BBAF}"/>
                </a:ext>
              </a:extLst>
            </p:cNvPr>
            <p:cNvSpPr txBox="1"/>
            <p:nvPr/>
          </p:nvSpPr>
          <p:spPr>
            <a:xfrm rot="5400000">
              <a:off x="6016067" y="4140718"/>
              <a:ext cx="294637" cy="338554"/>
            </a:xfrm>
            <a:prstGeom prst="rect">
              <a:avLst/>
            </a:prstGeom>
            <a:noFill/>
          </p:spPr>
          <p:txBody>
            <a:bodyPr wrap="square" rtlCol="0">
              <a:spAutoFit/>
            </a:bodyPr>
            <a:lstStyle/>
            <a:p>
              <a:pPr algn="ctr"/>
              <a:r>
                <a:rPr kumimoji="1" lang="en-US" altLang="ja-JP" sz="1600" dirty="0"/>
                <a:t>…</a:t>
              </a:r>
              <a:endParaRPr kumimoji="1" lang="ja-JP" altLang="en-US" sz="1600" dirty="0" err="1"/>
            </a:p>
          </p:txBody>
        </p:sp>
      </p:grpSp>
      <p:grpSp>
        <p:nvGrpSpPr>
          <p:cNvPr id="38" name="グループ化 37">
            <a:extLst>
              <a:ext uri="{FF2B5EF4-FFF2-40B4-BE49-F238E27FC236}">
                <a16:creationId xmlns:a16="http://schemas.microsoft.com/office/drawing/2014/main" id="{0A1E6218-3CE4-D7EE-FBF3-7E7049928516}"/>
              </a:ext>
            </a:extLst>
          </p:cNvPr>
          <p:cNvGrpSpPr/>
          <p:nvPr/>
        </p:nvGrpSpPr>
        <p:grpSpPr>
          <a:xfrm>
            <a:off x="7169503" y="1570184"/>
            <a:ext cx="360860" cy="1321420"/>
            <a:chOff x="5971803" y="3395544"/>
            <a:chExt cx="360860" cy="1321420"/>
          </a:xfrm>
        </p:grpSpPr>
        <p:sp>
          <p:nvSpPr>
            <p:cNvPr id="39" name="正方形/長方形 38">
              <a:extLst>
                <a:ext uri="{FF2B5EF4-FFF2-40B4-BE49-F238E27FC236}">
                  <a16:creationId xmlns:a16="http://schemas.microsoft.com/office/drawing/2014/main" id="{4DCB8C8C-0EB6-1554-C4B7-BDAED6556C92}"/>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0" name="テキスト ボックス 39">
              <a:extLst>
                <a:ext uri="{FF2B5EF4-FFF2-40B4-BE49-F238E27FC236}">
                  <a16:creationId xmlns:a16="http://schemas.microsoft.com/office/drawing/2014/main" id="{164F45F1-C6C2-C5AA-EBD1-31693390546E}"/>
                </a:ext>
              </a:extLst>
            </p:cNvPr>
            <p:cNvSpPr txBox="1"/>
            <p:nvPr/>
          </p:nvSpPr>
          <p:spPr>
            <a:xfrm>
              <a:off x="6092856" y="3629608"/>
              <a:ext cx="65" cy="430887"/>
            </a:xfrm>
            <a:prstGeom prst="rect">
              <a:avLst/>
            </a:prstGeom>
            <a:noFill/>
          </p:spPr>
          <p:txBody>
            <a:bodyPr wrap="none" lIns="0" tIns="0" rIns="0" bIns="0" rtlCol="0">
              <a:spAutoFit/>
            </a:bodyPr>
            <a:lstStyle/>
            <a:p>
              <a:pPr algn="ctr"/>
              <a:endParaRPr kumimoji="1" lang="ja-JP" altLang="en-US" sz="2800" dirty="0" err="1"/>
            </a:p>
          </p:txBody>
        </p:sp>
        <p:sp>
          <p:nvSpPr>
            <p:cNvPr id="41" name="円/楕円 40">
              <a:extLst>
                <a:ext uri="{FF2B5EF4-FFF2-40B4-BE49-F238E27FC236}">
                  <a16:creationId xmlns:a16="http://schemas.microsoft.com/office/drawing/2014/main" id="{DF75AE3F-BC54-8C66-142E-475D6FEDDCE9}"/>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3" name="円/楕円 42">
              <a:extLst>
                <a:ext uri="{FF2B5EF4-FFF2-40B4-BE49-F238E27FC236}">
                  <a16:creationId xmlns:a16="http://schemas.microsoft.com/office/drawing/2014/main" id="{0452A3F6-5C8D-486E-3FB5-6B700210B55A}"/>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4" name="円/楕円 43">
              <a:extLst>
                <a:ext uri="{FF2B5EF4-FFF2-40B4-BE49-F238E27FC236}">
                  <a16:creationId xmlns:a16="http://schemas.microsoft.com/office/drawing/2014/main" id="{F8C8615D-E457-D716-6975-6AE7F35DCC66}"/>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5" name="テキスト ボックス 44">
              <a:extLst>
                <a:ext uri="{FF2B5EF4-FFF2-40B4-BE49-F238E27FC236}">
                  <a16:creationId xmlns:a16="http://schemas.microsoft.com/office/drawing/2014/main" id="{E9C61577-1DC6-1D58-03C9-4F1883E4542B}"/>
                </a:ext>
              </a:extLst>
            </p:cNvPr>
            <p:cNvSpPr txBox="1"/>
            <p:nvPr/>
          </p:nvSpPr>
          <p:spPr>
            <a:xfrm rot="5400000">
              <a:off x="6016067" y="4140718"/>
              <a:ext cx="294637" cy="338554"/>
            </a:xfrm>
            <a:prstGeom prst="rect">
              <a:avLst/>
            </a:prstGeom>
            <a:noFill/>
          </p:spPr>
          <p:txBody>
            <a:bodyPr wrap="square" rtlCol="0">
              <a:spAutoFit/>
            </a:bodyPr>
            <a:lstStyle/>
            <a:p>
              <a:pPr algn="ctr"/>
              <a:r>
                <a:rPr kumimoji="1" lang="en-US" altLang="ja-JP" sz="1600" dirty="0"/>
                <a:t>…</a:t>
              </a:r>
              <a:endParaRPr kumimoji="1" lang="ja-JP" altLang="en-US" sz="1600" dirty="0" err="1"/>
            </a:p>
          </p:txBody>
        </p:sp>
      </p:grpSp>
      <p:grpSp>
        <p:nvGrpSpPr>
          <p:cNvPr id="10" name="グループ化 9">
            <a:extLst>
              <a:ext uri="{FF2B5EF4-FFF2-40B4-BE49-F238E27FC236}">
                <a16:creationId xmlns:a16="http://schemas.microsoft.com/office/drawing/2014/main" id="{93984E37-6971-B134-F8FA-CF40C05B8C65}"/>
              </a:ext>
            </a:extLst>
          </p:cNvPr>
          <p:cNvGrpSpPr/>
          <p:nvPr/>
        </p:nvGrpSpPr>
        <p:grpSpPr>
          <a:xfrm>
            <a:off x="7168833" y="3188712"/>
            <a:ext cx="360860" cy="1321420"/>
            <a:chOff x="5971803" y="3395544"/>
            <a:chExt cx="360860" cy="1321420"/>
          </a:xfrm>
        </p:grpSpPr>
        <p:sp>
          <p:nvSpPr>
            <p:cNvPr id="11" name="正方形/長方形 10">
              <a:extLst>
                <a:ext uri="{FF2B5EF4-FFF2-40B4-BE49-F238E27FC236}">
                  <a16:creationId xmlns:a16="http://schemas.microsoft.com/office/drawing/2014/main" id="{B5DAC187-7F32-A9C0-4F26-83E15B3638A8}"/>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F0FFB24-B5DE-79B5-1B98-FDB96B1D1403}"/>
                </a:ext>
              </a:extLst>
            </p:cNvPr>
            <p:cNvSpPr txBox="1"/>
            <p:nvPr/>
          </p:nvSpPr>
          <p:spPr>
            <a:xfrm>
              <a:off x="6092856" y="3629608"/>
              <a:ext cx="65" cy="430887"/>
            </a:xfrm>
            <a:prstGeom prst="rect">
              <a:avLst/>
            </a:prstGeom>
            <a:noFill/>
          </p:spPr>
          <p:txBody>
            <a:bodyPr wrap="none" lIns="0" tIns="0" rIns="0" bIns="0" rtlCol="0">
              <a:spAutoFit/>
            </a:bodyPr>
            <a:lstStyle/>
            <a:p>
              <a:pPr algn="ctr"/>
              <a:endParaRPr kumimoji="1" lang="ja-JP" altLang="en-US" sz="2800" dirty="0" err="1"/>
            </a:p>
          </p:txBody>
        </p:sp>
        <p:sp>
          <p:nvSpPr>
            <p:cNvPr id="15" name="円/楕円 14">
              <a:extLst>
                <a:ext uri="{FF2B5EF4-FFF2-40B4-BE49-F238E27FC236}">
                  <a16:creationId xmlns:a16="http://schemas.microsoft.com/office/drawing/2014/main" id="{F2041DC8-841D-458F-FEC7-5F2903F6E12F}"/>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8" name="円/楕円 17">
              <a:extLst>
                <a:ext uri="{FF2B5EF4-FFF2-40B4-BE49-F238E27FC236}">
                  <a16:creationId xmlns:a16="http://schemas.microsoft.com/office/drawing/2014/main" id="{4969FF8D-204B-17DB-B8EA-D81FA86E1143}"/>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9" name="円/楕円 18">
              <a:extLst>
                <a:ext uri="{FF2B5EF4-FFF2-40B4-BE49-F238E27FC236}">
                  <a16:creationId xmlns:a16="http://schemas.microsoft.com/office/drawing/2014/main" id="{83E00922-BA12-B933-A002-CD70909CC94D}"/>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0" name="テキスト ボックス 19">
              <a:extLst>
                <a:ext uri="{FF2B5EF4-FFF2-40B4-BE49-F238E27FC236}">
                  <a16:creationId xmlns:a16="http://schemas.microsoft.com/office/drawing/2014/main" id="{BE14AD6C-DE47-4939-9F48-75FA1A8FC6F3}"/>
                </a:ext>
              </a:extLst>
            </p:cNvPr>
            <p:cNvSpPr txBox="1"/>
            <p:nvPr/>
          </p:nvSpPr>
          <p:spPr>
            <a:xfrm rot="5400000">
              <a:off x="6016067" y="4140718"/>
              <a:ext cx="294637" cy="338554"/>
            </a:xfrm>
            <a:prstGeom prst="rect">
              <a:avLst/>
            </a:prstGeom>
            <a:noFill/>
          </p:spPr>
          <p:txBody>
            <a:bodyPr wrap="square" rtlCol="0">
              <a:spAutoFit/>
            </a:bodyPr>
            <a:lstStyle/>
            <a:p>
              <a:pPr algn="ctr"/>
              <a:r>
                <a:rPr kumimoji="1" lang="en-US" altLang="ja-JP" sz="1600" dirty="0"/>
                <a:t>…</a:t>
              </a:r>
              <a:endParaRPr kumimoji="1" lang="ja-JP" altLang="en-US" sz="1600" dirty="0" err="1"/>
            </a:p>
          </p:txBody>
        </p:sp>
      </p:grpSp>
      <p:grpSp>
        <p:nvGrpSpPr>
          <p:cNvPr id="21" name="グループ化 20">
            <a:extLst>
              <a:ext uri="{FF2B5EF4-FFF2-40B4-BE49-F238E27FC236}">
                <a16:creationId xmlns:a16="http://schemas.microsoft.com/office/drawing/2014/main" id="{01A6FC45-23C8-41FE-9F5A-3DA29D352E52}"/>
              </a:ext>
            </a:extLst>
          </p:cNvPr>
          <p:cNvGrpSpPr/>
          <p:nvPr/>
        </p:nvGrpSpPr>
        <p:grpSpPr>
          <a:xfrm>
            <a:off x="7168833" y="4807240"/>
            <a:ext cx="360860" cy="1321420"/>
            <a:chOff x="5971803" y="3395544"/>
            <a:chExt cx="360860" cy="1321420"/>
          </a:xfrm>
        </p:grpSpPr>
        <p:sp>
          <p:nvSpPr>
            <p:cNvPr id="22" name="正方形/長方形 21">
              <a:extLst>
                <a:ext uri="{FF2B5EF4-FFF2-40B4-BE49-F238E27FC236}">
                  <a16:creationId xmlns:a16="http://schemas.microsoft.com/office/drawing/2014/main" id="{1703A5F9-5512-4F32-A63D-5C22392D473A}"/>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3" name="テキスト ボックス 22">
              <a:extLst>
                <a:ext uri="{FF2B5EF4-FFF2-40B4-BE49-F238E27FC236}">
                  <a16:creationId xmlns:a16="http://schemas.microsoft.com/office/drawing/2014/main" id="{4421A9B1-215F-80F7-8066-65278FED43BC}"/>
                </a:ext>
              </a:extLst>
            </p:cNvPr>
            <p:cNvSpPr txBox="1"/>
            <p:nvPr/>
          </p:nvSpPr>
          <p:spPr>
            <a:xfrm>
              <a:off x="6092856" y="3629608"/>
              <a:ext cx="65" cy="430887"/>
            </a:xfrm>
            <a:prstGeom prst="rect">
              <a:avLst/>
            </a:prstGeom>
            <a:noFill/>
          </p:spPr>
          <p:txBody>
            <a:bodyPr wrap="none" lIns="0" tIns="0" rIns="0" bIns="0" rtlCol="0">
              <a:spAutoFit/>
            </a:bodyPr>
            <a:lstStyle/>
            <a:p>
              <a:pPr algn="ctr"/>
              <a:endParaRPr kumimoji="1" lang="ja-JP" altLang="en-US" sz="2800" dirty="0" err="1"/>
            </a:p>
          </p:txBody>
        </p:sp>
        <p:sp>
          <p:nvSpPr>
            <p:cNvPr id="24" name="円/楕円 23">
              <a:extLst>
                <a:ext uri="{FF2B5EF4-FFF2-40B4-BE49-F238E27FC236}">
                  <a16:creationId xmlns:a16="http://schemas.microsoft.com/office/drawing/2014/main" id="{F0E751AC-2CEB-7121-E30C-0DCD11F5735E}"/>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6" name="円/楕円 25">
              <a:extLst>
                <a:ext uri="{FF2B5EF4-FFF2-40B4-BE49-F238E27FC236}">
                  <a16:creationId xmlns:a16="http://schemas.microsoft.com/office/drawing/2014/main" id="{1A67E84C-286E-E799-76E6-31ECEB9A545E}"/>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7" name="円/楕円 26">
              <a:extLst>
                <a:ext uri="{FF2B5EF4-FFF2-40B4-BE49-F238E27FC236}">
                  <a16:creationId xmlns:a16="http://schemas.microsoft.com/office/drawing/2014/main" id="{C340CE98-65F3-6E90-2A23-8DC51893C73F}"/>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28" name="テキスト ボックス 27">
              <a:extLst>
                <a:ext uri="{FF2B5EF4-FFF2-40B4-BE49-F238E27FC236}">
                  <a16:creationId xmlns:a16="http://schemas.microsoft.com/office/drawing/2014/main" id="{92279EA9-9B65-E372-F15D-AF6C8D2CB88B}"/>
                </a:ext>
              </a:extLst>
            </p:cNvPr>
            <p:cNvSpPr txBox="1"/>
            <p:nvPr/>
          </p:nvSpPr>
          <p:spPr>
            <a:xfrm rot="5400000">
              <a:off x="6016067" y="4140718"/>
              <a:ext cx="294637" cy="338554"/>
            </a:xfrm>
            <a:prstGeom prst="rect">
              <a:avLst/>
            </a:prstGeom>
            <a:noFill/>
          </p:spPr>
          <p:txBody>
            <a:bodyPr wrap="square" rtlCol="0">
              <a:spAutoFit/>
            </a:bodyPr>
            <a:lstStyle/>
            <a:p>
              <a:pPr algn="ctr"/>
              <a:r>
                <a:rPr kumimoji="1" lang="en-US" altLang="ja-JP" sz="1600" dirty="0"/>
                <a:t>…</a:t>
              </a:r>
              <a:endParaRPr kumimoji="1" lang="ja-JP" altLang="en-US" sz="1600" dirty="0" err="1"/>
            </a:p>
          </p:txBody>
        </p:sp>
      </p:grpSp>
      <p:cxnSp>
        <p:nvCxnSpPr>
          <p:cNvPr id="30" name="直線矢印コネクタ 29">
            <a:extLst>
              <a:ext uri="{FF2B5EF4-FFF2-40B4-BE49-F238E27FC236}">
                <a16:creationId xmlns:a16="http://schemas.microsoft.com/office/drawing/2014/main" id="{59553008-BB2B-8A61-F0F6-4A5F1563881E}"/>
              </a:ext>
            </a:extLst>
          </p:cNvPr>
          <p:cNvCxnSpPr>
            <a:stCxn id="7" idx="3"/>
            <a:endCxn id="35" idx="1"/>
          </p:cNvCxnSpPr>
          <p:nvPr/>
        </p:nvCxnSpPr>
        <p:spPr>
          <a:xfrm flipV="1">
            <a:off x="1881292" y="3849422"/>
            <a:ext cx="2510284" cy="42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45D1E61-4D26-B4B4-0986-DAFBE16E6613}"/>
              </a:ext>
            </a:extLst>
          </p:cNvPr>
          <p:cNvCxnSpPr>
            <a:cxnSpLocks/>
            <a:stCxn id="35" idx="3"/>
            <a:endCxn id="39" idx="1"/>
          </p:cNvCxnSpPr>
          <p:nvPr/>
        </p:nvCxnSpPr>
        <p:spPr>
          <a:xfrm flipV="1">
            <a:off x="4658549" y="2230894"/>
            <a:ext cx="2510954"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B68FCEA2-F708-5C48-E164-B7448B5CFAAF}"/>
              </a:ext>
            </a:extLst>
          </p:cNvPr>
          <p:cNvCxnSpPr>
            <a:cxnSpLocks/>
            <a:stCxn id="35" idx="3"/>
            <a:endCxn id="11" idx="1"/>
          </p:cNvCxnSpPr>
          <p:nvPr/>
        </p:nvCxnSpPr>
        <p:spPr>
          <a:xfrm>
            <a:off x="4658549" y="3849422"/>
            <a:ext cx="25102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EF4806D-E2C5-572B-D657-AE57A1E71F94}"/>
              </a:ext>
            </a:extLst>
          </p:cNvPr>
          <p:cNvCxnSpPr>
            <a:cxnSpLocks/>
            <a:stCxn id="35" idx="3"/>
            <a:endCxn id="22" idx="1"/>
          </p:cNvCxnSpPr>
          <p:nvPr/>
        </p:nvCxnSpPr>
        <p:spPr>
          <a:xfrm>
            <a:off x="4658549" y="3849422"/>
            <a:ext cx="2510284"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0AC3BBA4-EE40-4D3B-D122-4E0FA79591C5}"/>
              </a:ext>
            </a:extLst>
          </p:cNvPr>
          <p:cNvSpPr txBox="1"/>
          <p:nvPr/>
        </p:nvSpPr>
        <p:spPr>
          <a:xfrm>
            <a:off x="9104383" y="1973525"/>
            <a:ext cx="1811851" cy="523220"/>
          </a:xfrm>
          <a:prstGeom prst="rect">
            <a:avLst/>
          </a:prstGeom>
          <a:noFill/>
        </p:spPr>
        <p:txBody>
          <a:bodyPr wrap="square" rtlCol="0">
            <a:spAutoFit/>
          </a:bodyPr>
          <a:lstStyle/>
          <a:p>
            <a:pPr algn="ctr"/>
            <a:r>
              <a:rPr kumimoji="1" lang="ja-JP" altLang="en-US" sz="2800"/>
              <a:t>やっぱり</a:t>
            </a:r>
            <a:endParaRPr kumimoji="1" lang="ja-JP" altLang="en-US" sz="2800" dirty="0" err="1"/>
          </a:p>
        </p:txBody>
      </p:sp>
      <p:sp>
        <p:nvSpPr>
          <p:cNvPr id="53" name="テキスト ボックス 52">
            <a:extLst>
              <a:ext uri="{FF2B5EF4-FFF2-40B4-BE49-F238E27FC236}">
                <a16:creationId xmlns:a16="http://schemas.microsoft.com/office/drawing/2014/main" id="{F6380257-4616-470A-0CDA-CDE4A05495D7}"/>
              </a:ext>
            </a:extLst>
          </p:cNvPr>
          <p:cNvSpPr txBox="1"/>
          <p:nvPr/>
        </p:nvSpPr>
        <p:spPr>
          <a:xfrm>
            <a:off x="9104384" y="3596887"/>
            <a:ext cx="1811851" cy="523220"/>
          </a:xfrm>
          <a:prstGeom prst="rect">
            <a:avLst/>
          </a:prstGeom>
          <a:noFill/>
        </p:spPr>
        <p:txBody>
          <a:bodyPr wrap="square" rtlCol="0">
            <a:spAutoFit/>
          </a:bodyPr>
          <a:lstStyle/>
          <a:p>
            <a:pPr algn="ctr"/>
            <a:r>
              <a:rPr kumimoji="1" lang="ja-JP" altLang="en-US" sz="2800"/>
              <a:t>東京</a:t>
            </a:r>
            <a:endParaRPr kumimoji="1" lang="ja-JP" altLang="en-US" sz="2800" dirty="0" err="1"/>
          </a:p>
        </p:txBody>
      </p:sp>
      <p:sp>
        <p:nvSpPr>
          <p:cNvPr id="54" name="テキスト ボックス 53">
            <a:extLst>
              <a:ext uri="{FF2B5EF4-FFF2-40B4-BE49-F238E27FC236}">
                <a16:creationId xmlns:a16="http://schemas.microsoft.com/office/drawing/2014/main" id="{2EE6FD14-B0D0-8C9F-F189-EECEA4D88E16}"/>
              </a:ext>
            </a:extLst>
          </p:cNvPr>
          <p:cNvSpPr txBox="1"/>
          <p:nvPr/>
        </p:nvSpPr>
        <p:spPr>
          <a:xfrm>
            <a:off x="9104385" y="5220249"/>
            <a:ext cx="1811851" cy="523220"/>
          </a:xfrm>
          <a:prstGeom prst="rect">
            <a:avLst/>
          </a:prstGeom>
          <a:noFill/>
        </p:spPr>
        <p:txBody>
          <a:bodyPr wrap="square" rtlCol="0">
            <a:spAutoFit/>
          </a:bodyPr>
          <a:lstStyle/>
          <a:p>
            <a:pPr algn="ctr"/>
            <a:r>
              <a:rPr kumimoji="1" lang="ja-JP" altLang="en-US" sz="2800"/>
              <a:t>と</a:t>
            </a:r>
            <a:endParaRPr kumimoji="1" lang="ja-JP" altLang="en-US" sz="2800" dirty="0" err="1"/>
          </a:p>
        </p:txBody>
      </p:sp>
      <p:cxnSp>
        <p:nvCxnSpPr>
          <p:cNvPr id="55" name="直線矢印コネクタ 54">
            <a:extLst>
              <a:ext uri="{FF2B5EF4-FFF2-40B4-BE49-F238E27FC236}">
                <a16:creationId xmlns:a16="http://schemas.microsoft.com/office/drawing/2014/main" id="{A8202781-ACDD-95C9-C2E9-66F6C3A8FA8D}"/>
              </a:ext>
            </a:extLst>
          </p:cNvPr>
          <p:cNvCxnSpPr>
            <a:cxnSpLocks/>
            <a:stCxn id="52" idx="1"/>
            <a:endCxn id="39" idx="3"/>
          </p:cNvCxnSpPr>
          <p:nvPr/>
        </p:nvCxnSpPr>
        <p:spPr>
          <a:xfrm flipH="1" flipV="1">
            <a:off x="7436476" y="2230894"/>
            <a:ext cx="1667907" cy="424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55236DEE-36D9-73E5-DB30-12A3F3286D6F}"/>
              </a:ext>
            </a:extLst>
          </p:cNvPr>
          <p:cNvCxnSpPr>
            <a:cxnSpLocks/>
            <a:stCxn id="53" idx="1"/>
            <a:endCxn id="11" idx="3"/>
          </p:cNvCxnSpPr>
          <p:nvPr/>
        </p:nvCxnSpPr>
        <p:spPr>
          <a:xfrm flipH="1" flipV="1">
            <a:off x="7435806" y="3849422"/>
            <a:ext cx="1668578" cy="907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1DA1CA3-F7D4-C91C-30D2-4688F3D15F41}"/>
              </a:ext>
            </a:extLst>
          </p:cNvPr>
          <p:cNvCxnSpPr>
            <a:cxnSpLocks/>
            <a:stCxn id="54" idx="1"/>
            <a:endCxn id="22" idx="3"/>
          </p:cNvCxnSpPr>
          <p:nvPr/>
        </p:nvCxnSpPr>
        <p:spPr>
          <a:xfrm flipH="1" flipV="1">
            <a:off x="7435806" y="5467950"/>
            <a:ext cx="1668579" cy="1390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94FD8BE9-ADBF-5E61-CAF0-7BA2856FBEE1}"/>
              </a:ext>
            </a:extLst>
          </p:cNvPr>
          <p:cNvSpPr txBox="1"/>
          <p:nvPr/>
        </p:nvSpPr>
        <p:spPr>
          <a:xfrm>
            <a:off x="3615257" y="6218148"/>
            <a:ext cx="1811851" cy="523220"/>
          </a:xfrm>
          <a:prstGeom prst="rect">
            <a:avLst/>
          </a:prstGeom>
          <a:solidFill>
            <a:schemeClr val="bg1"/>
          </a:solidFill>
        </p:spPr>
        <p:txBody>
          <a:bodyPr wrap="square" rtlCol="0">
            <a:spAutoFit/>
          </a:bodyPr>
          <a:lstStyle/>
          <a:p>
            <a:pPr algn="ctr"/>
            <a:r>
              <a:rPr kumimoji="1" lang="ja-JP" altLang="en-US" sz="2800"/>
              <a:t>中間層</a:t>
            </a:r>
            <a:endParaRPr kumimoji="1" lang="ja-JP" altLang="en-US" sz="2800" dirty="0" err="1"/>
          </a:p>
        </p:txBody>
      </p:sp>
      <p:sp>
        <p:nvSpPr>
          <p:cNvPr id="66" name="テキスト ボックス 65">
            <a:extLst>
              <a:ext uri="{FF2B5EF4-FFF2-40B4-BE49-F238E27FC236}">
                <a16:creationId xmlns:a16="http://schemas.microsoft.com/office/drawing/2014/main" id="{FE59EFC9-ACB8-5C28-818F-E82EC7C667EF}"/>
              </a:ext>
            </a:extLst>
          </p:cNvPr>
          <p:cNvSpPr txBox="1"/>
          <p:nvPr/>
        </p:nvSpPr>
        <p:spPr>
          <a:xfrm>
            <a:off x="6383960" y="6213583"/>
            <a:ext cx="1811851" cy="523220"/>
          </a:xfrm>
          <a:prstGeom prst="rect">
            <a:avLst/>
          </a:prstGeom>
          <a:solidFill>
            <a:schemeClr val="bg1"/>
          </a:solidFill>
        </p:spPr>
        <p:txBody>
          <a:bodyPr wrap="square" rtlCol="0">
            <a:spAutoFit/>
          </a:bodyPr>
          <a:lstStyle/>
          <a:p>
            <a:pPr algn="ctr"/>
            <a:r>
              <a:rPr kumimoji="1" lang="ja-JP" altLang="en-US" sz="2800" dirty="0"/>
              <a:t>出力層</a:t>
            </a:r>
          </a:p>
        </p:txBody>
      </p:sp>
      <p:sp>
        <p:nvSpPr>
          <p:cNvPr id="67" name="テキスト ボックス 66">
            <a:extLst>
              <a:ext uri="{FF2B5EF4-FFF2-40B4-BE49-F238E27FC236}">
                <a16:creationId xmlns:a16="http://schemas.microsoft.com/office/drawing/2014/main" id="{9B140C46-E466-03FA-2607-E1CF98294711}"/>
              </a:ext>
            </a:extLst>
          </p:cNvPr>
          <p:cNvSpPr txBox="1"/>
          <p:nvPr/>
        </p:nvSpPr>
        <p:spPr>
          <a:xfrm>
            <a:off x="9104382" y="6208652"/>
            <a:ext cx="1811851" cy="523220"/>
          </a:xfrm>
          <a:prstGeom prst="rect">
            <a:avLst/>
          </a:prstGeom>
          <a:solidFill>
            <a:schemeClr val="bg1"/>
          </a:solidFill>
        </p:spPr>
        <p:txBody>
          <a:bodyPr wrap="square" rtlCol="0">
            <a:spAutoFit/>
          </a:bodyPr>
          <a:lstStyle/>
          <a:p>
            <a:pPr algn="ctr"/>
            <a:r>
              <a:rPr kumimoji="1" lang="ja-JP" altLang="en-US" sz="2800" dirty="0"/>
              <a:t>教師信号</a:t>
            </a:r>
          </a:p>
        </p:txBody>
      </p:sp>
      <p:cxnSp>
        <p:nvCxnSpPr>
          <p:cNvPr id="72" name="直線コネクタ 71">
            <a:extLst>
              <a:ext uri="{FF2B5EF4-FFF2-40B4-BE49-F238E27FC236}">
                <a16:creationId xmlns:a16="http://schemas.microsoft.com/office/drawing/2014/main" id="{989B3FAD-B65D-F5EC-4100-7ED3A72A3569}"/>
              </a:ext>
            </a:extLst>
          </p:cNvPr>
          <p:cNvCxnSpPr>
            <a:cxnSpLocks/>
          </p:cNvCxnSpPr>
          <p:nvPr/>
        </p:nvCxnSpPr>
        <p:spPr>
          <a:xfrm>
            <a:off x="8282152" y="1570184"/>
            <a:ext cx="0" cy="4593974"/>
          </a:xfrm>
          <a:prstGeom prst="line">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1C51967-310B-DD35-C97A-FBF3505E2039}"/>
              </a:ext>
            </a:extLst>
          </p:cNvPr>
          <p:cNvSpPr txBox="1"/>
          <p:nvPr/>
        </p:nvSpPr>
        <p:spPr>
          <a:xfrm>
            <a:off x="712812" y="6213583"/>
            <a:ext cx="1811851" cy="523220"/>
          </a:xfrm>
          <a:prstGeom prst="rect">
            <a:avLst/>
          </a:prstGeom>
          <a:solidFill>
            <a:schemeClr val="bg1"/>
          </a:solidFill>
        </p:spPr>
        <p:txBody>
          <a:bodyPr wrap="square" rtlCol="0">
            <a:spAutoFit/>
          </a:bodyPr>
          <a:lstStyle/>
          <a:p>
            <a:pPr algn="ctr"/>
            <a:r>
              <a:rPr kumimoji="1" lang="ja-JP" altLang="en-US" sz="2800" dirty="0"/>
              <a:t>入力</a:t>
            </a:r>
          </a:p>
        </p:txBody>
      </p:sp>
      <p:cxnSp>
        <p:nvCxnSpPr>
          <p:cNvPr id="3" name="直線矢印コネクタ 2">
            <a:extLst>
              <a:ext uri="{FF2B5EF4-FFF2-40B4-BE49-F238E27FC236}">
                <a16:creationId xmlns:a16="http://schemas.microsoft.com/office/drawing/2014/main" id="{5AF7A5C1-9E76-CF90-A649-F8A568A7CFE6}"/>
              </a:ext>
            </a:extLst>
          </p:cNvPr>
          <p:cNvCxnSpPr>
            <a:cxnSpLocks/>
            <a:stCxn id="7" idx="3"/>
            <a:endCxn id="16" idx="2"/>
          </p:cNvCxnSpPr>
          <p:nvPr/>
        </p:nvCxnSpPr>
        <p:spPr>
          <a:xfrm>
            <a:off x="1881292" y="3853663"/>
            <a:ext cx="2532589" cy="504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3695B79-6422-938D-32A6-DDCE8F753D4B}"/>
              </a:ext>
            </a:extLst>
          </p:cNvPr>
          <p:cNvCxnSpPr>
            <a:cxnSpLocks/>
            <a:stCxn id="7" idx="3"/>
            <a:endCxn id="8" idx="2"/>
          </p:cNvCxnSpPr>
          <p:nvPr/>
        </p:nvCxnSpPr>
        <p:spPr>
          <a:xfrm flipV="1">
            <a:off x="1881292" y="3329743"/>
            <a:ext cx="2532589" cy="523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5DB86968-1223-5E60-3030-C03C58C83FCE}"/>
              </a:ext>
            </a:extLst>
          </p:cNvPr>
          <p:cNvCxnSpPr>
            <a:cxnSpLocks/>
            <a:stCxn id="14" idx="6"/>
          </p:cNvCxnSpPr>
          <p:nvPr/>
        </p:nvCxnSpPr>
        <p:spPr>
          <a:xfrm flipV="1">
            <a:off x="4628485" y="1728146"/>
            <a:ext cx="2532589" cy="21156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69F6C698-8732-0D5B-1192-6A430D59E31E}"/>
              </a:ext>
            </a:extLst>
          </p:cNvPr>
          <p:cNvCxnSpPr>
            <a:cxnSpLocks/>
            <a:stCxn id="14" idx="6"/>
          </p:cNvCxnSpPr>
          <p:nvPr/>
        </p:nvCxnSpPr>
        <p:spPr>
          <a:xfrm flipV="1">
            <a:off x="4628485" y="2744035"/>
            <a:ext cx="2532589" cy="10997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F9E9D873-E190-2B9F-22EA-B5811384C483}"/>
              </a:ext>
            </a:extLst>
          </p:cNvPr>
          <p:cNvCxnSpPr>
            <a:cxnSpLocks/>
            <a:stCxn id="14" idx="6"/>
            <a:endCxn id="15" idx="2"/>
          </p:cNvCxnSpPr>
          <p:nvPr/>
        </p:nvCxnSpPr>
        <p:spPr>
          <a:xfrm flipV="1">
            <a:off x="4628485" y="3329743"/>
            <a:ext cx="2562653" cy="514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7BA8A69E-CF52-752A-92F8-DDB849B0DA97}"/>
              </a:ext>
            </a:extLst>
          </p:cNvPr>
          <p:cNvCxnSpPr>
            <a:cxnSpLocks/>
            <a:stCxn id="14" idx="6"/>
            <a:endCxn id="19" idx="2"/>
          </p:cNvCxnSpPr>
          <p:nvPr/>
        </p:nvCxnSpPr>
        <p:spPr>
          <a:xfrm>
            <a:off x="4628485" y="3843763"/>
            <a:ext cx="2562653" cy="514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B7E4C6E2-926B-606A-C00E-82FA891FBF74}"/>
              </a:ext>
            </a:extLst>
          </p:cNvPr>
          <p:cNvCxnSpPr>
            <a:cxnSpLocks/>
            <a:stCxn id="35" idx="3"/>
            <a:endCxn id="24" idx="2"/>
          </p:cNvCxnSpPr>
          <p:nvPr/>
        </p:nvCxnSpPr>
        <p:spPr>
          <a:xfrm>
            <a:off x="4658549" y="3849422"/>
            <a:ext cx="2532589" cy="1098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F7511E6C-9488-ADDB-E687-8291C0DE7A83}"/>
              </a:ext>
            </a:extLst>
          </p:cNvPr>
          <p:cNvCxnSpPr>
            <a:cxnSpLocks/>
            <a:stCxn id="35" idx="3"/>
            <a:endCxn id="27" idx="2"/>
          </p:cNvCxnSpPr>
          <p:nvPr/>
        </p:nvCxnSpPr>
        <p:spPr>
          <a:xfrm>
            <a:off x="4658549" y="3849422"/>
            <a:ext cx="2532589" cy="2126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70A228A7-6F55-A4C7-CF0D-08BDEC8EE0E9}"/>
              </a:ext>
            </a:extLst>
          </p:cNvPr>
          <p:cNvCxnSpPr>
            <a:cxnSpLocks/>
            <a:stCxn id="16" idx="6"/>
            <a:endCxn id="27" idx="2"/>
          </p:cNvCxnSpPr>
          <p:nvPr/>
        </p:nvCxnSpPr>
        <p:spPr>
          <a:xfrm>
            <a:off x="4628485" y="4357783"/>
            <a:ext cx="2562653"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63031E7C-3D93-795F-4978-86A452C4C7EB}"/>
              </a:ext>
            </a:extLst>
          </p:cNvPr>
          <p:cNvCxnSpPr>
            <a:cxnSpLocks/>
            <a:stCxn id="16" idx="6"/>
            <a:endCxn id="22" idx="1"/>
          </p:cNvCxnSpPr>
          <p:nvPr/>
        </p:nvCxnSpPr>
        <p:spPr>
          <a:xfrm>
            <a:off x="4628485" y="4357783"/>
            <a:ext cx="2540348" cy="1110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E0CC9624-4656-DDAA-DDB8-6714984175B5}"/>
              </a:ext>
            </a:extLst>
          </p:cNvPr>
          <p:cNvCxnSpPr>
            <a:cxnSpLocks/>
            <a:stCxn id="16" idx="6"/>
            <a:endCxn id="24" idx="2"/>
          </p:cNvCxnSpPr>
          <p:nvPr/>
        </p:nvCxnSpPr>
        <p:spPr>
          <a:xfrm>
            <a:off x="4628485" y="4357783"/>
            <a:ext cx="2562653" cy="590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5466E3D2-6484-BC97-6B15-C362C2AFE5C0}"/>
              </a:ext>
            </a:extLst>
          </p:cNvPr>
          <p:cNvCxnSpPr>
            <a:cxnSpLocks/>
            <a:stCxn id="16" idx="6"/>
            <a:endCxn id="19" idx="2"/>
          </p:cNvCxnSpPr>
          <p:nvPr/>
        </p:nvCxnSpPr>
        <p:spPr>
          <a:xfrm>
            <a:off x="4628485" y="4357783"/>
            <a:ext cx="25626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6EC165A0-DD39-AC7C-3DBB-E8B6AED8C20D}"/>
              </a:ext>
            </a:extLst>
          </p:cNvPr>
          <p:cNvCxnSpPr>
            <a:cxnSpLocks/>
            <a:stCxn id="16" idx="6"/>
            <a:endCxn id="11" idx="1"/>
          </p:cNvCxnSpPr>
          <p:nvPr/>
        </p:nvCxnSpPr>
        <p:spPr>
          <a:xfrm flipV="1">
            <a:off x="4628485" y="3849422"/>
            <a:ext cx="2540348" cy="5083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13D7435B-F4A0-A915-B505-2F634E962F35}"/>
              </a:ext>
            </a:extLst>
          </p:cNvPr>
          <p:cNvCxnSpPr>
            <a:cxnSpLocks/>
            <a:stCxn id="16" idx="6"/>
            <a:endCxn id="15" idx="2"/>
          </p:cNvCxnSpPr>
          <p:nvPr/>
        </p:nvCxnSpPr>
        <p:spPr>
          <a:xfrm flipV="1">
            <a:off x="4628485" y="3329743"/>
            <a:ext cx="2562653" cy="1028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71437489-72CC-0378-2AEB-4A12A4B73304}"/>
              </a:ext>
            </a:extLst>
          </p:cNvPr>
          <p:cNvCxnSpPr>
            <a:cxnSpLocks/>
            <a:stCxn id="16" idx="6"/>
          </p:cNvCxnSpPr>
          <p:nvPr/>
        </p:nvCxnSpPr>
        <p:spPr>
          <a:xfrm flipV="1">
            <a:off x="4628485" y="2750573"/>
            <a:ext cx="2510284" cy="160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5EA5C12C-C406-56FA-EC54-78EBDE50B23B}"/>
              </a:ext>
            </a:extLst>
          </p:cNvPr>
          <p:cNvCxnSpPr>
            <a:cxnSpLocks/>
            <a:stCxn id="16" idx="6"/>
          </p:cNvCxnSpPr>
          <p:nvPr/>
        </p:nvCxnSpPr>
        <p:spPr>
          <a:xfrm flipV="1">
            <a:off x="4628485" y="2233014"/>
            <a:ext cx="2532589" cy="2124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46ED5214-618F-FB55-A606-45F11B7685D6}"/>
              </a:ext>
            </a:extLst>
          </p:cNvPr>
          <p:cNvCxnSpPr>
            <a:cxnSpLocks/>
            <a:stCxn id="16" idx="6"/>
          </p:cNvCxnSpPr>
          <p:nvPr/>
        </p:nvCxnSpPr>
        <p:spPr>
          <a:xfrm flipV="1">
            <a:off x="4628485" y="1748842"/>
            <a:ext cx="2532589" cy="26089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a:extLst>
              <a:ext uri="{FF2B5EF4-FFF2-40B4-BE49-F238E27FC236}">
                <a16:creationId xmlns:a16="http://schemas.microsoft.com/office/drawing/2014/main" id="{B8E32330-969D-C84F-6B53-3A436BAEF43C}"/>
              </a:ext>
            </a:extLst>
          </p:cNvPr>
          <p:cNvCxnSpPr>
            <a:cxnSpLocks/>
            <a:stCxn id="8" idx="6"/>
          </p:cNvCxnSpPr>
          <p:nvPr/>
        </p:nvCxnSpPr>
        <p:spPr>
          <a:xfrm flipV="1">
            <a:off x="4628485" y="1701254"/>
            <a:ext cx="2532589" cy="16284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8CE3B658-7A0A-1744-F8BB-8C0E3C45EEB4}"/>
              </a:ext>
            </a:extLst>
          </p:cNvPr>
          <p:cNvCxnSpPr>
            <a:cxnSpLocks/>
            <a:stCxn id="8" idx="6"/>
          </p:cNvCxnSpPr>
          <p:nvPr/>
        </p:nvCxnSpPr>
        <p:spPr>
          <a:xfrm flipV="1">
            <a:off x="4628485" y="2268807"/>
            <a:ext cx="2532589" cy="106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149">
            <a:extLst>
              <a:ext uri="{FF2B5EF4-FFF2-40B4-BE49-F238E27FC236}">
                <a16:creationId xmlns:a16="http://schemas.microsoft.com/office/drawing/2014/main" id="{C4F79B65-4CF3-9468-A914-578E4AE10D34}"/>
              </a:ext>
            </a:extLst>
          </p:cNvPr>
          <p:cNvCxnSpPr>
            <a:cxnSpLocks/>
            <a:stCxn id="8" idx="6"/>
          </p:cNvCxnSpPr>
          <p:nvPr/>
        </p:nvCxnSpPr>
        <p:spPr>
          <a:xfrm flipV="1">
            <a:off x="4628485" y="2753934"/>
            <a:ext cx="2468766" cy="5758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4BF8A7FF-F7EE-A4A9-9EA0-22751470E51C}"/>
              </a:ext>
            </a:extLst>
          </p:cNvPr>
          <p:cNvCxnSpPr>
            <a:cxnSpLocks/>
            <a:stCxn id="8" idx="6"/>
            <a:endCxn id="15" idx="2"/>
          </p:cNvCxnSpPr>
          <p:nvPr/>
        </p:nvCxnSpPr>
        <p:spPr>
          <a:xfrm>
            <a:off x="4628485" y="3329743"/>
            <a:ext cx="25626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00324C83-E4DC-D1B8-A22F-CCB9F2330A0C}"/>
              </a:ext>
            </a:extLst>
          </p:cNvPr>
          <p:cNvCxnSpPr>
            <a:cxnSpLocks/>
            <a:stCxn id="8" idx="6"/>
            <a:endCxn id="18" idx="2"/>
          </p:cNvCxnSpPr>
          <p:nvPr/>
        </p:nvCxnSpPr>
        <p:spPr>
          <a:xfrm>
            <a:off x="4628485" y="3329743"/>
            <a:ext cx="2562653" cy="514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2815DE02-C9C8-02E7-5484-AFFD0847A45E}"/>
              </a:ext>
            </a:extLst>
          </p:cNvPr>
          <p:cNvCxnSpPr>
            <a:cxnSpLocks/>
            <a:stCxn id="8" idx="6"/>
            <a:endCxn id="19" idx="2"/>
          </p:cNvCxnSpPr>
          <p:nvPr/>
        </p:nvCxnSpPr>
        <p:spPr>
          <a:xfrm>
            <a:off x="4628485" y="3329743"/>
            <a:ext cx="2562653" cy="1028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a:extLst>
              <a:ext uri="{FF2B5EF4-FFF2-40B4-BE49-F238E27FC236}">
                <a16:creationId xmlns:a16="http://schemas.microsoft.com/office/drawing/2014/main" id="{D87773CC-4429-A4D0-C9FF-AF392F5D78A1}"/>
              </a:ext>
            </a:extLst>
          </p:cNvPr>
          <p:cNvCxnSpPr>
            <a:cxnSpLocks/>
            <a:stCxn id="8" idx="6"/>
            <a:endCxn id="24" idx="2"/>
          </p:cNvCxnSpPr>
          <p:nvPr/>
        </p:nvCxnSpPr>
        <p:spPr>
          <a:xfrm>
            <a:off x="4628485" y="3329743"/>
            <a:ext cx="2562653"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1555BEA2-77DA-A7A1-8FA2-AAC1BA07F47B}"/>
              </a:ext>
            </a:extLst>
          </p:cNvPr>
          <p:cNvCxnSpPr>
            <a:cxnSpLocks/>
            <a:stCxn id="8" idx="6"/>
            <a:endCxn id="26" idx="2"/>
          </p:cNvCxnSpPr>
          <p:nvPr/>
        </p:nvCxnSpPr>
        <p:spPr>
          <a:xfrm>
            <a:off x="4628485" y="3329743"/>
            <a:ext cx="2562653" cy="2132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19276093-AEC9-5038-07EA-EB48F33B842A}"/>
              </a:ext>
            </a:extLst>
          </p:cNvPr>
          <p:cNvCxnSpPr>
            <a:cxnSpLocks/>
            <a:stCxn id="8" idx="6"/>
            <a:endCxn id="27" idx="2"/>
          </p:cNvCxnSpPr>
          <p:nvPr/>
        </p:nvCxnSpPr>
        <p:spPr>
          <a:xfrm>
            <a:off x="4628485" y="3329743"/>
            <a:ext cx="2562653" cy="26465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800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2∗</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+2∗</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297598303"/>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071776345"/>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zh-TW" altLang="en-US" sz="2400" dirty="0">
                          <a:latin typeface="+mn-ea"/>
                          <a:ea typeface="+mn-ea"/>
                          <a:cs typeface="Times New Roman" panose="02020603050405020304" pitchFamily="18" charset="0"/>
                        </a:rPr>
                        <a:t>国営昭和記念公園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0.9354</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東京都</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花博記念公園</a:t>
                      </a:r>
                      <a:endParaRPr kumimoji="1" lang="en-US" altLang="zh-TW" sz="2400" dirty="0">
                        <a:solidFill>
                          <a:srgbClr val="FF0000"/>
                        </a:solidFill>
                        <a:latin typeface="+mn-ea"/>
                        <a:ea typeface="+mn-ea"/>
                        <a:cs typeface="Times New Roman" panose="02020603050405020304" pitchFamily="18" charset="0"/>
                      </a:endParaRPr>
                    </a:p>
                    <a:p>
                      <a:pPr algn="ctr"/>
                      <a:r>
                        <a:rPr kumimoji="1" lang="zh-TW" altLang="en-US" sz="2400" dirty="0">
                          <a:solidFill>
                            <a:srgbClr val="FF0000"/>
                          </a:solidFill>
                          <a:latin typeface="+mn-ea"/>
                          <a:ea typeface="+mn-ea"/>
                          <a:cs typeface="Times New Roman" panose="02020603050405020304" pitchFamily="18" charset="0"/>
                        </a:rPr>
                        <a:t>鶴見緑地</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0.9350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latin typeface="+mn-ea"/>
                          <a:ea typeface="+mn-ea"/>
                          <a:cs typeface="Times New Roman" panose="02020603050405020304" pitchFamily="18" charset="0"/>
                        </a:rPr>
                        <a:t>青葉の森公園</a:t>
                      </a:r>
                    </a:p>
                  </a:txBody>
                  <a:tcPr anchor="ctr"/>
                </a:tc>
                <a:tc>
                  <a:txBody>
                    <a:bodyPr/>
                    <a:lstStyle/>
                    <a:p>
                      <a:pPr algn="ctr"/>
                      <a:r>
                        <a:rPr kumimoji="1" lang="en-US" altLang="ja-JP" sz="2400" dirty="0">
                          <a:latin typeface="+mn-ea"/>
                          <a:ea typeface="+mn-ea"/>
                          <a:cs typeface="Times New Roman" panose="02020603050405020304" pitchFamily="18" charset="0"/>
                        </a:rPr>
                        <a:t>0.9295</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千葉県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山田池公園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0.9292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都立小金井公園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0.9277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東京都</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70</a:t>
            </a:fld>
            <a:endParaRPr lang="ja-JP" altLang="en-US"/>
          </a:p>
        </p:txBody>
      </p:sp>
    </p:spTree>
    <p:extLst>
      <p:ext uri="{BB962C8B-B14F-4D97-AF65-F5344CB8AC3E}">
        <p14:creationId xmlns:p14="http://schemas.microsoft.com/office/powerpoint/2010/main" val="122479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3∗</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+3∗</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688691611"/>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3963447845"/>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山田池公園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0.9014</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服部緑地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0.8995</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花博記念公園</a:t>
                      </a:r>
                      <a:endParaRPr kumimoji="1" lang="en-US" altLang="zh-TW" sz="2400" dirty="0">
                        <a:solidFill>
                          <a:srgbClr val="FF0000"/>
                        </a:solidFill>
                        <a:latin typeface="+mn-ea"/>
                        <a:ea typeface="+mn-ea"/>
                        <a:cs typeface="Times New Roman" panose="02020603050405020304" pitchFamily="18" charset="0"/>
                      </a:endParaRPr>
                    </a:p>
                    <a:p>
                      <a:pPr algn="ctr"/>
                      <a:r>
                        <a:rPr kumimoji="1" lang="zh-TW" altLang="en-US" sz="2400" dirty="0">
                          <a:solidFill>
                            <a:srgbClr val="FF0000"/>
                          </a:solidFill>
                          <a:latin typeface="+mn-ea"/>
                          <a:ea typeface="+mn-ea"/>
                          <a:cs typeface="Times New Roman" panose="02020603050405020304" pitchFamily="18" charset="0"/>
                        </a:rPr>
                        <a:t>鶴見緑地</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0.8972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latin typeface="+mn-ea"/>
                          <a:ea typeface="+mn-ea"/>
                          <a:cs typeface="Times New Roman" panose="02020603050405020304" pitchFamily="18" charset="0"/>
                        </a:rPr>
                        <a:t>千葉県立柏の葉</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公園</a:t>
                      </a:r>
                    </a:p>
                  </a:txBody>
                  <a:tcPr anchor="ctr"/>
                </a:tc>
                <a:tc>
                  <a:txBody>
                    <a:bodyPr/>
                    <a:lstStyle/>
                    <a:p>
                      <a:pPr algn="ctr"/>
                      <a:r>
                        <a:rPr kumimoji="1" lang="en-US" altLang="ja-JP" sz="2400" dirty="0">
                          <a:latin typeface="+mn-ea"/>
                          <a:ea typeface="+mn-ea"/>
                          <a:cs typeface="Times New Roman" panose="02020603050405020304" pitchFamily="18" charset="0"/>
                        </a:rPr>
                        <a:t>0.8985</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千葉県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浜寺公園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0.8972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71</a:t>
            </a:fld>
            <a:endParaRPr lang="ja-JP" altLang="en-US"/>
          </a:p>
        </p:txBody>
      </p:sp>
    </p:spTree>
    <p:extLst>
      <p:ext uri="{BB962C8B-B14F-4D97-AF65-F5344CB8AC3E}">
        <p14:creationId xmlns:p14="http://schemas.microsoft.com/office/powerpoint/2010/main" val="941960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4∗</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+4∗</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469826704"/>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397467620"/>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浜寺公園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0.8603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服部緑地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0.8580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latin typeface="+mn-ea"/>
                          <a:ea typeface="+mn-ea"/>
                          <a:cs typeface="Times New Roman" panose="02020603050405020304" pitchFamily="18" charset="0"/>
                        </a:rPr>
                        <a:t>千葉県立柏の葉</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公園</a:t>
                      </a:r>
                    </a:p>
                  </a:txBody>
                  <a:tcPr anchor="ctr"/>
                </a:tc>
                <a:tc>
                  <a:txBody>
                    <a:bodyPr/>
                    <a:lstStyle/>
                    <a:p>
                      <a:pPr algn="ctr"/>
                      <a:r>
                        <a:rPr kumimoji="1" lang="en-US" altLang="ja-JP" sz="2400" dirty="0">
                          <a:latin typeface="+mn-ea"/>
                          <a:ea typeface="+mn-ea"/>
                          <a:cs typeface="Times New Roman" panose="02020603050405020304" pitchFamily="18" charset="0"/>
                        </a:rPr>
                        <a:t>0.8569</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千葉県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山田池公園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0.8566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0.8527</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72</a:t>
            </a:fld>
            <a:endParaRPr lang="ja-JP" altLang="en-US"/>
          </a:p>
        </p:txBody>
      </p:sp>
    </p:spTree>
    <p:extLst>
      <p:ext uri="{BB962C8B-B14F-4D97-AF65-F5344CB8AC3E}">
        <p14:creationId xmlns:p14="http://schemas.microsoft.com/office/powerpoint/2010/main" val="2293251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5∗</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+5∗</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2208970857"/>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浜寺公園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0.8172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0.8122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服部緑地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0.8114</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latin typeface="+mn-ea"/>
                          <a:ea typeface="+mn-ea"/>
                          <a:cs typeface="Times New Roman" panose="02020603050405020304" pitchFamily="18" charset="0"/>
                        </a:rPr>
                        <a:t>千葉県立柏の葉</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公園</a:t>
                      </a:r>
                    </a:p>
                  </a:txBody>
                  <a:tcPr anchor="ctr"/>
                </a:tc>
                <a:tc>
                  <a:txBody>
                    <a:bodyPr/>
                    <a:lstStyle/>
                    <a:p>
                      <a:pPr algn="ctr"/>
                      <a:r>
                        <a:rPr kumimoji="1" lang="en-US" altLang="ja-JP" sz="2400" dirty="0">
                          <a:latin typeface="+mn-ea"/>
                          <a:ea typeface="+mn-ea"/>
                          <a:cs typeface="Times New Roman" panose="02020603050405020304" pitchFamily="18" charset="0"/>
                        </a:rPr>
                        <a:t>0.8101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千葉県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山田池公園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0.8073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73</a:t>
            </a:fld>
            <a:endParaRPr lang="ja-JP" altLang="en-US"/>
          </a:p>
        </p:txBody>
      </p:sp>
    </p:spTree>
    <p:extLst>
      <p:ext uri="{BB962C8B-B14F-4D97-AF65-F5344CB8AC3E}">
        <p14:creationId xmlns:p14="http://schemas.microsoft.com/office/powerpoint/2010/main" val="742479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6∗</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+6∗</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070130366"/>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浜寺公園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0.7747</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0.7719</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latin typeface="+mn-ea"/>
                          <a:ea typeface="+mn-ea"/>
                          <a:cs typeface="Times New Roman" panose="02020603050405020304" pitchFamily="18" charset="0"/>
                        </a:rPr>
                        <a:t>淀川河川公園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0.7686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京都府</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服部緑地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0.7660</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ja-JP" altLang="en-US" sz="2400" dirty="0">
                          <a:latin typeface="+mn-ea"/>
                          <a:ea typeface="+mn-ea"/>
                          <a:cs typeface="Times New Roman" panose="02020603050405020304" pitchFamily="18" charset="0"/>
                        </a:rPr>
                        <a:t>千葉県立柏の葉</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公園</a:t>
                      </a:r>
                    </a:p>
                  </a:txBody>
                  <a:tcPr anchor="ctr"/>
                </a:tc>
                <a:tc>
                  <a:txBody>
                    <a:bodyPr/>
                    <a:lstStyle/>
                    <a:p>
                      <a:pPr algn="ctr"/>
                      <a:r>
                        <a:rPr kumimoji="1" lang="en-US" altLang="ja-JP" sz="2400" dirty="0">
                          <a:latin typeface="+mn-ea"/>
                          <a:ea typeface="+mn-ea"/>
                          <a:cs typeface="Times New Roman" panose="02020603050405020304" pitchFamily="18" charset="0"/>
                        </a:rPr>
                        <a:t>0.7647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千葉県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74</a:t>
            </a:fld>
            <a:endParaRPr lang="ja-JP" altLang="en-US"/>
          </a:p>
        </p:txBody>
      </p:sp>
    </p:spTree>
    <p:extLst>
      <p:ext uri="{BB962C8B-B14F-4D97-AF65-F5344CB8AC3E}">
        <p14:creationId xmlns:p14="http://schemas.microsoft.com/office/powerpoint/2010/main" val="3607541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7∗</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+7∗</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446559734"/>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浜寺公園</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0.7356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0.7346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zh-TW" altLang="en-US" sz="2400" dirty="0">
                          <a:latin typeface="+mn-ea"/>
                          <a:ea typeface="+mn-ea"/>
                          <a:cs typeface="Times New Roman" panose="02020603050405020304" pitchFamily="18" charset="0"/>
                        </a:rPr>
                        <a:t>淀川河川公園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0.7326</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京都府</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ja-JP" altLang="en-US" sz="2400" dirty="0">
                          <a:latin typeface="+mn-ea"/>
                          <a:ea typeface="+mn-ea"/>
                          <a:cs typeface="Times New Roman" panose="02020603050405020304" pitchFamily="18" charset="0"/>
                        </a:rPr>
                        <a:t>彩湖・道満</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グリーンパーク</a:t>
                      </a:r>
                    </a:p>
                  </a:txBody>
                  <a:tcPr anchor="ctr"/>
                </a:tc>
                <a:tc>
                  <a:txBody>
                    <a:bodyPr/>
                    <a:lstStyle/>
                    <a:p>
                      <a:pPr algn="ctr"/>
                      <a:r>
                        <a:rPr kumimoji="1" lang="en-US" altLang="ja-JP" sz="2400" dirty="0">
                          <a:latin typeface="+mn-ea"/>
                          <a:ea typeface="+mn-ea"/>
                          <a:cs typeface="Times New Roman" panose="02020603050405020304" pitchFamily="18" charset="0"/>
                        </a:rPr>
                        <a:t>0.7307</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埼玉県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服部緑地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0.7248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75</a:t>
            </a:fld>
            <a:endParaRPr lang="ja-JP" altLang="en-US"/>
          </a:p>
        </p:txBody>
      </p:sp>
    </p:spTree>
    <p:extLst>
      <p:ext uri="{BB962C8B-B14F-4D97-AF65-F5344CB8AC3E}">
        <p14:creationId xmlns:p14="http://schemas.microsoft.com/office/powerpoint/2010/main" val="373993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8∗</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+8∗</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805293832"/>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0.7013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ja-JP" altLang="en-US" sz="2400" dirty="0">
                          <a:latin typeface="+mn-ea"/>
                          <a:ea typeface="+mn-ea"/>
                          <a:cs typeface="Times New Roman" panose="02020603050405020304" pitchFamily="18" charset="0"/>
                        </a:rPr>
                        <a:t>彩湖・道満</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グリーンパーク</a:t>
                      </a:r>
                    </a:p>
                  </a:txBody>
                  <a:tcPr anchor="ctr"/>
                </a:tc>
                <a:tc>
                  <a:txBody>
                    <a:bodyPr/>
                    <a:lstStyle/>
                    <a:p>
                      <a:pPr algn="ctr"/>
                      <a:r>
                        <a:rPr kumimoji="1" lang="en-US" altLang="ja-JP" sz="2400" dirty="0">
                          <a:latin typeface="+mn-ea"/>
                          <a:ea typeface="+mn-ea"/>
                          <a:cs typeface="Times New Roman" panose="02020603050405020304" pitchFamily="18" charset="0"/>
                        </a:rPr>
                        <a:t>0.7009</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埼玉県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浜寺</a:t>
                      </a:r>
                      <a:r>
                        <a:rPr kumimoji="1" lang="zh-TW" altLang="en-US" sz="2400" dirty="0">
                          <a:solidFill>
                            <a:srgbClr val="FF0000"/>
                          </a:solidFill>
                          <a:latin typeface="+mn-ea"/>
                          <a:ea typeface="+mn-ea"/>
                          <a:cs typeface="Times New Roman" panose="02020603050405020304" pitchFamily="18" charset="0"/>
                        </a:rPr>
                        <a:t>公園</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0.7008</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latin typeface="+mn-ea"/>
                          <a:ea typeface="+mn-ea"/>
                          <a:cs typeface="Times New Roman" panose="02020603050405020304" pitchFamily="18" charset="0"/>
                        </a:rPr>
                        <a:t>淀川河川公園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0.7004</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京都府</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矢橋帰帆島公園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0.6922</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滋賀県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76</a:t>
            </a:fld>
            <a:endParaRPr lang="ja-JP" altLang="en-US"/>
          </a:p>
        </p:txBody>
      </p:sp>
    </p:spTree>
    <p:extLst>
      <p:ext uri="{BB962C8B-B14F-4D97-AF65-F5344CB8AC3E}">
        <p14:creationId xmlns:p14="http://schemas.microsoft.com/office/powerpoint/2010/main" val="16876135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9∗</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+9∗</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090737579"/>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latin typeface="+mn-ea"/>
                          <a:ea typeface="+mn-ea"/>
                          <a:cs typeface="Times New Roman" panose="02020603050405020304" pitchFamily="18" charset="0"/>
                        </a:rPr>
                        <a:t>彩湖・道満</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グリーンパーク</a:t>
                      </a:r>
                    </a:p>
                  </a:txBody>
                  <a:tcPr anchor="ctr"/>
                </a:tc>
                <a:tc>
                  <a:txBody>
                    <a:bodyPr/>
                    <a:lstStyle/>
                    <a:p>
                      <a:pPr algn="ctr"/>
                      <a:r>
                        <a:rPr kumimoji="1" lang="en-US" altLang="ja-JP" sz="2400" dirty="0">
                          <a:latin typeface="+mn-ea"/>
                          <a:ea typeface="+mn-ea"/>
                          <a:cs typeface="Times New Roman" panose="02020603050405020304" pitchFamily="18" charset="0"/>
                        </a:rPr>
                        <a:t>0.6745</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埼玉県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latin typeface="+mn-ea"/>
                          <a:ea typeface="+mn-ea"/>
                          <a:cs typeface="Times New Roman" panose="02020603050405020304" pitchFamily="18" charset="0"/>
                        </a:rPr>
                        <a:t>淀川河川公園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0.6720</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京都府</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0.6719</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浜寺公園</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0.6703</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矢橋帰帆島公園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0.6654</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滋賀県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77</a:t>
            </a:fld>
            <a:endParaRPr lang="ja-JP" altLang="en-US"/>
          </a:p>
        </p:txBody>
      </p:sp>
    </p:spTree>
    <p:extLst>
      <p:ext uri="{BB962C8B-B14F-4D97-AF65-F5344CB8AC3E}">
        <p14:creationId xmlns:p14="http://schemas.microsoft.com/office/powerpoint/2010/main" val="2146700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rmAutofit/>
              </a:bodyPr>
              <a:lstStyle/>
              <a:p>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新宿御苑</a:t>
                </a:r>
                <a14:m>
                  <m:oMath xmlns:m="http://schemas.openxmlformats.org/officeDocument/2006/math">
                    <m:r>
                      <a:rPr kumimoji="1" lang="ja-JP" altLang="en-US"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m:t>
                    </m:r>
                    <m:r>
                      <a:rPr kumimoji="1" lang="en-US" altLang="ja-JP" sz="2800" b="0" i="0"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10∗</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東京都</a:t>
                </a:r>
                <a14:m>
                  <m:oMath xmlns:m="http://schemas.openxmlformats.org/officeDocument/2006/math">
                    <m:r>
                      <a:rPr kumimoji="1" lang="en-US" altLang="ja-JP" sz="2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j-cs"/>
                      </a:rPr>
                      <m:t>+10∗</m:t>
                    </m:r>
                  </m:oMath>
                </a14:m>
                <a:r>
                  <a:rPr kumimoji="1" lang="ja-JP" altLang="en-US" sz="2800" b="0" i="0" u="none" strike="noStrike" kern="1200" cap="none" spc="0" normalizeH="0" baseline="0" noProof="0" dirty="0">
                    <a:ln>
                      <a:noFill/>
                    </a:ln>
                    <a:solidFill>
                      <a:prstClr val="white"/>
                    </a:solidFill>
                    <a:effectLst/>
                    <a:uLnTx/>
                    <a:uFillTx/>
                    <a:latin typeface="Segoe UI"/>
                    <a:ea typeface="+mn-ea"/>
                    <a:cs typeface="+mj-cs"/>
                  </a:rPr>
                  <a:t>大阪府ベクトルと全ての観光地ベクトル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098"/>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1402600952"/>
              </p:ext>
            </p:extLst>
          </p:nvPr>
        </p:nvGraphicFramePr>
        <p:xfrm>
          <a:off x="257174" y="1052734"/>
          <a:ext cx="11662756" cy="532077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2445249526"/>
                    </a:ext>
                  </a:extLst>
                </a:gridCol>
              </a:tblGrid>
              <a:tr h="88679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6795">
                <a:tc>
                  <a:txBody>
                    <a:bodyPr/>
                    <a:lstStyle/>
                    <a:p>
                      <a:pPr algn="ctr"/>
                      <a:r>
                        <a:rPr kumimoji="1" lang="ja-JP" altLang="en-US" sz="2400" dirty="0">
                          <a:latin typeface="+mn-ea"/>
                          <a:ea typeface="+mn-ea"/>
                          <a:cs typeface="Times New Roman" panose="02020603050405020304" pitchFamily="18" charset="0"/>
                        </a:rPr>
                        <a:t>彩湖・道満</a:t>
                      </a:r>
                      <a:endParaRPr kumimoji="1" lang="en-US" altLang="ja-JP" sz="2400" dirty="0">
                        <a:latin typeface="+mn-ea"/>
                        <a:ea typeface="+mn-ea"/>
                        <a:cs typeface="Times New Roman" panose="02020603050405020304" pitchFamily="18" charset="0"/>
                      </a:endParaRPr>
                    </a:p>
                    <a:p>
                      <a:pPr algn="ctr"/>
                      <a:r>
                        <a:rPr kumimoji="1" lang="ja-JP" altLang="en-US" sz="2400" dirty="0">
                          <a:latin typeface="+mn-ea"/>
                          <a:ea typeface="+mn-ea"/>
                          <a:cs typeface="Times New Roman" panose="02020603050405020304" pitchFamily="18" charset="0"/>
                        </a:rPr>
                        <a:t>グリーンパーク</a:t>
                      </a:r>
                    </a:p>
                  </a:txBody>
                  <a:tcPr anchor="ctr"/>
                </a:tc>
                <a:tc>
                  <a:txBody>
                    <a:bodyPr/>
                    <a:lstStyle/>
                    <a:p>
                      <a:pPr algn="ctr"/>
                      <a:r>
                        <a:rPr kumimoji="1" lang="en-US" altLang="ja-JP" sz="2400" dirty="0">
                          <a:latin typeface="+mn-ea"/>
                          <a:ea typeface="+mn-ea"/>
                          <a:cs typeface="Times New Roman" panose="02020603050405020304" pitchFamily="18" charset="0"/>
                        </a:rPr>
                        <a:t>0.6511</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埼玉県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6795">
                <a:tc>
                  <a:txBody>
                    <a:bodyPr/>
                    <a:lstStyle/>
                    <a:p>
                      <a:pPr algn="ctr"/>
                      <a:r>
                        <a:rPr kumimoji="1" lang="zh-TW" altLang="en-US" sz="2400" dirty="0">
                          <a:latin typeface="+mn-ea"/>
                          <a:ea typeface="+mn-ea"/>
                          <a:cs typeface="Times New Roman" panose="02020603050405020304" pitchFamily="18" charset="0"/>
                        </a:rPr>
                        <a:t>淀川河川公園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0.6470</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京都府</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6795">
                <a:tc>
                  <a:txBody>
                    <a:bodyPr/>
                    <a:lstStyle/>
                    <a:p>
                      <a:pPr algn="ctr"/>
                      <a:r>
                        <a:rPr kumimoji="1" lang="ja-JP" altLang="en-US" sz="2400" dirty="0">
                          <a:solidFill>
                            <a:srgbClr val="FF0000"/>
                          </a:solidFill>
                          <a:latin typeface="+mn-ea"/>
                          <a:ea typeface="+mn-ea"/>
                          <a:cs typeface="Times New Roman" panose="02020603050405020304" pitchFamily="18" charset="0"/>
                        </a:rPr>
                        <a:t>久宝寺緑地</a:t>
                      </a: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0.6462</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6795">
                <a:tc>
                  <a:txBody>
                    <a:bodyPr/>
                    <a:lstStyle/>
                    <a:p>
                      <a:pPr algn="ctr"/>
                      <a:r>
                        <a:rPr kumimoji="1" lang="zh-TW" altLang="en-US" sz="2400" dirty="0">
                          <a:solidFill>
                            <a:srgbClr val="FF0000"/>
                          </a:solidFill>
                          <a:latin typeface="+mn-ea"/>
                          <a:ea typeface="+mn-ea"/>
                          <a:cs typeface="Times New Roman" panose="02020603050405020304" pitchFamily="18" charset="0"/>
                        </a:rPr>
                        <a:t>浜寺公園</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rgbClr val="FF0000"/>
                          </a:solidFill>
                          <a:latin typeface="+mn-ea"/>
                          <a:ea typeface="+mn-ea"/>
                          <a:cs typeface="Times New Roman" panose="02020603050405020304" pitchFamily="18" charset="0"/>
                        </a:rPr>
                        <a:t>0.6436</a:t>
                      </a:r>
                      <a:endParaRPr kumimoji="1" lang="ja-JP" altLang="en-US" sz="2400" dirty="0">
                        <a:solidFill>
                          <a:srgbClr val="FF0000"/>
                        </a:solidFill>
                        <a:latin typeface="+mn-ea"/>
                        <a:ea typeface="+mn-ea"/>
                        <a:cs typeface="Times New Roman" panose="02020603050405020304" pitchFamily="18" charset="0"/>
                      </a:endParaRP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大阪府</a:t>
                      </a:r>
                    </a:p>
                  </a:txBody>
                  <a:tcPr anchor="ctr"/>
                </a:tc>
                <a:tc>
                  <a:txBody>
                    <a:bodyPr/>
                    <a:lstStyle/>
                    <a:p>
                      <a:pPr algn="ctr"/>
                      <a:r>
                        <a:rPr kumimoji="1" lang="ja-JP" altLang="en-US" sz="2400" dirty="0">
                          <a:solidFill>
                            <a:srgbClr val="FF0000"/>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6795">
                <a:tc>
                  <a:txBody>
                    <a:bodyPr/>
                    <a:lstStyle/>
                    <a:p>
                      <a:pPr algn="ctr"/>
                      <a:r>
                        <a:rPr kumimoji="1" lang="zh-TW" altLang="en-US" sz="2400" dirty="0">
                          <a:latin typeface="+mn-ea"/>
                          <a:ea typeface="+mn-ea"/>
                          <a:cs typeface="Times New Roman" panose="02020603050405020304" pitchFamily="18" charset="0"/>
                        </a:rPr>
                        <a:t>矢橋帰帆島公園</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en-US" altLang="ja-JP" sz="2400" dirty="0">
                          <a:latin typeface="+mn-ea"/>
                          <a:ea typeface="+mn-ea"/>
                          <a:cs typeface="Times New Roman" panose="02020603050405020304" pitchFamily="18" charset="0"/>
                        </a:rPr>
                        <a:t>0.6418</a:t>
                      </a:r>
                      <a:endParaRPr kumimoji="1" lang="ja-JP" altLang="en-US" sz="2400" dirty="0">
                        <a:latin typeface="+mn-ea"/>
                        <a:ea typeface="+mn-ea"/>
                        <a:cs typeface="Times New Roman" panose="02020603050405020304" pitchFamily="18" charset="0"/>
                      </a:endParaRPr>
                    </a:p>
                  </a:txBody>
                  <a:tcPr anchor="ctr"/>
                </a:tc>
                <a:tc>
                  <a:txBody>
                    <a:bodyPr/>
                    <a:lstStyle/>
                    <a:p>
                      <a:pPr algn="ctr"/>
                      <a:r>
                        <a:rPr kumimoji="1" lang="ja-JP" altLang="en-US" sz="2400" dirty="0">
                          <a:latin typeface="+mn-ea"/>
                          <a:ea typeface="+mn-ea"/>
                          <a:cs typeface="Times New Roman" panose="02020603050405020304" pitchFamily="18" charset="0"/>
                        </a:rPr>
                        <a:t>滋賀県</a:t>
                      </a:r>
                    </a:p>
                  </a:txBody>
                  <a:tcPr anchor="ctr"/>
                </a:tc>
                <a:tc>
                  <a:txBody>
                    <a:bodyPr/>
                    <a:lstStyle/>
                    <a:p>
                      <a:pPr algn="ctr"/>
                      <a:r>
                        <a:rPr kumimoji="1" lang="ja-JP" altLang="en-US" sz="2400" dirty="0">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78</a:t>
            </a:fld>
            <a:endParaRPr lang="ja-JP" altLang="en-US"/>
          </a:p>
        </p:txBody>
      </p:sp>
    </p:spTree>
    <p:extLst>
      <p:ext uri="{BB962C8B-B14F-4D97-AF65-F5344CB8AC3E}">
        <p14:creationId xmlns:p14="http://schemas.microsoft.com/office/powerpoint/2010/main" val="3427718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8BBEA861-FAFC-1797-CFD2-33167B92FAD0}"/>
                  </a:ext>
                </a:extLst>
              </p:cNvPr>
              <p:cNvSpPr>
                <a:spLocks noGrp="1"/>
              </p:cNvSpPr>
              <p:nvPr>
                <p:ph type="ctrTitle"/>
              </p:nvPr>
            </p:nvSpPr>
            <p:spPr/>
            <p:txBody>
              <a:bodyPr>
                <a:normAutofit/>
              </a:bodyPr>
              <a:lstStyle/>
              <a:p>
                <a:r>
                  <a:rPr kumimoji="1" lang="ja-JP" altLang="en-US" sz="5400" dirty="0">
                    <a:latin typeface="+mn-ea"/>
                    <a:ea typeface="+mn-ea"/>
                  </a:rPr>
                  <a:t>新宿御苑</a:t>
                </a:r>
                <a14:m>
                  <m:oMath xmlns:m="http://schemas.openxmlformats.org/officeDocument/2006/math">
                    <m:r>
                      <a:rPr kumimoji="1" lang="ja-JP" altLang="en-US" sz="5400" i="1" dirty="0" smtClean="0">
                        <a:latin typeface="Cambria Math" panose="02040503050406030204" pitchFamily="18" charset="0"/>
                        <a:ea typeface="+mn-ea"/>
                      </a:rPr>
                      <m:t>−</m:t>
                    </m:r>
                  </m:oMath>
                </a14:m>
                <a:r>
                  <a:rPr kumimoji="1" lang="ja-JP" altLang="en-US" sz="5400" dirty="0">
                    <a:latin typeface="+mn-ea"/>
                    <a:ea typeface="+mn-ea"/>
                  </a:rPr>
                  <a:t>東京</a:t>
                </a:r>
                <a:r>
                  <a:rPr lang="ja-JP" altLang="en-US" sz="5400" dirty="0">
                    <a:latin typeface="+mn-ea"/>
                    <a:ea typeface="+mn-ea"/>
                  </a:rPr>
                  <a:t>都</a:t>
                </a:r>
                <a14:m>
                  <m:oMath xmlns:m="http://schemas.openxmlformats.org/officeDocument/2006/math">
                    <m:r>
                      <a:rPr kumimoji="1" lang="en-US" altLang="ja-JP" sz="5400" i="1" dirty="0" smtClean="0">
                        <a:latin typeface="Cambria Math" panose="02040503050406030204" pitchFamily="18" charset="0"/>
                        <a:ea typeface="+mn-ea"/>
                      </a:rPr>
                      <m:t>+</m:t>
                    </m:r>
                  </m:oMath>
                </a14:m>
                <a:r>
                  <a:rPr kumimoji="1" lang="ja-JP" altLang="en-US" sz="5400" dirty="0">
                    <a:latin typeface="+mn-ea"/>
                    <a:ea typeface="+mn-ea"/>
                  </a:rPr>
                  <a:t>大阪府ベクトルと</a:t>
                </a:r>
                <a:br>
                  <a:rPr kumimoji="1" lang="en-US" altLang="ja-JP" sz="5400" dirty="0">
                    <a:latin typeface="+mn-ea"/>
                    <a:ea typeface="+mn-ea"/>
                  </a:rPr>
                </a:br>
                <a:r>
                  <a:rPr lang="ja-JP" altLang="en-US" sz="5400" dirty="0">
                    <a:latin typeface="+mn-ea"/>
                    <a:ea typeface="+mn-ea"/>
                  </a:rPr>
                  <a:t>大阪府の公園・庭園</a:t>
                </a:r>
                <a:r>
                  <a:rPr lang="ja-JP" altLang="en-US" sz="5400">
                    <a:latin typeface="+mn-ea"/>
                    <a:ea typeface="+mn-ea"/>
                  </a:rPr>
                  <a:t>カテゴリに</a:t>
                </a:r>
                <a:br>
                  <a:rPr lang="en-US" altLang="ja-JP" sz="5400">
                    <a:latin typeface="+mn-ea"/>
                    <a:ea typeface="+mn-ea"/>
                  </a:rPr>
                </a:br>
                <a:r>
                  <a:rPr lang="ja-JP" altLang="en-US" sz="5400">
                    <a:latin typeface="+mn-ea"/>
                    <a:ea typeface="+mn-ea"/>
                  </a:rPr>
                  <a:t>属する</a:t>
                </a:r>
                <a:r>
                  <a:rPr lang="ja-JP" altLang="en-US" sz="5400" dirty="0">
                    <a:latin typeface="+mn-ea"/>
                    <a:ea typeface="+mn-ea"/>
                  </a:rPr>
                  <a:t>全ての観光地ベクトル</a:t>
                </a:r>
                <a:endParaRPr kumimoji="1" lang="ja-JP" altLang="en-US" sz="5400" dirty="0"/>
              </a:p>
            </p:txBody>
          </p:sp>
        </mc:Choice>
        <mc:Fallback xmlns="">
          <p:sp>
            <p:nvSpPr>
              <p:cNvPr id="2" name="タイトル 1">
                <a:extLst>
                  <a:ext uri="{FF2B5EF4-FFF2-40B4-BE49-F238E27FC236}">
                    <a16:creationId xmlns:a16="http://schemas.microsoft.com/office/drawing/2014/main" id="{8BBEA861-FAFC-1797-CFD2-33167B92FAD0}"/>
                  </a:ext>
                </a:extLst>
              </p:cNvPr>
              <p:cNvSpPr>
                <a:spLocks noGrp="1" noRot="1" noChangeAspect="1" noMove="1" noResize="1" noEditPoints="1" noAdjustHandles="1" noChangeArrowheads="1" noChangeShapeType="1" noTextEdit="1"/>
              </p:cNvSpPr>
              <p:nvPr>
                <p:ph type="ctrTitle"/>
              </p:nvPr>
            </p:nvSpPr>
            <p:spPr>
              <a:blipFill>
                <a:blip r:embed="rId2"/>
                <a:stretch>
                  <a:fillRect l="-2039" t="-10459" r="-2091" b="-12500"/>
                </a:stretch>
              </a:blipFill>
            </p:spPr>
            <p:txBody>
              <a:bodyPr/>
              <a:lstStyle/>
              <a:p>
                <a:r>
                  <a:rPr lang="ja-JP" altLang="en-US">
                    <a:noFill/>
                  </a:rPr>
                  <a:t> </a:t>
                </a:r>
              </a:p>
            </p:txBody>
          </p:sp>
        </mc:Fallback>
      </mc:AlternateContent>
      <p:sp>
        <p:nvSpPr>
          <p:cNvPr id="3" name="字幕 2">
            <a:extLst>
              <a:ext uri="{FF2B5EF4-FFF2-40B4-BE49-F238E27FC236}">
                <a16:creationId xmlns:a16="http://schemas.microsoft.com/office/drawing/2014/main" id="{8B02A00C-8D7E-DE7B-DB1D-AF251812D4E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009089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C234-121E-57C3-B415-F7C03C757D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16157B-B814-FEB1-2C80-F5E1A1E328A3}"/>
              </a:ext>
            </a:extLst>
          </p:cNvPr>
          <p:cNvSpPr>
            <a:spLocks noGrp="1"/>
          </p:cNvSpPr>
          <p:nvPr>
            <p:ph type="title"/>
          </p:nvPr>
        </p:nvSpPr>
        <p:spPr/>
        <p:txBody>
          <a:bodyPr/>
          <a:lstStyle/>
          <a:p>
            <a:r>
              <a:rPr kumimoji="1" lang="en-US" altLang="ja-JP" dirty="0"/>
              <a:t>[1]</a:t>
            </a:r>
            <a:r>
              <a:rPr kumimoji="1" lang="ja-JP" altLang="en-US" dirty="0"/>
              <a:t>における</a:t>
            </a:r>
            <a:r>
              <a:rPr kumimoji="1" lang="en-US" altLang="ja-JP" dirty="0"/>
              <a:t>PV-DBOW</a:t>
            </a:r>
            <a:r>
              <a:rPr kumimoji="1" lang="ja-JP" altLang="en-US" dirty="0"/>
              <a:t>の学習</a:t>
            </a:r>
            <a:r>
              <a:rPr lang="en-US" altLang="ja-JP" dirty="0"/>
              <a:t>Ⅳ</a:t>
            </a:r>
            <a:endParaRPr kumimoji="1" lang="ja-JP" altLang="en-US" dirty="0"/>
          </a:p>
        </p:txBody>
      </p:sp>
      <p:sp>
        <p:nvSpPr>
          <p:cNvPr id="4" name="スライド番号プレースホルダー 3">
            <a:extLst>
              <a:ext uri="{FF2B5EF4-FFF2-40B4-BE49-F238E27FC236}">
                <a16:creationId xmlns:a16="http://schemas.microsoft.com/office/drawing/2014/main" id="{0084E4B7-E172-CFF4-A4E1-0E63D91AE61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83C733-A267-4C27-B924-90460700986B}" type="slidenum">
              <a:rPr kumimoji="0" lang="ja-JP" altLang="en-US" sz="1200" b="0" i="0" u="none" strike="noStrike" kern="1200" cap="none" spc="0" normalizeH="0" baseline="0" noProof="0" smtClean="0">
                <a:ln>
                  <a:noFill/>
                </a:ln>
                <a:solidFill>
                  <a:prstClr val="white"/>
                </a:solidFill>
                <a:effectLst/>
                <a:uLnTx/>
                <a:uFillTx/>
                <a:latin typeface="Segoe UI"/>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ja-JP" altLang="en-US" sz="1200" b="0" i="0" u="none" strike="noStrike" kern="1200" cap="none" spc="0" normalizeH="0" baseline="0" noProof="0">
              <a:ln>
                <a:noFill/>
              </a:ln>
              <a:solidFill>
                <a:prstClr val="white"/>
              </a:solidFill>
              <a:effectLst/>
              <a:uLnTx/>
              <a:uFillTx/>
              <a:latin typeface="Segoe UI"/>
              <a:cs typeface="+mn-cs"/>
            </a:endParaRPr>
          </a:p>
        </p:txBody>
      </p:sp>
      <p:sp>
        <p:nvSpPr>
          <p:cNvPr id="7" name="テキスト ボックス 6">
            <a:extLst>
              <a:ext uri="{FF2B5EF4-FFF2-40B4-BE49-F238E27FC236}">
                <a16:creationId xmlns:a16="http://schemas.microsoft.com/office/drawing/2014/main" id="{66AD3C12-1F7D-EF44-E794-F16A749FA005}"/>
              </a:ext>
            </a:extLst>
          </p:cNvPr>
          <p:cNvSpPr txBox="1"/>
          <p:nvPr/>
        </p:nvSpPr>
        <p:spPr>
          <a:xfrm>
            <a:off x="2880179" y="3124641"/>
            <a:ext cx="52510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Segoe UI"/>
                <a:cs typeface="+mn-cs"/>
              </a:rPr>
              <a:t>0</a:t>
            </a:r>
            <a:endParaRPr kumimoji="1" lang="ja-JP" altLang="en-US" sz="2800" b="0" i="0" u="none" strike="noStrike" kern="1200" cap="none" spc="0" normalizeH="0" baseline="0" noProof="0" dirty="0" err="1">
              <a:ln>
                <a:noFill/>
              </a:ln>
              <a:solidFill>
                <a:prstClr val="black"/>
              </a:solidFill>
              <a:effectLst/>
              <a:uLnTx/>
              <a:uFillTx/>
              <a:latin typeface="Segoe UI"/>
              <a:cs typeface="+mn-cs"/>
            </a:endParaRPr>
          </a:p>
        </p:txBody>
      </p:sp>
      <p:grpSp>
        <p:nvGrpSpPr>
          <p:cNvPr id="37" name="グループ化 36">
            <a:extLst>
              <a:ext uri="{FF2B5EF4-FFF2-40B4-BE49-F238E27FC236}">
                <a16:creationId xmlns:a16="http://schemas.microsoft.com/office/drawing/2014/main" id="{8CC588F6-BE12-AB20-C61A-3FC689ADF34F}"/>
              </a:ext>
            </a:extLst>
          </p:cNvPr>
          <p:cNvGrpSpPr/>
          <p:nvPr/>
        </p:nvGrpSpPr>
        <p:grpSpPr>
          <a:xfrm>
            <a:off x="5915570" y="2721300"/>
            <a:ext cx="360860" cy="1321420"/>
            <a:chOff x="5971803" y="3395544"/>
            <a:chExt cx="360860" cy="1321420"/>
          </a:xfrm>
        </p:grpSpPr>
        <p:sp>
          <p:nvSpPr>
            <p:cNvPr id="35" name="正方形/長方形 34">
              <a:extLst>
                <a:ext uri="{FF2B5EF4-FFF2-40B4-BE49-F238E27FC236}">
                  <a16:creationId xmlns:a16="http://schemas.microsoft.com/office/drawing/2014/main" id="{9F12F107-3A5E-5E44-BC9C-C11E8057F2B6}"/>
                </a:ext>
              </a:extLst>
            </p:cNvPr>
            <p:cNvSpPr/>
            <p:nvPr/>
          </p:nvSpPr>
          <p:spPr>
            <a:xfrm>
              <a:off x="5971803" y="3395544"/>
              <a:ext cx="266973" cy="1321420"/>
            </a:xfrm>
            <a:prstGeom prst="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8" name="円/楕円 7">
              <a:extLst>
                <a:ext uri="{FF2B5EF4-FFF2-40B4-BE49-F238E27FC236}">
                  <a16:creationId xmlns:a16="http://schemas.microsoft.com/office/drawing/2014/main" id="{4120F24A-7E8A-37DD-6500-AD78A48E217D}"/>
                </a:ext>
              </a:extLst>
            </p:cNvPr>
            <p:cNvSpPr/>
            <p:nvPr/>
          </p:nvSpPr>
          <p:spPr>
            <a:xfrm>
              <a:off x="5994108" y="3429273"/>
              <a:ext cx="214604" cy="214604"/>
            </a:xfrm>
            <a:prstGeom prst="ellipse">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14" name="円/楕円 13">
              <a:extLst>
                <a:ext uri="{FF2B5EF4-FFF2-40B4-BE49-F238E27FC236}">
                  <a16:creationId xmlns:a16="http://schemas.microsoft.com/office/drawing/2014/main" id="{38D638AD-A27B-3785-432F-80D2843CEF78}"/>
                </a:ext>
              </a:extLst>
            </p:cNvPr>
            <p:cNvSpPr/>
            <p:nvPr/>
          </p:nvSpPr>
          <p:spPr>
            <a:xfrm>
              <a:off x="5994108" y="3943293"/>
              <a:ext cx="214604" cy="214604"/>
            </a:xfrm>
            <a:prstGeom prst="ellipse">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16" name="円/楕円 15">
              <a:extLst>
                <a:ext uri="{FF2B5EF4-FFF2-40B4-BE49-F238E27FC236}">
                  <a16:creationId xmlns:a16="http://schemas.microsoft.com/office/drawing/2014/main" id="{139A112C-7287-747E-4732-5CB089459B90}"/>
                </a:ext>
              </a:extLst>
            </p:cNvPr>
            <p:cNvSpPr/>
            <p:nvPr/>
          </p:nvSpPr>
          <p:spPr>
            <a:xfrm>
              <a:off x="5994108" y="4457313"/>
              <a:ext cx="214604" cy="214604"/>
            </a:xfrm>
            <a:prstGeom prst="ellipse">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36" name="テキスト ボックス 35">
              <a:extLst>
                <a:ext uri="{FF2B5EF4-FFF2-40B4-BE49-F238E27FC236}">
                  <a16:creationId xmlns:a16="http://schemas.microsoft.com/office/drawing/2014/main" id="{264B9CA9-D50F-F814-5BC0-E2AC0175D881}"/>
                </a:ext>
              </a:extLst>
            </p:cNvPr>
            <p:cNvSpPr txBox="1"/>
            <p:nvPr/>
          </p:nvSpPr>
          <p:spPr>
            <a:xfrm rot="5400000">
              <a:off x="6016067" y="4140718"/>
              <a:ext cx="294637" cy="338554"/>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Segoe UI"/>
                  <a:cs typeface="+mn-cs"/>
                </a:rPr>
                <a:t>…</a:t>
              </a:r>
              <a:endParaRPr kumimoji="1" lang="ja-JP" altLang="en-US" sz="1600" b="0" i="0" u="none" strike="noStrike" kern="1200" cap="none" spc="0" normalizeH="0" baseline="0" noProof="0" dirty="0" err="1">
                <a:ln>
                  <a:noFill/>
                </a:ln>
                <a:solidFill>
                  <a:prstClr val="black"/>
                </a:solidFill>
                <a:effectLst/>
                <a:uLnTx/>
                <a:uFillTx/>
                <a:latin typeface="Segoe UI"/>
                <a:cs typeface="+mn-cs"/>
              </a:endParaRPr>
            </a:p>
          </p:txBody>
        </p:sp>
      </p:grpSp>
      <p:grpSp>
        <p:nvGrpSpPr>
          <p:cNvPr id="38" name="グループ化 37">
            <a:extLst>
              <a:ext uri="{FF2B5EF4-FFF2-40B4-BE49-F238E27FC236}">
                <a16:creationId xmlns:a16="http://schemas.microsoft.com/office/drawing/2014/main" id="{BA4EE0A7-DBA9-748B-3557-E137019B8500}"/>
              </a:ext>
            </a:extLst>
          </p:cNvPr>
          <p:cNvGrpSpPr/>
          <p:nvPr/>
        </p:nvGrpSpPr>
        <p:grpSpPr>
          <a:xfrm>
            <a:off x="8693497" y="1102772"/>
            <a:ext cx="360860" cy="1321420"/>
            <a:chOff x="5971803" y="3395544"/>
            <a:chExt cx="360860" cy="1321420"/>
          </a:xfrm>
        </p:grpSpPr>
        <p:sp>
          <p:nvSpPr>
            <p:cNvPr id="39" name="正方形/長方形 38">
              <a:extLst>
                <a:ext uri="{FF2B5EF4-FFF2-40B4-BE49-F238E27FC236}">
                  <a16:creationId xmlns:a16="http://schemas.microsoft.com/office/drawing/2014/main" id="{8A5DC4B5-81C5-BEE5-DC14-DCFE19491AC8}"/>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40" name="テキスト ボックス 39">
              <a:extLst>
                <a:ext uri="{FF2B5EF4-FFF2-40B4-BE49-F238E27FC236}">
                  <a16:creationId xmlns:a16="http://schemas.microsoft.com/office/drawing/2014/main" id="{80CC3F89-734F-3BBD-61A9-F4BE4CE47AC1}"/>
                </a:ext>
              </a:extLst>
            </p:cNvPr>
            <p:cNvSpPr txBox="1"/>
            <p:nvPr/>
          </p:nvSpPr>
          <p:spPr>
            <a:xfrm>
              <a:off x="6092856" y="3629608"/>
              <a:ext cx="65" cy="43088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err="1">
                <a:ln>
                  <a:noFill/>
                </a:ln>
                <a:solidFill>
                  <a:prstClr val="black"/>
                </a:solidFill>
                <a:effectLst/>
                <a:uLnTx/>
                <a:uFillTx/>
                <a:latin typeface="Segoe UI"/>
                <a:cs typeface="+mn-cs"/>
              </a:endParaRPr>
            </a:p>
          </p:txBody>
        </p:sp>
        <p:sp>
          <p:nvSpPr>
            <p:cNvPr id="41" name="円/楕円 40">
              <a:extLst>
                <a:ext uri="{FF2B5EF4-FFF2-40B4-BE49-F238E27FC236}">
                  <a16:creationId xmlns:a16="http://schemas.microsoft.com/office/drawing/2014/main" id="{DCDAADCC-FE05-F739-570B-160ECF39A4B2}"/>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43" name="円/楕円 42">
              <a:extLst>
                <a:ext uri="{FF2B5EF4-FFF2-40B4-BE49-F238E27FC236}">
                  <a16:creationId xmlns:a16="http://schemas.microsoft.com/office/drawing/2014/main" id="{15A1BAFF-F736-755C-5318-7FB7308B9A20}"/>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44" name="円/楕円 43">
              <a:extLst>
                <a:ext uri="{FF2B5EF4-FFF2-40B4-BE49-F238E27FC236}">
                  <a16:creationId xmlns:a16="http://schemas.microsoft.com/office/drawing/2014/main" id="{8887A329-E3AA-0ADF-48CC-F1CD2341AA08}"/>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45" name="テキスト ボックス 44">
              <a:extLst>
                <a:ext uri="{FF2B5EF4-FFF2-40B4-BE49-F238E27FC236}">
                  <a16:creationId xmlns:a16="http://schemas.microsoft.com/office/drawing/2014/main" id="{B154A29E-B70B-8EBC-B476-D3FB7C278DB2}"/>
                </a:ext>
              </a:extLst>
            </p:cNvPr>
            <p:cNvSpPr txBox="1"/>
            <p:nvPr/>
          </p:nvSpPr>
          <p:spPr>
            <a:xfrm rot="5400000">
              <a:off x="6016067" y="4140718"/>
              <a:ext cx="294637"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Segoe UI"/>
                  <a:cs typeface="+mn-cs"/>
                </a:rPr>
                <a:t>…</a:t>
              </a:r>
              <a:endParaRPr kumimoji="1" lang="ja-JP" altLang="en-US" sz="1600" b="0" i="0" u="none" strike="noStrike" kern="1200" cap="none" spc="0" normalizeH="0" baseline="0" noProof="0" dirty="0" err="1">
                <a:ln>
                  <a:noFill/>
                </a:ln>
                <a:solidFill>
                  <a:prstClr val="black"/>
                </a:solidFill>
                <a:effectLst/>
                <a:uLnTx/>
                <a:uFillTx/>
                <a:latin typeface="Segoe UI"/>
                <a:cs typeface="+mn-cs"/>
              </a:endParaRPr>
            </a:p>
          </p:txBody>
        </p:sp>
      </p:grpSp>
      <p:sp>
        <p:nvSpPr>
          <p:cNvPr id="9" name="コンテンツ プレースホルダー 8">
            <a:extLst>
              <a:ext uri="{FF2B5EF4-FFF2-40B4-BE49-F238E27FC236}">
                <a16:creationId xmlns:a16="http://schemas.microsoft.com/office/drawing/2014/main" id="{C818D887-F93A-0326-8560-4AF130304BD5}"/>
              </a:ext>
            </a:extLst>
          </p:cNvPr>
          <p:cNvSpPr>
            <a:spLocks noGrp="1"/>
          </p:cNvSpPr>
          <p:nvPr>
            <p:ph idx="1"/>
          </p:nvPr>
        </p:nvSpPr>
        <p:spPr/>
        <p:txBody>
          <a:bodyPr/>
          <a:lstStyle/>
          <a:p>
            <a:pPr marL="0" indent="0">
              <a:buNone/>
            </a:pPr>
            <a:r>
              <a:rPr kumimoji="1" lang="en-US" altLang="ja-JP" dirty="0"/>
              <a:t>ID</a:t>
            </a:r>
            <a:r>
              <a:rPr kumimoji="1" lang="ja-JP" altLang="en-US" dirty="0"/>
              <a:t>を入力，中間層の出力を観光地ベクトルとする</a:t>
            </a:r>
            <a:endParaRPr kumimoji="1" lang="en-US" altLang="ja-JP" dirty="0"/>
          </a:p>
          <a:p>
            <a:pPr marL="457200" lvl="1" indent="0">
              <a:buNone/>
            </a:pPr>
            <a:r>
              <a:rPr kumimoji="1" lang="en-US" altLang="ja-JP" dirty="0"/>
              <a:t>ex) 0(</a:t>
            </a:r>
            <a:r>
              <a:rPr kumimoji="1" lang="ja-JP" altLang="en-US" dirty="0"/>
              <a:t>東京タワー</a:t>
            </a:r>
            <a:r>
              <a:rPr kumimoji="1" lang="en-US" altLang="ja-JP" dirty="0"/>
              <a:t>)</a:t>
            </a:r>
            <a:r>
              <a:rPr kumimoji="1" lang="ja-JP" altLang="en-US" dirty="0"/>
              <a:t>を入力</a:t>
            </a:r>
            <a:endParaRPr kumimoji="1" lang="en-US" altLang="ja-JP" dirty="0"/>
          </a:p>
          <a:p>
            <a:pPr marL="457200" lvl="1" indent="0">
              <a:buNone/>
            </a:pPr>
            <a:r>
              <a:rPr lang="ja-JP" altLang="en-US" dirty="0"/>
              <a:t>　</a:t>
            </a:r>
            <a:r>
              <a:rPr lang="en-US" altLang="ja-JP" dirty="0"/>
              <a:t> </a:t>
            </a:r>
            <a:r>
              <a:rPr lang="ja-JP" altLang="en-US" dirty="0"/>
              <a:t>中間層の出力を東京タワーベクトルとする</a:t>
            </a:r>
            <a:endParaRPr kumimoji="1" lang="ja-JP" altLang="en-US" dirty="0"/>
          </a:p>
          <a:p>
            <a:pPr marL="0" indent="0">
              <a:buNone/>
            </a:pPr>
            <a:endParaRPr lang="ja-JP" altLang="en-US" dirty="0"/>
          </a:p>
        </p:txBody>
      </p:sp>
      <p:grpSp>
        <p:nvGrpSpPr>
          <p:cNvPr id="10" name="グループ化 9">
            <a:extLst>
              <a:ext uri="{FF2B5EF4-FFF2-40B4-BE49-F238E27FC236}">
                <a16:creationId xmlns:a16="http://schemas.microsoft.com/office/drawing/2014/main" id="{4F2ED284-635F-616B-AFDE-E82343E2E640}"/>
              </a:ext>
            </a:extLst>
          </p:cNvPr>
          <p:cNvGrpSpPr/>
          <p:nvPr/>
        </p:nvGrpSpPr>
        <p:grpSpPr>
          <a:xfrm>
            <a:off x="8692827" y="2721300"/>
            <a:ext cx="360860" cy="1321420"/>
            <a:chOff x="5971803" y="3395544"/>
            <a:chExt cx="360860" cy="1321420"/>
          </a:xfrm>
        </p:grpSpPr>
        <p:sp>
          <p:nvSpPr>
            <p:cNvPr id="11" name="正方形/長方形 10">
              <a:extLst>
                <a:ext uri="{FF2B5EF4-FFF2-40B4-BE49-F238E27FC236}">
                  <a16:creationId xmlns:a16="http://schemas.microsoft.com/office/drawing/2014/main" id="{9DAE888F-698C-3B11-4B84-C5463746874A}"/>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12" name="テキスト ボックス 11">
              <a:extLst>
                <a:ext uri="{FF2B5EF4-FFF2-40B4-BE49-F238E27FC236}">
                  <a16:creationId xmlns:a16="http://schemas.microsoft.com/office/drawing/2014/main" id="{FE4CC4C0-36BB-5C6F-CF26-7DAAE8EF7D4E}"/>
                </a:ext>
              </a:extLst>
            </p:cNvPr>
            <p:cNvSpPr txBox="1"/>
            <p:nvPr/>
          </p:nvSpPr>
          <p:spPr>
            <a:xfrm>
              <a:off x="6092856" y="3629608"/>
              <a:ext cx="65" cy="43088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err="1">
                <a:ln>
                  <a:noFill/>
                </a:ln>
                <a:solidFill>
                  <a:prstClr val="black"/>
                </a:solidFill>
                <a:effectLst/>
                <a:uLnTx/>
                <a:uFillTx/>
                <a:latin typeface="Segoe UI"/>
                <a:cs typeface="+mn-cs"/>
              </a:endParaRPr>
            </a:p>
          </p:txBody>
        </p:sp>
        <p:sp>
          <p:nvSpPr>
            <p:cNvPr id="15" name="円/楕円 14">
              <a:extLst>
                <a:ext uri="{FF2B5EF4-FFF2-40B4-BE49-F238E27FC236}">
                  <a16:creationId xmlns:a16="http://schemas.microsoft.com/office/drawing/2014/main" id="{FC5A9FD3-1895-58F7-17DD-CC468BB71342}"/>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18" name="円/楕円 17">
              <a:extLst>
                <a:ext uri="{FF2B5EF4-FFF2-40B4-BE49-F238E27FC236}">
                  <a16:creationId xmlns:a16="http://schemas.microsoft.com/office/drawing/2014/main" id="{C82475C5-A4E7-26D3-E53E-921EF61D2EA4}"/>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19" name="円/楕円 18">
              <a:extLst>
                <a:ext uri="{FF2B5EF4-FFF2-40B4-BE49-F238E27FC236}">
                  <a16:creationId xmlns:a16="http://schemas.microsoft.com/office/drawing/2014/main" id="{4D3B5CB8-ABB0-8215-D281-E4C569F5EC39}"/>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20" name="テキスト ボックス 19">
              <a:extLst>
                <a:ext uri="{FF2B5EF4-FFF2-40B4-BE49-F238E27FC236}">
                  <a16:creationId xmlns:a16="http://schemas.microsoft.com/office/drawing/2014/main" id="{69C8E495-FCC7-6830-ECDF-F74D75BB09A0}"/>
                </a:ext>
              </a:extLst>
            </p:cNvPr>
            <p:cNvSpPr txBox="1"/>
            <p:nvPr/>
          </p:nvSpPr>
          <p:spPr>
            <a:xfrm rot="5400000">
              <a:off x="6016067" y="4140718"/>
              <a:ext cx="294637"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Segoe UI"/>
                  <a:cs typeface="+mn-cs"/>
                </a:rPr>
                <a:t>…</a:t>
              </a:r>
              <a:endParaRPr kumimoji="1" lang="ja-JP" altLang="en-US" sz="1600" b="0" i="0" u="none" strike="noStrike" kern="1200" cap="none" spc="0" normalizeH="0" baseline="0" noProof="0" dirty="0" err="1">
                <a:ln>
                  <a:noFill/>
                </a:ln>
                <a:solidFill>
                  <a:prstClr val="black"/>
                </a:solidFill>
                <a:effectLst/>
                <a:uLnTx/>
                <a:uFillTx/>
                <a:latin typeface="Segoe UI"/>
                <a:cs typeface="+mn-cs"/>
              </a:endParaRPr>
            </a:p>
          </p:txBody>
        </p:sp>
      </p:grpSp>
      <p:grpSp>
        <p:nvGrpSpPr>
          <p:cNvPr id="21" name="グループ化 20">
            <a:extLst>
              <a:ext uri="{FF2B5EF4-FFF2-40B4-BE49-F238E27FC236}">
                <a16:creationId xmlns:a16="http://schemas.microsoft.com/office/drawing/2014/main" id="{B1CA9585-67E0-068B-6927-D48231918020}"/>
              </a:ext>
            </a:extLst>
          </p:cNvPr>
          <p:cNvGrpSpPr/>
          <p:nvPr/>
        </p:nvGrpSpPr>
        <p:grpSpPr>
          <a:xfrm>
            <a:off x="8692827" y="4339828"/>
            <a:ext cx="360860" cy="1321420"/>
            <a:chOff x="5971803" y="3395544"/>
            <a:chExt cx="360860" cy="1321420"/>
          </a:xfrm>
        </p:grpSpPr>
        <p:sp>
          <p:nvSpPr>
            <p:cNvPr id="22" name="正方形/長方形 21">
              <a:extLst>
                <a:ext uri="{FF2B5EF4-FFF2-40B4-BE49-F238E27FC236}">
                  <a16:creationId xmlns:a16="http://schemas.microsoft.com/office/drawing/2014/main" id="{32D311C1-4DC2-47B5-0C40-3541492FAA91}"/>
                </a:ext>
              </a:extLst>
            </p:cNvPr>
            <p:cNvSpPr/>
            <p:nvPr/>
          </p:nvSpPr>
          <p:spPr>
            <a:xfrm>
              <a:off x="5971803" y="3395544"/>
              <a:ext cx="266973" cy="13214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23" name="テキスト ボックス 22">
              <a:extLst>
                <a:ext uri="{FF2B5EF4-FFF2-40B4-BE49-F238E27FC236}">
                  <a16:creationId xmlns:a16="http://schemas.microsoft.com/office/drawing/2014/main" id="{0D08ED85-160E-4C95-BD7A-FB1085A967D7}"/>
                </a:ext>
              </a:extLst>
            </p:cNvPr>
            <p:cNvSpPr txBox="1"/>
            <p:nvPr/>
          </p:nvSpPr>
          <p:spPr>
            <a:xfrm>
              <a:off x="6092856" y="3629608"/>
              <a:ext cx="65" cy="43088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err="1">
                <a:ln>
                  <a:noFill/>
                </a:ln>
                <a:solidFill>
                  <a:prstClr val="black"/>
                </a:solidFill>
                <a:effectLst/>
                <a:uLnTx/>
                <a:uFillTx/>
                <a:latin typeface="Segoe UI"/>
                <a:cs typeface="+mn-cs"/>
              </a:endParaRPr>
            </a:p>
          </p:txBody>
        </p:sp>
        <p:sp>
          <p:nvSpPr>
            <p:cNvPr id="24" name="円/楕円 23">
              <a:extLst>
                <a:ext uri="{FF2B5EF4-FFF2-40B4-BE49-F238E27FC236}">
                  <a16:creationId xmlns:a16="http://schemas.microsoft.com/office/drawing/2014/main" id="{42739B0D-5231-E2BE-2F5E-F90A680897EF}"/>
                </a:ext>
              </a:extLst>
            </p:cNvPr>
            <p:cNvSpPr/>
            <p:nvPr/>
          </p:nvSpPr>
          <p:spPr>
            <a:xfrm>
              <a:off x="5994108" y="342927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26" name="円/楕円 25">
              <a:extLst>
                <a:ext uri="{FF2B5EF4-FFF2-40B4-BE49-F238E27FC236}">
                  <a16:creationId xmlns:a16="http://schemas.microsoft.com/office/drawing/2014/main" id="{AB13C208-5625-9578-6A65-9F8381BD4DD3}"/>
                </a:ext>
              </a:extLst>
            </p:cNvPr>
            <p:cNvSpPr/>
            <p:nvPr/>
          </p:nvSpPr>
          <p:spPr>
            <a:xfrm>
              <a:off x="5994108" y="394329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27" name="円/楕円 26">
              <a:extLst>
                <a:ext uri="{FF2B5EF4-FFF2-40B4-BE49-F238E27FC236}">
                  <a16:creationId xmlns:a16="http://schemas.microsoft.com/office/drawing/2014/main" id="{F58BC317-A26A-AB77-B820-A124598AAA02}"/>
                </a:ext>
              </a:extLst>
            </p:cNvPr>
            <p:cNvSpPr/>
            <p:nvPr/>
          </p:nvSpPr>
          <p:spPr>
            <a:xfrm>
              <a:off x="5994108" y="4457313"/>
              <a:ext cx="214604" cy="21460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28" name="テキスト ボックス 27">
              <a:extLst>
                <a:ext uri="{FF2B5EF4-FFF2-40B4-BE49-F238E27FC236}">
                  <a16:creationId xmlns:a16="http://schemas.microsoft.com/office/drawing/2014/main" id="{B7A5E07B-02FD-DCE1-252E-48716A7FDD1F}"/>
                </a:ext>
              </a:extLst>
            </p:cNvPr>
            <p:cNvSpPr txBox="1"/>
            <p:nvPr/>
          </p:nvSpPr>
          <p:spPr>
            <a:xfrm rot="5400000">
              <a:off x="6016067" y="4140718"/>
              <a:ext cx="294637"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Segoe UI"/>
                  <a:cs typeface="+mn-cs"/>
                </a:rPr>
                <a:t>…</a:t>
              </a:r>
              <a:endParaRPr kumimoji="1" lang="ja-JP" altLang="en-US" sz="1600" b="0" i="0" u="none" strike="noStrike" kern="1200" cap="none" spc="0" normalizeH="0" baseline="0" noProof="0" dirty="0" err="1">
                <a:ln>
                  <a:noFill/>
                </a:ln>
                <a:solidFill>
                  <a:prstClr val="black"/>
                </a:solidFill>
                <a:effectLst/>
                <a:uLnTx/>
                <a:uFillTx/>
                <a:latin typeface="Segoe UI"/>
                <a:cs typeface="+mn-cs"/>
              </a:endParaRPr>
            </a:p>
          </p:txBody>
        </p:sp>
      </p:grpSp>
      <p:cxnSp>
        <p:nvCxnSpPr>
          <p:cNvPr id="30" name="直線矢印コネクタ 29">
            <a:extLst>
              <a:ext uri="{FF2B5EF4-FFF2-40B4-BE49-F238E27FC236}">
                <a16:creationId xmlns:a16="http://schemas.microsoft.com/office/drawing/2014/main" id="{DDAFAEA2-63F8-5ED0-ED44-FC4F906086B2}"/>
              </a:ext>
            </a:extLst>
          </p:cNvPr>
          <p:cNvCxnSpPr>
            <a:stCxn id="7" idx="3"/>
            <a:endCxn id="35" idx="1"/>
          </p:cNvCxnSpPr>
          <p:nvPr/>
        </p:nvCxnSpPr>
        <p:spPr>
          <a:xfrm flipV="1">
            <a:off x="3405286" y="3382010"/>
            <a:ext cx="2510284" cy="42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879D7FD-D12B-69F9-4A2F-0A16C6B8C6AA}"/>
              </a:ext>
            </a:extLst>
          </p:cNvPr>
          <p:cNvCxnSpPr>
            <a:cxnSpLocks/>
            <a:stCxn id="35" idx="3"/>
            <a:endCxn id="39" idx="1"/>
          </p:cNvCxnSpPr>
          <p:nvPr/>
        </p:nvCxnSpPr>
        <p:spPr>
          <a:xfrm flipV="1">
            <a:off x="6182543" y="1763482"/>
            <a:ext cx="2510954"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D89C51DA-66A0-33F8-95E6-4C24FE175537}"/>
              </a:ext>
            </a:extLst>
          </p:cNvPr>
          <p:cNvCxnSpPr>
            <a:cxnSpLocks/>
            <a:stCxn id="35" idx="3"/>
            <a:endCxn id="11" idx="1"/>
          </p:cNvCxnSpPr>
          <p:nvPr/>
        </p:nvCxnSpPr>
        <p:spPr>
          <a:xfrm>
            <a:off x="6182543" y="3382010"/>
            <a:ext cx="25102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19576E35-12FE-A53B-CCBB-12E63EDB49CC}"/>
              </a:ext>
            </a:extLst>
          </p:cNvPr>
          <p:cNvCxnSpPr>
            <a:cxnSpLocks/>
            <a:stCxn id="35" idx="3"/>
            <a:endCxn id="22" idx="1"/>
          </p:cNvCxnSpPr>
          <p:nvPr/>
        </p:nvCxnSpPr>
        <p:spPr>
          <a:xfrm>
            <a:off x="6182543" y="3382010"/>
            <a:ext cx="2510284"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01003848-5460-58A4-8F8B-9A91E021EB4F}"/>
              </a:ext>
            </a:extLst>
          </p:cNvPr>
          <p:cNvSpPr txBox="1"/>
          <p:nvPr/>
        </p:nvSpPr>
        <p:spPr>
          <a:xfrm>
            <a:off x="5201226" y="5713464"/>
            <a:ext cx="1811851" cy="523220"/>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Segoe UI"/>
                <a:cs typeface="+mn-cs"/>
              </a:rPr>
              <a:t>中間層</a:t>
            </a:r>
          </a:p>
        </p:txBody>
      </p:sp>
      <p:sp>
        <p:nvSpPr>
          <p:cNvPr id="66" name="テキスト ボックス 65">
            <a:extLst>
              <a:ext uri="{FF2B5EF4-FFF2-40B4-BE49-F238E27FC236}">
                <a16:creationId xmlns:a16="http://schemas.microsoft.com/office/drawing/2014/main" id="{876DE741-8DCD-5D0F-92EF-F2D59F6BCDD6}"/>
              </a:ext>
            </a:extLst>
          </p:cNvPr>
          <p:cNvSpPr txBox="1"/>
          <p:nvPr/>
        </p:nvSpPr>
        <p:spPr>
          <a:xfrm>
            <a:off x="7907954" y="5709234"/>
            <a:ext cx="1811851" cy="523220"/>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Segoe UI"/>
                <a:cs typeface="+mn-cs"/>
              </a:rPr>
              <a:t>出力層</a:t>
            </a:r>
          </a:p>
        </p:txBody>
      </p:sp>
      <p:sp>
        <p:nvSpPr>
          <p:cNvPr id="3" name="四角形吹き出し 2">
            <a:extLst>
              <a:ext uri="{FF2B5EF4-FFF2-40B4-BE49-F238E27FC236}">
                <a16:creationId xmlns:a16="http://schemas.microsoft.com/office/drawing/2014/main" id="{7DCD9D1B-326A-68FE-41C6-4B8F6DAD2806}"/>
              </a:ext>
            </a:extLst>
          </p:cNvPr>
          <p:cNvSpPr/>
          <p:nvPr/>
        </p:nvSpPr>
        <p:spPr>
          <a:xfrm>
            <a:off x="3006795" y="4437112"/>
            <a:ext cx="3613573" cy="678226"/>
          </a:xfrm>
          <a:prstGeom prst="wedgeRectCallout">
            <a:avLst>
              <a:gd name="adj1" fmla="val 33430"/>
              <a:gd name="adj2" fmla="val -86807"/>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Segoe UI"/>
                <a:cs typeface="+mn-cs"/>
              </a:rPr>
              <a:t>東京タワーベクトル</a:t>
            </a:r>
            <a:endParaRPr kumimoji="1" lang="ja-JP" altLang="en-US" sz="2800" b="0" i="0" u="none" strike="noStrike" kern="1200" cap="none" spc="0" normalizeH="0" baseline="0" noProof="0" dirty="0">
              <a:ln>
                <a:noFill/>
              </a:ln>
              <a:solidFill>
                <a:prstClr val="black"/>
              </a:solidFill>
              <a:effectLst/>
              <a:uLnTx/>
              <a:uFillTx/>
              <a:latin typeface="Segoe UI"/>
              <a:cs typeface="+mn-cs"/>
            </a:endParaRPr>
          </a:p>
        </p:txBody>
      </p:sp>
      <p:sp>
        <p:nvSpPr>
          <p:cNvPr id="5" name="テキスト ボックス 4">
            <a:extLst>
              <a:ext uri="{FF2B5EF4-FFF2-40B4-BE49-F238E27FC236}">
                <a16:creationId xmlns:a16="http://schemas.microsoft.com/office/drawing/2014/main" id="{3B62C99A-9E1F-8795-BC65-D067284718C7}"/>
              </a:ext>
            </a:extLst>
          </p:cNvPr>
          <p:cNvSpPr txBox="1"/>
          <p:nvPr/>
        </p:nvSpPr>
        <p:spPr>
          <a:xfrm>
            <a:off x="2236806" y="5714073"/>
            <a:ext cx="1811851" cy="523220"/>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Segoe UI"/>
                <a:cs typeface="+mn-cs"/>
              </a:rPr>
              <a:t>入力</a:t>
            </a:r>
          </a:p>
        </p:txBody>
      </p:sp>
      <p:cxnSp>
        <p:nvCxnSpPr>
          <p:cNvPr id="6" name="直線矢印コネクタ 5">
            <a:extLst>
              <a:ext uri="{FF2B5EF4-FFF2-40B4-BE49-F238E27FC236}">
                <a16:creationId xmlns:a16="http://schemas.microsoft.com/office/drawing/2014/main" id="{11A9FFDD-65BE-C9D7-EE87-23B1D95B4535}"/>
              </a:ext>
            </a:extLst>
          </p:cNvPr>
          <p:cNvCxnSpPr>
            <a:cxnSpLocks/>
            <a:stCxn id="7" idx="3"/>
          </p:cNvCxnSpPr>
          <p:nvPr/>
        </p:nvCxnSpPr>
        <p:spPr>
          <a:xfrm flipV="1">
            <a:off x="3405286" y="2852936"/>
            <a:ext cx="2510284" cy="533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9CFCE434-C565-AAD3-F143-D8A7CFC60781}"/>
              </a:ext>
            </a:extLst>
          </p:cNvPr>
          <p:cNvCxnSpPr>
            <a:cxnSpLocks/>
            <a:stCxn id="7" idx="3"/>
          </p:cNvCxnSpPr>
          <p:nvPr/>
        </p:nvCxnSpPr>
        <p:spPr>
          <a:xfrm>
            <a:off x="3405286" y="3386251"/>
            <a:ext cx="2510284" cy="5021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8D32B4E-A11E-EB76-25CC-5CDEA7EF163B}"/>
              </a:ext>
            </a:extLst>
          </p:cNvPr>
          <p:cNvCxnSpPr>
            <a:cxnSpLocks/>
            <a:endCxn id="41" idx="2"/>
          </p:cNvCxnSpPr>
          <p:nvPr/>
        </p:nvCxnSpPr>
        <p:spPr>
          <a:xfrm flipV="1">
            <a:off x="6182543" y="1243803"/>
            <a:ext cx="2533259" cy="16285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BE5894B-2277-D4FB-BA85-5C12E7C18C5D}"/>
              </a:ext>
            </a:extLst>
          </p:cNvPr>
          <p:cNvCxnSpPr>
            <a:cxnSpLocks/>
            <a:endCxn id="39" idx="1"/>
          </p:cNvCxnSpPr>
          <p:nvPr/>
        </p:nvCxnSpPr>
        <p:spPr>
          <a:xfrm flipV="1">
            <a:off x="6204178" y="1763482"/>
            <a:ext cx="2489319" cy="1105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FB2E69DD-A009-F109-549D-75F31CA78C2A}"/>
              </a:ext>
            </a:extLst>
          </p:cNvPr>
          <p:cNvCxnSpPr>
            <a:cxnSpLocks/>
            <a:endCxn id="44" idx="2"/>
          </p:cNvCxnSpPr>
          <p:nvPr/>
        </p:nvCxnSpPr>
        <p:spPr>
          <a:xfrm flipV="1">
            <a:off x="6181873" y="2271843"/>
            <a:ext cx="2533929" cy="596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6378BE1B-8CA8-6FA4-8CB3-AEE20D03C7D2}"/>
              </a:ext>
            </a:extLst>
          </p:cNvPr>
          <p:cNvCxnSpPr>
            <a:cxnSpLocks/>
            <a:endCxn id="15" idx="2"/>
          </p:cNvCxnSpPr>
          <p:nvPr/>
        </p:nvCxnSpPr>
        <p:spPr>
          <a:xfrm flipV="1">
            <a:off x="6212607" y="2862331"/>
            <a:ext cx="2502525" cy="5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29E7C015-D9CD-CF0A-E5FD-5BC89D012E4F}"/>
              </a:ext>
            </a:extLst>
          </p:cNvPr>
          <p:cNvCxnSpPr>
            <a:cxnSpLocks/>
            <a:endCxn id="19" idx="2"/>
          </p:cNvCxnSpPr>
          <p:nvPr/>
        </p:nvCxnSpPr>
        <p:spPr>
          <a:xfrm>
            <a:off x="6160238" y="2879903"/>
            <a:ext cx="2554894" cy="1010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E48C66EC-A5D6-84F7-FF27-A08DC78949D6}"/>
              </a:ext>
            </a:extLst>
          </p:cNvPr>
          <p:cNvCxnSpPr>
            <a:cxnSpLocks/>
            <a:endCxn id="18" idx="2"/>
          </p:cNvCxnSpPr>
          <p:nvPr/>
        </p:nvCxnSpPr>
        <p:spPr>
          <a:xfrm>
            <a:off x="6160238" y="2879903"/>
            <a:ext cx="2554894" cy="496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02969D7E-7B1C-7C17-4720-E86A0E905532}"/>
              </a:ext>
            </a:extLst>
          </p:cNvPr>
          <p:cNvCxnSpPr>
            <a:cxnSpLocks/>
            <a:endCxn id="24" idx="2"/>
          </p:cNvCxnSpPr>
          <p:nvPr/>
        </p:nvCxnSpPr>
        <p:spPr>
          <a:xfrm>
            <a:off x="6181873" y="2896557"/>
            <a:ext cx="2533259" cy="15843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4F840E6-C9C6-9215-15F0-6CB7A524E961}"/>
              </a:ext>
            </a:extLst>
          </p:cNvPr>
          <p:cNvCxnSpPr>
            <a:cxnSpLocks/>
            <a:endCxn id="26" idx="2"/>
          </p:cNvCxnSpPr>
          <p:nvPr/>
        </p:nvCxnSpPr>
        <p:spPr>
          <a:xfrm>
            <a:off x="6174784" y="2905618"/>
            <a:ext cx="2540348" cy="20892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4C2814AB-1BCE-350C-5245-E952F5955034}"/>
              </a:ext>
            </a:extLst>
          </p:cNvPr>
          <p:cNvCxnSpPr>
            <a:cxnSpLocks/>
            <a:endCxn id="27" idx="2"/>
          </p:cNvCxnSpPr>
          <p:nvPr/>
        </p:nvCxnSpPr>
        <p:spPr>
          <a:xfrm>
            <a:off x="6204178" y="2908433"/>
            <a:ext cx="2510954" cy="26004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589AA60-824D-4694-5286-249C347045B3}"/>
              </a:ext>
            </a:extLst>
          </p:cNvPr>
          <p:cNvCxnSpPr>
            <a:cxnSpLocks/>
            <a:stCxn id="14" idx="6"/>
            <a:endCxn id="41" idx="2"/>
          </p:cNvCxnSpPr>
          <p:nvPr/>
        </p:nvCxnSpPr>
        <p:spPr>
          <a:xfrm flipV="1">
            <a:off x="6152479" y="1243803"/>
            <a:ext cx="2563323" cy="2132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2A51BC98-7385-7444-7A34-71FE7F41C7DD}"/>
              </a:ext>
            </a:extLst>
          </p:cNvPr>
          <p:cNvCxnSpPr>
            <a:cxnSpLocks/>
            <a:stCxn id="14" idx="6"/>
            <a:endCxn id="44" idx="2"/>
          </p:cNvCxnSpPr>
          <p:nvPr/>
        </p:nvCxnSpPr>
        <p:spPr>
          <a:xfrm flipV="1">
            <a:off x="6152479" y="2271843"/>
            <a:ext cx="2563323" cy="1104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DC24224-274D-6392-5DBF-1C1B7B20A17D}"/>
              </a:ext>
            </a:extLst>
          </p:cNvPr>
          <p:cNvCxnSpPr>
            <a:cxnSpLocks/>
            <a:stCxn id="14" idx="6"/>
            <a:endCxn id="15" idx="2"/>
          </p:cNvCxnSpPr>
          <p:nvPr/>
        </p:nvCxnSpPr>
        <p:spPr>
          <a:xfrm flipV="1">
            <a:off x="6152479" y="2862331"/>
            <a:ext cx="2562653" cy="514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4CEC1021-5DDA-2AF9-5409-2026727F7474}"/>
              </a:ext>
            </a:extLst>
          </p:cNvPr>
          <p:cNvCxnSpPr>
            <a:cxnSpLocks/>
            <a:stCxn id="14" idx="6"/>
            <a:endCxn id="19" idx="2"/>
          </p:cNvCxnSpPr>
          <p:nvPr/>
        </p:nvCxnSpPr>
        <p:spPr>
          <a:xfrm>
            <a:off x="6152479" y="3376351"/>
            <a:ext cx="2562653" cy="514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19411514-D35B-C6D4-7DEC-55649D99B083}"/>
              </a:ext>
            </a:extLst>
          </p:cNvPr>
          <p:cNvCxnSpPr>
            <a:cxnSpLocks/>
            <a:stCxn id="14" idx="6"/>
            <a:endCxn id="24" idx="2"/>
          </p:cNvCxnSpPr>
          <p:nvPr/>
        </p:nvCxnSpPr>
        <p:spPr>
          <a:xfrm>
            <a:off x="6152479" y="3376351"/>
            <a:ext cx="2562653" cy="1104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E05F064D-77C4-1C13-7EEA-014297CA94D1}"/>
              </a:ext>
            </a:extLst>
          </p:cNvPr>
          <p:cNvCxnSpPr>
            <a:cxnSpLocks/>
            <a:stCxn id="14" idx="6"/>
            <a:endCxn id="26" idx="2"/>
          </p:cNvCxnSpPr>
          <p:nvPr/>
        </p:nvCxnSpPr>
        <p:spPr>
          <a:xfrm>
            <a:off x="6152479" y="3376351"/>
            <a:ext cx="2562653"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a:extLst>
              <a:ext uri="{FF2B5EF4-FFF2-40B4-BE49-F238E27FC236}">
                <a16:creationId xmlns:a16="http://schemas.microsoft.com/office/drawing/2014/main" id="{918B945F-0FE9-1199-A158-1BA0C8C175A0}"/>
              </a:ext>
            </a:extLst>
          </p:cNvPr>
          <p:cNvCxnSpPr>
            <a:cxnSpLocks/>
            <a:stCxn id="14" idx="6"/>
            <a:endCxn id="27" idx="2"/>
          </p:cNvCxnSpPr>
          <p:nvPr/>
        </p:nvCxnSpPr>
        <p:spPr>
          <a:xfrm>
            <a:off x="6152479" y="3376351"/>
            <a:ext cx="2562653" cy="2132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a:extLst>
              <a:ext uri="{FF2B5EF4-FFF2-40B4-BE49-F238E27FC236}">
                <a16:creationId xmlns:a16="http://schemas.microsoft.com/office/drawing/2014/main" id="{98975EAF-47A5-1020-8CAC-74892BBD226F}"/>
              </a:ext>
            </a:extLst>
          </p:cNvPr>
          <p:cNvCxnSpPr>
            <a:cxnSpLocks/>
            <a:stCxn id="16" idx="6"/>
            <a:endCxn id="27" idx="2"/>
          </p:cNvCxnSpPr>
          <p:nvPr/>
        </p:nvCxnSpPr>
        <p:spPr>
          <a:xfrm>
            <a:off x="6152479" y="3890371"/>
            <a:ext cx="2562653"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3D463391-BF12-1113-346A-D79576AFDA47}"/>
              </a:ext>
            </a:extLst>
          </p:cNvPr>
          <p:cNvCxnSpPr>
            <a:cxnSpLocks/>
            <a:stCxn id="16" idx="6"/>
            <a:endCxn id="26" idx="2"/>
          </p:cNvCxnSpPr>
          <p:nvPr/>
        </p:nvCxnSpPr>
        <p:spPr>
          <a:xfrm>
            <a:off x="6152479" y="3890371"/>
            <a:ext cx="2562653" cy="1104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a:extLst>
              <a:ext uri="{FF2B5EF4-FFF2-40B4-BE49-F238E27FC236}">
                <a16:creationId xmlns:a16="http://schemas.microsoft.com/office/drawing/2014/main" id="{D3B51833-3FBA-1DF5-8D79-20EAF07518F5}"/>
              </a:ext>
            </a:extLst>
          </p:cNvPr>
          <p:cNvCxnSpPr>
            <a:cxnSpLocks/>
            <a:stCxn id="16" idx="6"/>
            <a:endCxn id="24" idx="2"/>
          </p:cNvCxnSpPr>
          <p:nvPr/>
        </p:nvCxnSpPr>
        <p:spPr>
          <a:xfrm>
            <a:off x="6152479" y="3890371"/>
            <a:ext cx="2562653" cy="590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E058E437-72FA-CF71-A393-458BC61CC3CF}"/>
              </a:ext>
            </a:extLst>
          </p:cNvPr>
          <p:cNvCxnSpPr>
            <a:cxnSpLocks/>
            <a:stCxn id="16" idx="6"/>
            <a:endCxn id="19" idx="2"/>
          </p:cNvCxnSpPr>
          <p:nvPr/>
        </p:nvCxnSpPr>
        <p:spPr>
          <a:xfrm>
            <a:off x="6152479" y="3890371"/>
            <a:ext cx="25626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a:extLst>
              <a:ext uri="{FF2B5EF4-FFF2-40B4-BE49-F238E27FC236}">
                <a16:creationId xmlns:a16="http://schemas.microsoft.com/office/drawing/2014/main" id="{3A28C109-2215-273A-A032-B408235FAF61}"/>
              </a:ext>
            </a:extLst>
          </p:cNvPr>
          <p:cNvCxnSpPr>
            <a:cxnSpLocks/>
            <a:stCxn id="16" idx="6"/>
            <a:endCxn id="18" idx="2"/>
          </p:cNvCxnSpPr>
          <p:nvPr/>
        </p:nvCxnSpPr>
        <p:spPr>
          <a:xfrm flipV="1">
            <a:off x="6152479" y="3376351"/>
            <a:ext cx="2562653" cy="514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4E6B7B4D-68E3-E735-A1C2-5C3CE52657C1}"/>
              </a:ext>
            </a:extLst>
          </p:cNvPr>
          <p:cNvCxnSpPr>
            <a:cxnSpLocks/>
            <a:stCxn id="16" idx="6"/>
            <a:endCxn id="15" idx="2"/>
          </p:cNvCxnSpPr>
          <p:nvPr/>
        </p:nvCxnSpPr>
        <p:spPr>
          <a:xfrm flipV="1">
            <a:off x="6152479" y="2862331"/>
            <a:ext cx="2562653" cy="1028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1093237B-3070-6EEF-6343-87AD66495192}"/>
              </a:ext>
            </a:extLst>
          </p:cNvPr>
          <p:cNvCxnSpPr>
            <a:cxnSpLocks/>
            <a:stCxn id="16" idx="6"/>
            <a:endCxn id="44" idx="2"/>
          </p:cNvCxnSpPr>
          <p:nvPr/>
        </p:nvCxnSpPr>
        <p:spPr>
          <a:xfrm flipV="1">
            <a:off x="6152479" y="2271843"/>
            <a:ext cx="2563323" cy="1618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90160409-8321-16C1-A4D1-2F54F6287A0D}"/>
              </a:ext>
            </a:extLst>
          </p:cNvPr>
          <p:cNvCxnSpPr>
            <a:cxnSpLocks/>
            <a:stCxn id="16" idx="6"/>
            <a:endCxn id="43" idx="2"/>
          </p:cNvCxnSpPr>
          <p:nvPr/>
        </p:nvCxnSpPr>
        <p:spPr>
          <a:xfrm flipV="1">
            <a:off x="6152479" y="1757823"/>
            <a:ext cx="2563323" cy="2132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a:extLst>
              <a:ext uri="{FF2B5EF4-FFF2-40B4-BE49-F238E27FC236}">
                <a16:creationId xmlns:a16="http://schemas.microsoft.com/office/drawing/2014/main" id="{E5F102B9-7322-C5E8-3DD1-D0D25530A829}"/>
              </a:ext>
            </a:extLst>
          </p:cNvPr>
          <p:cNvCxnSpPr>
            <a:cxnSpLocks/>
            <a:stCxn id="16" idx="6"/>
            <a:endCxn id="41" idx="2"/>
          </p:cNvCxnSpPr>
          <p:nvPr/>
        </p:nvCxnSpPr>
        <p:spPr>
          <a:xfrm flipV="1">
            <a:off x="6152479" y="1243803"/>
            <a:ext cx="2563323" cy="26465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344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4F72A79-A110-41E3-F153-34B4876A11F2}"/>
                  </a:ext>
                </a:extLst>
              </p:cNvPr>
              <p:cNvSpPr>
                <a:spLocks noGrp="1"/>
              </p:cNvSpPr>
              <p:nvPr>
                <p:ph type="title"/>
              </p:nvPr>
            </p:nvSpPr>
            <p:spPr/>
            <p:txBody>
              <a:bodyPr>
                <a:noAutofit/>
              </a:bodyPr>
              <a:lstStyle/>
              <a:p>
                <a:r>
                  <a:rPr kumimoji="1" lang="ja-JP" altLang="en-US" sz="3200" dirty="0">
                    <a:latin typeface="+mn-ea"/>
                    <a:ea typeface="+mn-ea"/>
                  </a:rPr>
                  <a:t>新宿御苑</a:t>
                </a:r>
                <a:r>
                  <a:rPr lang="en-US" altLang="ja-JP" sz="3200" dirty="0"/>
                  <a:t>(</a:t>
                </a:r>
                <a:r>
                  <a:rPr lang="ja-JP" altLang="en-US" sz="3200" dirty="0"/>
                  <a:t>公園・庭園</a:t>
                </a:r>
                <a:r>
                  <a:rPr lang="en-US" altLang="ja-JP" sz="3200" dirty="0"/>
                  <a:t>/</a:t>
                </a:r>
                <a:r>
                  <a:rPr lang="ja-JP" altLang="en-US" sz="3200" dirty="0"/>
                  <a:t>東京都</a:t>
                </a:r>
                <a:r>
                  <a:rPr lang="en-US" altLang="ja-JP" sz="3200" dirty="0"/>
                  <a:t>)</a:t>
                </a:r>
                <a14:m>
                  <m:oMath xmlns:m="http://schemas.openxmlformats.org/officeDocument/2006/math">
                    <m:r>
                      <a:rPr kumimoji="1" lang="ja-JP" altLang="en-US" sz="3200" i="1" dirty="0" smtClean="0">
                        <a:latin typeface="Cambria Math" panose="02040503050406030204" pitchFamily="18" charset="0"/>
                        <a:ea typeface="+mn-ea"/>
                      </a:rPr>
                      <m:t>−</m:t>
                    </m:r>
                  </m:oMath>
                </a14:m>
                <a:r>
                  <a:rPr kumimoji="1" lang="ja-JP" altLang="en-US" sz="3200" dirty="0">
                    <a:latin typeface="+mn-ea"/>
                    <a:ea typeface="+mn-ea"/>
                  </a:rPr>
                  <a:t>東京</a:t>
                </a:r>
                <a:r>
                  <a:rPr lang="ja-JP" altLang="en-US" sz="3200" dirty="0">
                    <a:latin typeface="+mn-ea"/>
                    <a:ea typeface="+mn-ea"/>
                  </a:rPr>
                  <a:t>都</a:t>
                </a:r>
                <a14:m>
                  <m:oMath xmlns:m="http://schemas.openxmlformats.org/officeDocument/2006/math">
                    <m:r>
                      <a:rPr kumimoji="1" lang="en-US" altLang="ja-JP" sz="3200" i="1" dirty="0" smtClean="0">
                        <a:latin typeface="Cambria Math" panose="02040503050406030204" pitchFamily="18" charset="0"/>
                        <a:ea typeface="+mn-ea"/>
                      </a:rPr>
                      <m:t>+</m:t>
                    </m:r>
                  </m:oMath>
                </a14:m>
                <a:r>
                  <a:rPr kumimoji="1" lang="ja-JP" altLang="en-US" sz="3200" dirty="0">
                    <a:latin typeface="+mn-ea"/>
                    <a:ea typeface="+mn-ea"/>
                  </a:rPr>
                  <a:t>大阪府ベクトルと</a:t>
                </a:r>
                <a:br>
                  <a:rPr kumimoji="1" lang="en-US" altLang="ja-JP" sz="3200" dirty="0">
                    <a:latin typeface="+mn-ea"/>
                    <a:ea typeface="+mn-ea"/>
                  </a:rPr>
                </a:br>
                <a:r>
                  <a:rPr lang="ja-JP" altLang="en-US" sz="3200" dirty="0">
                    <a:latin typeface="+mn-ea"/>
                    <a:ea typeface="+mn-ea"/>
                  </a:rPr>
                  <a:t>大阪府の公園・庭園カテゴリに属する全ての観光地ベクトル</a:t>
                </a:r>
                <a:endParaRPr kumimoji="1" lang="ja-JP" altLang="en-US" sz="3200" dirty="0">
                  <a:latin typeface="+mn-ea"/>
                  <a:ea typeface="+mn-ea"/>
                </a:endParaRPr>
              </a:p>
            </p:txBody>
          </p:sp>
        </mc:Choice>
        <mc:Fallback xmlns="">
          <p:sp>
            <p:nvSpPr>
              <p:cNvPr id="2" name="タイトル 1">
                <a:extLst>
                  <a:ext uri="{FF2B5EF4-FFF2-40B4-BE49-F238E27FC236}">
                    <a16:creationId xmlns:a16="http://schemas.microsoft.com/office/drawing/2014/main" id="{E4F72A79-A110-41E3-F153-34B4876A11F2}"/>
                  </a:ext>
                </a:extLst>
              </p:cNvPr>
              <p:cNvSpPr>
                <a:spLocks noGrp="1" noRot="1" noChangeAspect="1" noMove="1" noResize="1" noEditPoints="1" noAdjustHandles="1" noChangeArrowheads="1" noChangeShapeType="1" noTextEdit="1"/>
              </p:cNvSpPr>
              <p:nvPr>
                <p:ph type="title"/>
              </p:nvPr>
            </p:nvSpPr>
            <p:spPr>
              <a:blipFill>
                <a:blip r:embed="rId3"/>
                <a:stretch>
                  <a:fillRect l="-1359" t="-23404" b="-27660"/>
                </a:stretch>
              </a:blipFill>
            </p:spPr>
            <p:txBody>
              <a:bodyPr/>
              <a:lstStyle/>
              <a:p>
                <a:r>
                  <a:rPr lang="ja-JP" altLang="en-US">
                    <a:noFill/>
                  </a:rPr>
                  <a:t> </a:t>
                </a:r>
              </a:p>
            </p:txBody>
          </p:sp>
        </mc:Fallback>
      </mc:AlternateContent>
      <p:graphicFrame>
        <p:nvGraphicFramePr>
          <p:cNvPr id="5" name="コンテンツ プレースホルダー 4">
            <a:extLst>
              <a:ext uri="{FF2B5EF4-FFF2-40B4-BE49-F238E27FC236}">
                <a16:creationId xmlns:a16="http://schemas.microsoft.com/office/drawing/2014/main" id="{6195288A-6456-CF13-FC1A-78CD3EC78F32}"/>
              </a:ext>
            </a:extLst>
          </p:cNvPr>
          <p:cNvGraphicFramePr>
            <a:graphicFrameLocks noGrp="1"/>
          </p:cNvGraphicFramePr>
          <p:nvPr>
            <p:ph idx="1"/>
            <p:extLst>
              <p:ext uri="{D42A27DB-BD31-4B8C-83A1-F6EECF244321}">
                <p14:modId xmlns:p14="http://schemas.microsoft.com/office/powerpoint/2010/main" val="317004427"/>
              </p:ext>
            </p:extLst>
          </p:nvPr>
        </p:nvGraphicFramePr>
        <p:xfrm>
          <a:off x="257174" y="1052735"/>
          <a:ext cx="11662756" cy="5309430"/>
        </p:xfrm>
        <a:graphic>
          <a:graphicData uri="http://schemas.openxmlformats.org/drawingml/2006/table">
            <a:tbl>
              <a:tblPr firstRow="1" bandRow="1">
                <a:tableStyleId>{5940675A-B579-460E-94D1-54222C63F5DA}</a:tableStyleId>
              </a:tblPr>
              <a:tblGrid>
                <a:gridCol w="2915689">
                  <a:extLst>
                    <a:ext uri="{9D8B030D-6E8A-4147-A177-3AD203B41FA5}">
                      <a16:colId xmlns:a16="http://schemas.microsoft.com/office/drawing/2014/main" val="1436336044"/>
                    </a:ext>
                  </a:extLst>
                </a:gridCol>
                <a:gridCol w="2915689">
                  <a:extLst>
                    <a:ext uri="{9D8B030D-6E8A-4147-A177-3AD203B41FA5}">
                      <a16:colId xmlns:a16="http://schemas.microsoft.com/office/drawing/2014/main" val="2113235698"/>
                    </a:ext>
                  </a:extLst>
                </a:gridCol>
                <a:gridCol w="2915689">
                  <a:extLst>
                    <a:ext uri="{9D8B030D-6E8A-4147-A177-3AD203B41FA5}">
                      <a16:colId xmlns:a16="http://schemas.microsoft.com/office/drawing/2014/main" val="379340621"/>
                    </a:ext>
                  </a:extLst>
                </a:gridCol>
                <a:gridCol w="2915689">
                  <a:extLst>
                    <a:ext uri="{9D8B030D-6E8A-4147-A177-3AD203B41FA5}">
                      <a16:colId xmlns:a16="http://schemas.microsoft.com/office/drawing/2014/main" val="1551372750"/>
                    </a:ext>
                  </a:extLst>
                </a:gridCol>
              </a:tblGrid>
              <a:tr h="884905">
                <a:tc>
                  <a:txBody>
                    <a:bodyPr/>
                    <a:lstStyle/>
                    <a:p>
                      <a:pPr algn="ctr"/>
                      <a:r>
                        <a:rPr kumimoji="1" lang="ja-JP" altLang="en-US" sz="2400" dirty="0">
                          <a:latin typeface="+mn-ea"/>
                          <a:ea typeface="+mn-ea"/>
                          <a:cs typeface="Times New Roman" panose="02020603050405020304" pitchFamily="18" charset="0"/>
                        </a:rPr>
                        <a:t>観光地名</a:t>
                      </a:r>
                    </a:p>
                  </a:txBody>
                  <a:tcPr anchor="ctr"/>
                </a:tc>
                <a:tc>
                  <a:txBody>
                    <a:bodyPr/>
                    <a:lstStyle/>
                    <a:p>
                      <a:pPr algn="ctr"/>
                      <a:r>
                        <a:rPr kumimoji="1" lang="ja-JP" altLang="en-US" sz="2400" dirty="0">
                          <a:latin typeface="+mn-ea"/>
                          <a:ea typeface="+mn-ea"/>
                          <a:cs typeface="Times New Roman" panose="02020603050405020304" pitchFamily="18" charset="0"/>
                        </a:rPr>
                        <a:t>コサイン類似度</a:t>
                      </a:r>
                    </a:p>
                  </a:txBody>
                  <a:tcPr anchor="ctr"/>
                </a:tc>
                <a:tc>
                  <a:txBody>
                    <a:bodyPr/>
                    <a:lstStyle/>
                    <a:p>
                      <a:pPr algn="ctr"/>
                      <a:r>
                        <a:rPr kumimoji="1" lang="ja-JP" altLang="en-US" sz="2400" dirty="0">
                          <a:latin typeface="+mn-ea"/>
                          <a:ea typeface="+mn-ea"/>
                          <a:cs typeface="Times New Roman" panose="02020603050405020304" pitchFamily="18" charset="0"/>
                        </a:rPr>
                        <a:t>都道府県</a:t>
                      </a:r>
                    </a:p>
                  </a:txBody>
                  <a:tcPr anchor="ctr"/>
                </a:tc>
                <a:tc>
                  <a:txBody>
                    <a:bodyPr/>
                    <a:lstStyle/>
                    <a:p>
                      <a:pPr algn="ctr"/>
                      <a:r>
                        <a:rPr kumimoji="1" lang="ja-JP" altLang="en-US" sz="2400" dirty="0">
                          <a:latin typeface="+mn-ea"/>
                          <a:ea typeface="+mn-ea"/>
                          <a:cs typeface="Times New Roman" panose="02020603050405020304" pitchFamily="18" charset="0"/>
                        </a:rPr>
                        <a:t>カテゴリ名</a:t>
                      </a:r>
                    </a:p>
                  </a:txBody>
                  <a:tcPr anchor="ctr"/>
                </a:tc>
                <a:extLst>
                  <a:ext uri="{0D108BD9-81ED-4DB2-BD59-A6C34878D82A}">
                    <a16:rowId xmlns:a16="http://schemas.microsoft.com/office/drawing/2014/main" val="461421694"/>
                  </a:ext>
                </a:extLst>
              </a:tr>
              <a:tr h="884905">
                <a:tc>
                  <a:txBody>
                    <a:bodyPr/>
                    <a:lstStyle/>
                    <a:p>
                      <a:pPr algn="ctr"/>
                      <a:r>
                        <a:rPr kumimoji="1" lang="ja-JP" altLang="en-US" sz="2400" dirty="0">
                          <a:solidFill>
                            <a:schemeClr val="tx1"/>
                          </a:solidFill>
                          <a:latin typeface="+mn-ea"/>
                          <a:ea typeface="+mn-ea"/>
                          <a:cs typeface="Times New Roman" panose="02020603050405020304" pitchFamily="18" charset="0"/>
                        </a:rPr>
                        <a:t>大仙公園</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0.9451</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chemeClr val="tx1"/>
                          </a:solidFill>
                          <a:effectLst/>
                          <a:uLnTx/>
                          <a:uFillTx/>
                          <a:latin typeface="Segoe UI"/>
                          <a:ea typeface="+mn-ea"/>
                          <a:cs typeface="Times New Roman" panose="02020603050405020304" pitchFamily="18" charset="0"/>
                        </a:rPr>
                        <a:t>大阪府</a:t>
                      </a:r>
                      <a:endPar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endParaRPr>
                    </a:p>
                  </a:txBody>
                  <a:tcPr anchor="ctr"/>
                </a:tc>
                <a:tc>
                  <a:txBody>
                    <a:bodyPr/>
                    <a:lstStyle/>
                    <a:p>
                      <a:pPr algn="ctr"/>
                      <a:r>
                        <a:rPr kumimoji="1" lang="ja-JP" altLang="en-US" sz="240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884905">
                <a:tc>
                  <a:txBody>
                    <a:bodyPr/>
                    <a:lstStyle/>
                    <a:p>
                      <a:pPr algn="ctr"/>
                      <a:r>
                        <a:rPr kumimoji="1" lang="zh-TW" altLang="en-US" sz="2400" dirty="0">
                          <a:solidFill>
                            <a:schemeClr val="tx1"/>
                          </a:solidFill>
                          <a:latin typeface="+mn-ea"/>
                          <a:ea typeface="+mn-ea"/>
                          <a:cs typeface="Times New Roman" panose="02020603050405020304" pitchFamily="18" charset="0"/>
                        </a:rPr>
                        <a:t>花博記念公園</a:t>
                      </a:r>
                      <a:endParaRPr kumimoji="1" lang="en-US" altLang="zh-TW" sz="2400" dirty="0">
                        <a:solidFill>
                          <a:schemeClr val="tx1"/>
                        </a:solidFill>
                        <a:latin typeface="+mn-ea"/>
                        <a:ea typeface="+mn-ea"/>
                        <a:cs typeface="Times New Roman" panose="02020603050405020304" pitchFamily="18" charset="0"/>
                      </a:endParaRPr>
                    </a:p>
                    <a:p>
                      <a:pPr algn="ctr"/>
                      <a:r>
                        <a:rPr kumimoji="1" lang="zh-TW" altLang="en-US" sz="2400" dirty="0">
                          <a:solidFill>
                            <a:schemeClr val="tx1"/>
                          </a:solidFill>
                          <a:latin typeface="+mn-ea"/>
                          <a:ea typeface="+mn-ea"/>
                          <a:cs typeface="Times New Roman" panose="02020603050405020304" pitchFamily="18" charset="0"/>
                        </a:rPr>
                        <a:t>鶴見緑地</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0.9373</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schemeClr val="tx1"/>
                          </a:solidFill>
                          <a:effectLst/>
                          <a:uLnTx/>
                          <a:uFillTx/>
                          <a:latin typeface="Segoe UI"/>
                          <a:ea typeface="+mn-ea"/>
                          <a:cs typeface="Times New Roman" panose="02020603050405020304" pitchFamily="18" charset="0"/>
                        </a:rPr>
                        <a:t>大阪府</a:t>
                      </a:r>
                      <a:endPar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endParaRPr>
                    </a:p>
                  </a:txBody>
                  <a:tcPr anchor="ctr"/>
                </a:tc>
                <a:tc>
                  <a:txBody>
                    <a:bodyPr/>
                    <a:lstStyle/>
                    <a:p>
                      <a:pPr algn="ctr"/>
                      <a:r>
                        <a:rPr kumimoji="1" lang="ja-JP" altLang="en-US" sz="240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3853172761"/>
                  </a:ext>
                </a:extLst>
              </a:tr>
              <a:tr h="884905">
                <a:tc>
                  <a:txBody>
                    <a:bodyPr/>
                    <a:lstStyle/>
                    <a:p>
                      <a:pPr algn="ctr"/>
                      <a:r>
                        <a:rPr kumimoji="1" lang="zh-TW" altLang="en-US" sz="2400" dirty="0">
                          <a:solidFill>
                            <a:schemeClr val="tx1"/>
                          </a:solidFill>
                          <a:latin typeface="+mn-ea"/>
                          <a:ea typeface="+mn-ea"/>
                          <a:cs typeface="Times New Roman" panose="02020603050405020304" pitchFamily="18" charset="0"/>
                        </a:rPr>
                        <a:t>山田池公園</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0.9226</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大阪府</a:t>
                      </a:r>
                    </a:p>
                  </a:txBody>
                  <a:tcPr anchor="ctr"/>
                </a:tc>
                <a:tc>
                  <a:txBody>
                    <a:bodyPr/>
                    <a:lstStyle/>
                    <a:p>
                      <a:pPr algn="ctr"/>
                      <a:r>
                        <a:rPr kumimoji="1" lang="ja-JP" altLang="en-US" sz="240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4117973163"/>
                  </a:ext>
                </a:extLst>
              </a:tr>
              <a:tr h="884905">
                <a:tc>
                  <a:txBody>
                    <a:bodyPr/>
                    <a:lstStyle/>
                    <a:p>
                      <a:pPr algn="ctr"/>
                      <a:r>
                        <a:rPr kumimoji="1" lang="ja-JP" altLang="en-US" sz="2400" dirty="0">
                          <a:solidFill>
                            <a:schemeClr val="tx1"/>
                          </a:solidFill>
                          <a:latin typeface="+mn-ea"/>
                          <a:ea typeface="+mn-ea"/>
                          <a:cs typeface="Times New Roman" panose="02020603050405020304" pitchFamily="18" charset="0"/>
                        </a:rPr>
                        <a:t>城北公園</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0.9205</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大阪府</a:t>
                      </a:r>
                    </a:p>
                  </a:txBody>
                  <a:tcPr anchor="ctr"/>
                </a:tc>
                <a:tc>
                  <a:txBody>
                    <a:bodyPr/>
                    <a:lstStyle/>
                    <a:p>
                      <a:pPr algn="ctr"/>
                      <a:r>
                        <a:rPr kumimoji="1" lang="ja-JP" altLang="en-US" sz="240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1933406415"/>
                  </a:ext>
                </a:extLst>
              </a:tr>
              <a:tr h="884905">
                <a:tc>
                  <a:txBody>
                    <a:bodyPr/>
                    <a:lstStyle/>
                    <a:p>
                      <a:pPr algn="ctr"/>
                      <a:r>
                        <a:rPr kumimoji="1" lang="ja-JP" altLang="en-US" sz="2400" dirty="0">
                          <a:solidFill>
                            <a:schemeClr val="tx1"/>
                          </a:solidFill>
                          <a:latin typeface="+mn-ea"/>
                          <a:ea typeface="+mn-ea"/>
                          <a:cs typeface="Times New Roman" panose="02020603050405020304" pitchFamily="18" charset="0"/>
                        </a:rPr>
                        <a:t>万博記念公園・</a:t>
                      </a:r>
                      <a:endParaRPr kumimoji="1" lang="en-US" altLang="ja-JP" sz="2400" dirty="0">
                        <a:solidFill>
                          <a:schemeClr val="tx1"/>
                        </a:solidFill>
                        <a:latin typeface="+mn-ea"/>
                        <a:ea typeface="+mn-ea"/>
                        <a:cs typeface="Times New Roman" panose="02020603050405020304" pitchFamily="18" charset="0"/>
                      </a:endParaRPr>
                    </a:p>
                    <a:p>
                      <a:pPr algn="ctr"/>
                      <a:r>
                        <a:rPr kumimoji="1" lang="ja-JP" altLang="en-US" sz="2400" dirty="0">
                          <a:solidFill>
                            <a:schemeClr val="tx1"/>
                          </a:solidFill>
                          <a:latin typeface="+mn-ea"/>
                          <a:ea typeface="+mn-ea"/>
                          <a:cs typeface="Times New Roman" panose="02020603050405020304" pitchFamily="18" charset="0"/>
                        </a:rPr>
                        <a:t>日本庭園</a:t>
                      </a:r>
                    </a:p>
                  </a:txBody>
                  <a:tcPr anchor="ctr"/>
                </a:tc>
                <a:tc>
                  <a:txBody>
                    <a:bodyPr/>
                    <a:lstStyle/>
                    <a:p>
                      <a:pPr algn="ctr"/>
                      <a:r>
                        <a:rPr kumimoji="1" lang="en-US" altLang="ja-JP" sz="2400" dirty="0">
                          <a:solidFill>
                            <a:schemeClr val="tx1"/>
                          </a:solidFill>
                          <a:latin typeface="+mn-ea"/>
                          <a:ea typeface="+mn-ea"/>
                          <a:cs typeface="Times New Roman" panose="02020603050405020304" pitchFamily="18" charset="0"/>
                        </a:rPr>
                        <a:t>0.9170</a:t>
                      </a:r>
                      <a:endParaRPr kumimoji="1" lang="ja-JP" altLang="en-US" sz="2400" dirty="0">
                        <a:solidFill>
                          <a:schemeClr val="tx1"/>
                        </a:solidFill>
                        <a:latin typeface="+mn-ea"/>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Segoe UI"/>
                          <a:ea typeface="+mn-ea"/>
                          <a:cs typeface="Times New Roman" panose="02020603050405020304" pitchFamily="18" charset="0"/>
                        </a:rPr>
                        <a:t>大阪府</a:t>
                      </a:r>
                    </a:p>
                  </a:txBody>
                  <a:tcPr anchor="ctr"/>
                </a:tc>
                <a:tc>
                  <a:txBody>
                    <a:bodyPr/>
                    <a:lstStyle/>
                    <a:p>
                      <a:pPr algn="ctr"/>
                      <a:r>
                        <a:rPr kumimoji="1" lang="ja-JP" altLang="en-US" sz="240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504275854"/>
                  </a:ext>
                </a:extLst>
              </a:tr>
            </a:tbl>
          </a:graphicData>
        </a:graphic>
      </p:graphicFrame>
      <p:sp>
        <p:nvSpPr>
          <p:cNvPr id="4" name="スライド番号プレースホルダー 3">
            <a:extLst>
              <a:ext uri="{FF2B5EF4-FFF2-40B4-BE49-F238E27FC236}">
                <a16:creationId xmlns:a16="http://schemas.microsoft.com/office/drawing/2014/main" id="{802A8EEA-4DD9-B286-F6E5-0D1F6AEB2692}"/>
              </a:ext>
            </a:extLst>
          </p:cNvPr>
          <p:cNvSpPr>
            <a:spLocks noGrp="1"/>
          </p:cNvSpPr>
          <p:nvPr>
            <p:ph type="sldNum" sz="quarter" idx="12"/>
          </p:nvPr>
        </p:nvSpPr>
        <p:spPr/>
        <p:txBody>
          <a:bodyPr/>
          <a:lstStyle/>
          <a:p>
            <a:fld id="{3C83C733-A267-4C27-B924-90460700986B}" type="slidenum">
              <a:rPr lang="ja-JP" altLang="en-US" smtClean="0"/>
              <a:pPr/>
              <a:t>80</a:t>
            </a:fld>
            <a:endParaRPr lang="ja-JP" altLang="en-US"/>
          </a:p>
        </p:txBody>
      </p:sp>
    </p:spTree>
    <p:extLst>
      <p:ext uri="{BB962C8B-B14F-4D97-AF65-F5344CB8AC3E}">
        <p14:creationId xmlns:p14="http://schemas.microsoft.com/office/powerpoint/2010/main" val="2767456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8B9B6-128B-33E9-FB9C-759B12B79B70}"/>
              </a:ext>
            </a:extLst>
          </p:cNvPr>
          <p:cNvSpPr>
            <a:spLocks noGrp="1"/>
          </p:cNvSpPr>
          <p:nvPr>
            <p:ph type="ctrTitle"/>
          </p:nvPr>
        </p:nvSpPr>
        <p:spPr/>
        <p:txBody>
          <a:bodyPr/>
          <a:lstStyle/>
          <a:p>
            <a:r>
              <a:rPr kumimoji="1" lang="ja-JP" altLang="en-US" dirty="0"/>
              <a:t>明治神宮ベクトルと</a:t>
            </a:r>
            <a:br>
              <a:rPr kumimoji="1" lang="en-US" altLang="ja-JP" dirty="0"/>
            </a:br>
            <a:r>
              <a:rPr kumimoji="1" lang="ja-JP" altLang="en-US" dirty="0"/>
              <a:t>全ての観光地ベクトル</a:t>
            </a:r>
          </a:p>
        </p:txBody>
      </p:sp>
      <p:sp>
        <p:nvSpPr>
          <p:cNvPr id="3" name="字幕 2">
            <a:extLst>
              <a:ext uri="{FF2B5EF4-FFF2-40B4-BE49-F238E27FC236}">
                <a16:creationId xmlns:a16="http://schemas.microsoft.com/office/drawing/2014/main" id="{6D511A4E-8D51-FC44-0988-89DF58C7DB1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100100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DBF13-84AB-38A7-4442-ADD097A44A5D}"/>
              </a:ext>
            </a:extLst>
          </p:cNvPr>
          <p:cNvSpPr>
            <a:spLocks noGrp="1"/>
          </p:cNvSpPr>
          <p:nvPr>
            <p:ph type="title"/>
          </p:nvPr>
        </p:nvSpPr>
        <p:spPr/>
        <p:txBody>
          <a:bodyPr>
            <a:normAutofit/>
          </a:bodyPr>
          <a:lstStyle/>
          <a:p>
            <a:r>
              <a:rPr kumimoji="1" lang="ja-JP" altLang="en-US" dirty="0"/>
              <a:t>コサイン類似度を計算</a:t>
            </a:r>
          </a:p>
        </p:txBody>
      </p:sp>
      <p:sp>
        <p:nvSpPr>
          <p:cNvPr id="3" name="コンテンツ プレースホルダー 2">
            <a:extLst>
              <a:ext uri="{FF2B5EF4-FFF2-40B4-BE49-F238E27FC236}">
                <a16:creationId xmlns:a16="http://schemas.microsoft.com/office/drawing/2014/main" id="{BAC96A14-F374-ED03-933B-0D9D995F6697}"/>
              </a:ext>
            </a:extLst>
          </p:cNvPr>
          <p:cNvSpPr>
            <a:spLocks noGrp="1"/>
          </p:cNvSpPr>
          <p:nvPr>
            <p:ph idx="1"/>
          </p:nvPr>
        </p:nvSpPr>
        <p:spPr/>
        <p:txBody>
          <a:bodyPr>
            <a:normAutofit/>
          </a:bodyPr>
          <a:lstStyle/>
          <a:p>
            <a:pPr marL="0" indent="0">
              <a:buNone/>
            </a:pPr>
            <a:r>
              <a:rPr lang="ja-JP" altLang="en-US" sz="2400" dirty="0">
                <a:solidFill>
                  <a:prstClr val="black"/>
                </a:solidFill>
              </a:rPr>
              <a:t>明治神宮</a:t>
            </a:r>
            <a:r>
              <a:rPr lang="en-US" altLang="ja-JP" sz="2400" dirty="0">
                <a:solidFill>
                  <a:prstClr val="black"/>
                </a:solidFill>
              </a:rPr>
              <a:t>(</a:t>
            </a:r>
            <a:r>
              <a:rPr lang="ja-JP" altLang="en-US" sz="2400" dirty="0">
                <a:solidFill>
                  <a:prstClr val="black"/>
                </a:solidFill>
              </a:rPr>
              <a:t>神社・神宮・寺院</a:t>
            </a:r>
            <a:r>
              <a:rPr lang="en-US" altLang="ja-JP" sz="2400" dirty="0">
                <a:solidFill>
                  <a:prstClr val="black"/>
                </a:solidFill>
              </a:rPr>
              <a:t>/</a:t>
            </a:r>
            <a:r>
              <a:rPr lang="ja-JP" altLang="en-US" sz="2400" dirty="0">
                <a:solidFill>
                  <a:prstClr val="black"/>
                </a:solidFill>
              </a:rPr>
              <a:t>東京都</a:t>
            </a:r>
            <a:r>
              <a:rPr lang="en-US" altLang="ja-JP" sz="2400" dirty="0">
                <a:solidFill>
                  <a:prstClr val="black"/>
                </a:solidFill>
              </a:rPr>
              <a:t>)</a:t>
            </a:r>
            <a:r>
              <a:rPr lang="ja-JP" altLang="en-US" sz="2400" dirty="0"/>
              <a:t>ベクトル</a:t>
            </a:r>
            <a:r>
              <a:rPr lang="ja-JP" altLang="en-US" sz="2400" dirty="0">
                <a:solidFill>
                  <a:prstClr val="black"/>
                </a:solidFill>
                <a:cs typeface="Times New Roman" panose="02020603050405020304" pitchFamily="18" charset="0"/>
              </a:rPr>
              <a:t>と全ての観光地ベクトル</a:t>
            </a:r>
          </a:p>
          <a:p>
            <a:endParaRPr lang="en-US" altLang="ja-JP" sz="2400" dirty="0">
              <a:solidFill>
                <a:prstClr val="black"/>
              </a:solidFill>
              <a:cs typeface="Times New Roman" panose="02020603050405020304" pitchFamily="18" charset="0"/>
            </a:endParaRPr>
          </a:p>
          <a:p>
            <a:pPr marL="0" indent="0">
              <a:buNone/>
            </a:pPr>
            <a:endParaRPr lang="en-US" altLang="ja-JP" sz="2400" dirty="0">
              <a:solidFill>
                <a:prstClr val="black"/>
              </a:solidFill>
              <a:cs typeface="Times New Roman" panose="02020603050405020304" pitchFamily="18" charset="0"/>
            </a:endParaRPr>
          </a:p>
          <a:p>
            <a:endParaRPr kumimoji="1" lang="en-US" altLang="ja-JP" dirty="0"/>
          </a:p>
          <a:p>
            <a:endParaRPr lang="en-US" altLang="ja-JP" dirty="0"/>
          </a:p>
          <a:p>
            <a:endParaRPr lang="en-US" altLang="ja-JP" dirty="0"/>
          </a:p>
          <a:p>
            <a:pPr marL="0" indent="0">
              <a:buNone/>
            </a:pPr>
            <a:endParaRPr lang="en-US" altLang="ja-JP" dirty="0"/>
          </a:p>
          <a:p>
            <a:endParaRPr lang="en-US" altLang="ja-JP" dirty="0"/>
          </a:p>
          <a:p>
            <a:pPr marL="0" indent="0">
              <a:buNone/>
            </a:pPr>
            <a:r>
              <a:rPr kumimoji="1" lang="en-US" altLang="ja-JP" dirty="0"/>
              <a:t>					</a:t>
            </a:r>
            <a:endParaRPr lang="ja-JP" altLang="en-US" dirty="0"/>
          </a:p>
        </p:txBody>
      </p:sp>
      <p:sp>
        <p:nvSpPr>
          <p:cNvPr id="4" name="スライド番号プレースホルダー 3">
            <a:extLst>
              <a:ext uri="{FF2B5EF4-FFF2-40B4-BE49-F238E27FC236}">
                <a16:creationId xmlns:a16="http://schemas.microsoft.com/office/drawing/2014/main" id="{9241C01C-5C71-F3A5-C775-54B367C44E7B}"/>
              </a:ext>
            </a:extLst>
          </p:cNvPr>
          <p:cNvSpPr>
            <a:spLocks noGrp="1"/>
          </p:cNvSpPr>
          <p:nvPr>
            <p:ph type="sldNum" sz="quarter" idx="12"/>
          </p:nvPr>
        </p:nvSpPr>
        <p:spPr/>
        <p:txBody>
          <a:bodyPr/>
          <a:lstStyle/>
          <a:p>
            <a:fld id="{3C83C733-A267-4C27-B924-90460700986B}" type="slidenum">
              <a:rPr kumimoji="1" lang="ja-JP" altLang="en-US" smtClean="0"/>
              <a:t>82</a:t>
            </a:fld>
            <a:endParaRPr kumimoji="1" lang="ja-JP" altLang="en-US"/>
          </a:p>
        </p:txBody>
      </p:sp>
      <p:graphicFrame>
        <p:nvGraphicFramePr>
          <p:cNvPr id="5" name="表 4">
            <a:extLst>
              <a:ext uri="{FF2B5EF4-FFF2-40B4-BE49-F238E27FC236}">
                <a16:creationId xmlns:a16="http://schemas.microsoft.com/office/drawing/2014/main" id="{39C1ABA2-9239-CF2D-B3AC-009B51D51C5B}"/>
              </a:ext>
            </a:extLst>
          </p:cNvPr>
          <p:cNvGraphicFramePr>
            <a:graphicFrameLocks noGrp="1"/>
          </p:cNvGraphicFramePr>
          <p:nvPr>
            <p:extLst>
              <p:ext uri="{D42A27DB-BD31-4B8C-83A1-F6EECF244321}">
                <p14:modId xmlns:p14="http://schemas.microsoft.com/office/powerpoint/2010/main" val="3269569222"/>
              </p:ext>
            </p:extLst>
          </p:nvPr>
        </p:nvGraphicFramePr>
        <p:xfrm>
          <a:off x="6163504" y="1796404"/>
          <a:ext cx="5796364" cy="4542335"/>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701046460"/>
                    </a:ext>
                  </a:extLst>
                </a:gridCol>
                <a:gridCol w="1449091">
                  <a:extLst>
                    <a:ext uri="{9D8B030D-6E8A-4147-A177-3AD203B41FA5}">
                      <a16:colId xmlns:a16="http://schemas.microsoft.com/office/drawing/2014/main" val="1756809122"/>
                    </a:ext>
                  </a:extLst>
                </a:gridCol>
                <a:gridCol w="1449091">
                  <a:extLst>
                    <a:ext uri="{9D8B030D-6E8A-4147-A177-3AD203B41FA5}">
                      <a16:colId xmlns:a16="http://schemas.microsoft.com/office/drawing/2014/main" val="1715591286"/>
                    </a:ext>
                  </a:extLst>
                </a:gridCol>
                <a:gridCol w="1449091">
                  <a:extLst>
                    <a:ext uri="{9D8B030D-6E8A-4147-A177-3AD203B41FA5}">
                      <a16:colId xmlns:a16="http://schemas.microsoft.com/office/drawing/2014/main" val="2221707593"/>
                    </a:ext>
                  </a:extLst>
                </a:gridCol>
              </a:tblGrid>
              <a:tr h="704405">
                <a:tc>
                  <a:txBody>
                    <a:bodyPr/>
                    <a:lstStyle/>
                    <a:p>
                      <a:pPr algn="ctr"/>
                      <a:r>
                        <a:rPr kumimoji="1" lang="ja-JP" altLang="en-US" sz="2000" dirty="0">
                          <a:latin typeface="+mn-ea"/>
                          <a:ea typeface="+mn-ea"/>
                        </a:rPr>
                        <a:t>観光地名</a:t>
                      </a:r>
                    </a:p>
                  </a:txBody>
                  <a:tcPr anchor="ctr"/>
                </a:tc>
                <a:tc>
                  <a:txBody>
                    <a:bodyPr/>
                    <a:lstStyle/>
                    <a:p>
                      <a:pPr algn="ctr"/>
                      <a:r>
                        <a:rPr kumimoji="1" lang="ja-JP" altLang="en-US" sz="2000" dirty="0">
                          <a:latin typeface="+mn-ea"/>
                          <a:ea typeface="+mn-ea"/>
                        </a:rPr>
                        <a:t>コサイン</a:t>
                      </a:r>
                      <a:endParaRPr kumimoji="1" lang="en-US" altLang="ja-JP" sz="2000" dirty="0">
                        <a:latin typeface="+mn-ea"/>
                        <a:ea typeface="+mn-ea"/>
                      </a:endParaRPr>
                    </a:p>
                    <a:p>
                      <a:pPr algn="ctr"/>
                      <a:r>
                        <a:rPr kumimoji="1" lang="ja-JP" altLang="en-US" sz="2000" dirty="0">
                          <a:latin typeface="+mn-ea"/>
                          <a:ea typeface="+mn-ea"/>
                        </a:rPr>
                        <a:t>類似度</a:t>
                      </a:r>
                    </a:p>
                  </a:txBody>
                  <a:tcPr anchor="ctr"/>
                </a:tc>
                <a:tc>
                  <a:txBody>
                    <a:bodyPr/>
                    <a:lstStyle/>
                    <a:p>
                      <a:pPr algn="ctr"/>
                      <a:r>
                        <a:rPr kumimoji="1" lang="ja-JP" altLang="en-US" sz="2000" dirty="0">
                          <a:latin typeface="+mn-ea"/>
                          <a:ea typeface="+mn-ea"/>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カテゴリ名</a:t>
                      </a:r>
                    </a:p>
                  </a:txBody>
                  <a:tcPr anchor="ctr"/>
                </a:tc>
                <a:extLst>
                  <a:ext uri="{0D108BD9-81ED-4DB2-BD59-A6C34878D82A}">
                    <a16:rowId xmlns:a16="http://schemas.microsoft.com/office/drawing/2014/main" val="2839050874"/>
                  </a:ext>
                </a:extLst>
              </a:tr>
              <a:tr h="704405">
                <a:tc>
                  <a:txBody>
                    <a:bodyPr/>
                    <a:lstStyle/>
                    <a:p>
                      <a:pPr algn="ctr"/>
                      <a:r>
                        <a:rPr kumimoji="1" lang="ja-JP" altLang="en-US" sz="2000" spc="-100" baseline="0" dirty="0">
                          <a:solidFill>
                            <a:srgbClr val="FF0000"/>
                          </a:solidFill>
                          <a:latin typeface="+mn-ea"/>
                          <a:ea typeface="+mn-ea"/>
                          <a:cs typeface="Times New Roman" panose="02020603050405020304" pitchFamily="18" charset="0"/>
                        </a:rPr>
                        <a:t>井草八幡宮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0.9461</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rgbClr val="FF0000"/>
                          </a:solidFill>
                          <a:latin typeface="+mn-ea"/>
                          <a:ea typeface="+mn-ea"/>
                          <a:cs typeface="Times New Roman" panose="02020603050405020304" pitchFamily="18" charset="0"/>
                        </a:rPr>
                        <a:t>東京都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rgbClr val="FF0000"/>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rgbClr val="FF0000"/>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rgbClr val="FF0000"/>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345833224"/>
                  </a:ext>
                </a:extLst>
              </a:tr>
              <a:tr h="742341">
                <a:tc>
                  <a:txBody>
                    <a:bodyPr/>
                    <a:lstStyle/>
                    <a:p>
                      <a:pPr algn="ctr"/>
                      <a:r>
                        <a:rPr kumimoji="1" lang="ja-JP" altLang="en-US" sz="2000" dirty="0">
                          <a:solidFill>
                            <a:schemeClr val="tx1"/>
                          </a:solidFill>
                          <a:latin typeface="+mn-ea"/>
                          <a:ea typeface="+mn-ea"/>
                          <a:cs typeface="Times New Roman" panose="02020603050405020304" pitchFamily="18" charset="0"/>
                        </a:rPr>
                        <a:t>橿原神宮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0.9435</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奈良県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3700567275"/>
                  </a:ext>
                </a:extLst>
              </a:tr>
              <a:tr h="982374">
                <a:tc>
                  <a:txBody>
                    <a:bodyPr/>
                    <a:lstStyle/>
                    <a:p>
                      <a:pPr algn="ctr"/>
                      <a:r>
                        <a:rPr kumimoji="1" lang="ja-JP" altLang="en-US" sz="2000" dirty="0">
                          <a:solidFill>
                            <a:schemeClr val="tx1"/>
                          </a:solidFill>
                          <a:latin typeface="+mn-ea"/>
                          <a:ea typeface="+mn-ea"/>
                          <a:cs typeface="Times New Roman" panose="02020603050405020304" pitchFamily="18" charset="0"/>
                        </a:rPr>
                        <a:t>熱田神宮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0.9315</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愛知県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3200328962"/>
                  </a:ext>
                </a:extLst>
              </a:tr>
              <a:tr h="704405">
                <a:tc>
                  <a:txBody>
                    <a:bodyPr/>
                    <a:lstStyle/>
                    <a:p>
                      <a:pPr algn="ctr"/>
                      <a:r>
                        <a:rPr kumimoji="1" lang="zh-TW" altLang="en-US" sz="2000" spc="-100" baseline="0" dirty="0">
                          <a:solidFill>
                            <a:schemeClr val="tx1"/>
                          </a:solidFill>
                          <a:latin typeface="+mn-ea"/>
                          <a:ea typeface="+mn-ea"/>
                          <a:cs typeface="Times New Roman" panose="02020603050405020304" pitchFamily="18" charset="0"/>
                        </a:rPr>
                        <a:t>武蔵一宮</a:t>
                      </a:r>
                      <a:endParaRPr kumimoji="1" lang="en-US" altLang="zh-TW" sz="2000" spc="-100" baseline="0" dirty="0">
                        <a:solidFill>
                          <a:schemeClr val="tx1"/>
                        </a:solidFill>
                        <a:latin typeface="+mn-ea"/>
                        <a:ea typeface="+mn-ea"/>
                        <a:cs typeface="Times New Roman" panose="02020603050405020304" pitchFamily="18" charset="0"/>
                      </a:endParaRPr>
                    </a:p>
                    <a:p>
                      <a:pPr algn="ctr"/>
                      <a:r>
                        <a:rPr kumimoji="1" lang="zh-TW" altLang="en-US" sz="2000" spc="-100" baseline="0" dirty="0">
                          <a:solidFill>
                            <a:schemeClr val="tx1"/>
                          </a:solidFill>
                          <a:latin typeface="+mn-ea"/>
                          <a:ea typeface="+mn-ea"/>
                          <a:cs typeface="Times New Roman" panose="02020603050405020304" pitchFamily="18" charset="0"/>
                        </a:rPr>
                        <a:t>氷川神社</a:t>
                      </a:r>
                      <a:endParaRPr kumimoji="1" lang="ja-JP" altLang="en-US" sz="2000" spc="-100" baseline="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0.9312</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埼玉県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2412846886"/>
                  </a:ext>
                </a:extLst>
              </a:tr>
              <a:tr h="704405">
                <a:tc>
                  <a:txBody>
                    <a:bodyPr/>
                    <a:lstStyle/>
                    <a:p>
                      <a:pPr algn="ctr"/>
                      <a:r>
                        <a:rPr kumimoji="1" lang="ja-JP" altLang="en-US" sz="2000" dirty="0">
                          <a:solidFill>
                            <a:schemeClr val="tx1"/>
                          </a:solidFill>
                          <a:latin typeface="+mn-ea"/>
                          <a:ea typeface="+mn-ea"/>
                          <a:cs typeface="Times New Roman" panose="02020603050405020304" pitchFamily="18" charset="0"/>
                        </a:rPr>
                        <a:t>宇佐神宮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0.9230</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大分県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2604707354"/>
                  </a:ext>
                </a:extLst>
              </a:tr>
            </a:tbl>
          </a:graphicData>
        </a:graphic>
      </p:graphicFrame>
      <p:graphicFrame>
        <p:nvGraphicFramePr>
          <p:cNvPr id="6" name="コンテンツ プレースホルダー 4">
            <a:extLst>
              <a:ext uri="{FF2B5EF4-FFF2-40B4-BE49-F238E27FC236}">
                <a16:creationId xmlns:a16="http://schemas.microsoft.com/office/drawing/2014/main" id="{BC57A1B2-BD6F-1346-CD0B-D0AC1BC5AB77}"/>
              </a:ext>
            </a:extLst>
          </p:cNvPr>
          <p:cNvGraphicFramePr>
            <a:graphicFrameLocks/>
          </p:cNvGraphicFramePr>
          <p:nvPr>
            <p:extLst>
              <p:ext uri="{D42A27DB-BD31-4B8C-83A1-F6EECF244321}">
                <p14:modId xmlns:p14="http://schemas.microsoft.com/office/powerpoint/2010/main" val="2672248731"/>
              </p:ext>
            </p:extLst>
          </p:nvPr>
        </p:nvGraphicFramePr>
        <p:xfrm>
          <a:off x="232134" y="1797125"/>
          <a:ext cx="5796364" cy="4541613"/>
        </p:xfrm>
        <a:graphic>
          <a:graphicData uri="http://schemas.openxmlformats.org/drawingml/2006/table">
            <a:tbl>
              <a:tblPr firstRow="1" bandRow="1">
                <a:tableStyleId>{5940675A-B579-460E-94D1-54222C63F5DA}</a:tableStyleId>
              </a:tblPr>
              <a:tblGrid>
                <a:gridCol w="1449091">
                  <a:extLst>
                    <a:ext uri="{9D8B030D-6E8A-4147-A177-3AD203B41FA5}">
                      <a16:colId xmlns:a16="http://schemas.microsoft.com/office/drawing/2014/main" val="1436336044"/>
                    </a:ext>
                  </a:extLst>
                </a:gridCol>
                <a:gridCol w="1449091">
                  <a:extLst>
                    <a:ext uri="{9D8B030D-6E8A-4147-A177-3AD203B41FA5}">
                      <a16:colId xmlns:a16="http://schemas.microsoft.com/office/drawing/2014/main" val="2113235698"/>
                    </a:ext>
                  </a:extLst>
                </a:gridCol>
                <a:gridCol w="1449091">
                  <a:extLst>
                    <a:ext uri="{9D8B030D-6E8A-4147-A177-3AD203B41FA5}">
                      <a16:colId xmlns:a16="http://schemas.microsoft.com/office/drawing/2014/main" val="379340621"/>
                    </a:ext>
                  </a:extLst>
                </a:gridCol>
                <a:gridCol w="1449091">
                  <a:extLst>
                    <a:ext uri="{9D8B030D-6E8A-4147-A177-3AD203B41FA5}">
                      <a16:colId xmlns:a16="http://schemas.microsoft.com/office/drawing/2014/main" val="1018375230"/>
                    </a:ext>
                  </a:extLst>
                </a:gridCol>
              </a:tblGrid>
              <a:tr h="702542">
                <a:tc>
                  <a:txBody>
                    <a:bodyPr/>
                    <a:lstStyle/>
                    <a:p>
                      <a:pPr algn="ctr"/>
                      <a:r>
                        <a:rPr kumimoji="1" lang="ja-JP" altLang="en-US" sz="2000" dirty="0">
                          <a:latin typeface="+mn-ea"/>
                          <a:ea typeface="+mn-ea"/>
                          <a:cs typeface="Times New Roman" panose="02020603050405020304" pitchFamily="18" charset="0"/>
                        </a:rPr>
                        <a:t>観光地名</a:t>
                      </a:r>
                    </a:p>
                  </a:txBody>
                  <a:tcPr anchor="ctr"/>
                </a:tc>
                <a:tc>
                  <a:txBody>
                    <a:bodyPr/>
                    <a:lstStyle/>
                    <a:p>
                      <a:pPr algn="ctr"/>
                      <a:r>
                        <a:rPr kumimoji="1" lang="ja-JP" altLang="en-US" sz="2000" dirty="0">
                          <a:latin typeface="+mn-ea"/>
                          <a:ea typeface="+mn-ea"/>
                          <a:cs typeface="Times New Roman" panose="02020603050405020304" pitchFamily="18" charset="0"/>
                        </a:rPr>
                        <a:t>コサイン</a:t>
                      </a:r>
                      <a:endParaRPr kumimoji="1" lang="en-US" altLang="ja-JP" sz="2000" dirty="0">
                        <a:latin typeface="+mn-ea"/>
                        <a:ea typeface="+mn-ea"/>
                        <a:cs typeface="Times New Roman" panose="02020603050405020304" pitchFamily="18" charset="0"/>
                      </a:endParaRPr>
                    </a:p>
                    <a:p>
                      <a:pPr algn="ctr"/>
                      <a:r>
                        <a:rPr kumimoji="1" lang="ja-JP" altLang="en-US" sz="2000" dirty="0">
                          <a:latin typeface="+mn-ea"/>
                          <a:ea typeface="+mn-ea"/>
                          <a:cs typeface="Times New Roman" panose="02020603050405020304" pitchFamily="18" charset="0"/>
                        </a:rPr>
                        <a:t>類似度</a:t>
                      </a:r>
                    </a:p>
                  </a:txBody>
                  <a:tcPr anchor="ctr"/>
                </a:tc>
                <a:tc>
                  <a:txBody>
                    <a:bodyPr/>
                    <a:lstStyle/>
                    <a:p>
                      <a:pPr algn="ctr"/>
                      <a:r>
                        <a:rPr kumimoji="1" lang="ja-JP" altLang="en-US" sz="2000" dirty="0">
                          <a:latin typeface="+mn-ea"/>
                          <a:ea typeface="+mn-ea"/>
                          <a:cs typeface="Times New Roman" panose="02020603050405020304" pitchFamily="18" charset="0"/>
                        </a:rPr>
                        <a:t>都道府県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spc="-100" baseline="0" dirty="0">
                          <a:latin typeface="+mn-ea"/>
                          <a:ea typeface="+mn-ea"/>
                        </a:rPr>
                        <a:t>カテゴリ名</a:t>
                      </a:r>
                    </a:p>
                  </a:txBody>
                  <a:tcPr anchor="ctr"/>
                </a:tc>
                <a:extLst>
                  <a:ext uri="{0D108BD9-81ED-4DB2-BD59-A6C34878D82A}">
                    <a16:rowId xmlns:a16="http://schemas.microsoft.com/office/drawing/2014/main" val="461421694"/>
                  </a:ext>
                </a:extLst>
              </a:tr>
              <a:tr h="702542">
                <a:tc>
                  <a:txBody>
                    <a:bodyPr/>
                    <a:lstStyle/>
                    <a:p>
                      <a:pPr algn="ctr"/>
                      <a:r>
                        <a:rPr kumimoji="1" lang="ja-JP" altLang="en-US" sz="2000" dirty="0">
                          <a:solidFill>
                            <a:schemeClr val="tx1"/>
                          </a:solidFill>
                          <a:latin typeface="+mn-ea"/>
                          <a:ea typeface="+mn-ea"/>
                          <a:cs typeface="Times New Roman" panose="02020603050405020304" pitchFamily="18" charset="0"/>
                        </a:rPr>
                        <a:t>明治神宮内苑</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0.5512</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東京都</a:t>
                      </a:r>
                    </a:p>
                  </a:txBody>
                  <a:tcPr anchor="ctr"/>
                </a:tc>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公園・庭園</a:t>
                      </a:r>
                    </a:p>
                  </a:txBody>
                  <a:tcPr anchor="ctr"/>
                </a:tc>
                <a:extLst>
                  <a:ext uri="{0D108BD9-81ED-4DB2-BD59-A6C34878D82A}">
                    <a16:rowId xmlns:a16="http://schemas.microsoft.com/office/drawing/2014/main" val="2882740509"/>
                  </a:ext>
                </a:extLst>
              </a:tr>
              <a:tr h="715513">
                <a:tc>
                  <a:txBody>
                    <a:bodyPr/>
                    <a:lstStyle/>
                    <a:p>
                      <a:pPr algn="ctr"/>
                      <a:r>
                        <a:rPr kumimoji="1" lang="ja-JP" altLang="en-US" sz="2000" dirty="0">
                          <a:solidFill>
                            <a:schemeClr val="tx1"/>
                          </a:solidFill>
                          <a:latin typeface="+mn-ea"/>
                          <a:ea typeface="+mn-ea"/>
                          <a:cs typeface="Times New Roman" panose="02020603050405020304" pitchFamily="18" charset="0"/>
                        </a:rPr>
                        <a:t>熱田神宮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0.5034</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愛知県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3853172761"/>
                  </a:ext>
                </a:extLst>
              </a:tr>
              <a:tr h="1015932">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宮崎神宮</a:t>
                      </a:r>
                      <a:endParaRPr kumimoji="1" lang="en-US" altLang="ja-JP" sz="2000" spc="-100" baseline="0" dirty="0">
                        <a:solidFill>
                          <a:schemeClr val="tx1"/>
                        </a:solidFill>
                        <a:latin typeface="+mn-ea"/>
                        <a:ea typeface="+mn-ea"/>
                        <a:cs typeface="Times New Roman" panose="02020603050405020304" pitchFamily="18" charset="0"/>
                      </a:endParaRP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0.4855</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宮崎県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4117973163"/>
                  </a:ext>
                </a:extLst>
              </a:tr>
              <a:tr h="702542">
                <a:tc>
                  <a:txBody>
                    <a:bodyPr/>
                    <a:lstStyle/>
                    <a:p>
                      <a:pPr algn="ctr"/>
                      <a:r>
                        <a:rPr kumimoji="1" lang="ja-JP" altLang="en-US" sz="2000" spc="-100" baseline="0" dirty="0">
                          <a:solidFill>
                            <a:schemeClr val="tx1"/>
                          </a:solidFill>
                          <a:latin typeface="+mn-ea"/>
                          <a:ea typeface="+mn-ea"/>
                          <a:cs typeface="Times New Roman" panose="02020603050405020304" pitchFamily="18" charset="0"/>
                        </a:rPr>
                        <a:t>北海道神宮</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0.4761</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北海道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1933406415"/>
                  </a:ext>
                </a:extLst>
              </a:tr>
              <a:tr h="702542">
                <a:tc>
                  <a:txBody>
                    <a:bodyPr/>
                    <a:lstStyle/>
                    <a:p>
                      <a:pPr algn="ctr"/>
                      <a:r>
                        <a:rPr kumimoji="1" lang="ja-JP" altLang="en-US" sz="2000" spc="-100" baseline="0" dirty="0">
                          <a:solidFill>
                            <a:schemeClr val="tx1"/>
                          </a:solidFill>
                          <a:latin typeface="+mn-ea"/>
                          <a:ea typeface="+mn-ea"/>
                          <a:cs typeface="Times New Roman" panose="02020603050405020304" pitchFamily="18" charset="0"/>
                        </a:rPr>
                        <a:t>野島神社</a:t>
                      </a:r>
                    </a:p>
                  </a:txBody>
                  <a:tcPr anchor="ctr"/>
                </a:tc>
                <a:tc>
                  <a:txBody>
                    <a:bodyPr/>
                    <a:lstStyle/>
                    <a:p>
                      <a:pPr algn="ctr"/>
                      <a:r>
                        <a:rPr kumimoji="1" lang="en-US" altLang="ja-JP" sz="2000" dirty="0">
                          <a:solidFill>
                            <a:schemeClr val="tx1"/>
                          </a:solidFill>
                          <a:latin typeface="+mn-ea"/>
                          <a:ea typeface="+mn-ea"/>
                          <a:cs typeface="Times New Roman" panose="02020603050405020304" pitchFamily="18" charset="0"/>
                        </a:rPr>
                        <a:t>0.4377</a:t>
                      </a:r>
                      <a:endParaRPr kumimoji="1" lang="ja-JP" altLang="en-US" sz="2000" dirty="0">
                        <a:solidFill>
                          <a:schemeClr val="tx1"/>
                        </a:solidFill>
                        <a:latin typeface="+mn-ea"/>
                        <a:ea typeface="+mn-ea"/>
                        <a:cs typeface="Times New Roman" panose="02020603050405020304" pitchFamily="18" charset="0"/>
                      </a:endParaRPr>
                    </a:p>
                  </a:txBody>
                  <a:tcPr anchor="ctr"/>
                </a:tc>
                <a:tc>
                  <a:txBody>
                    <a:bodyPr/>
                    <a:lstStyle/>
                    <a:p>
                      <a:pPr algn="ctr"/>
                      <a:r>
                        <a:rPr kumimoji="1" lang="ja-JP" altLang="en-US" sz="2000" dirty="0">
                          <a:solidFill>
                            <a:schemeClr val="tx1"/>
                          </a:solidFill>
                          <a:latin typeface="+mn-ea"/>
                          <a:ea typeface="+mn-ea"/>
                          <a:cs typeface="Times New Roman" panose="02020603050405020304" pitchFamily="18" charset="0"/>
                        </a:rPr>
                        <a:t>宮崎県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神社・</a:t>
                      </a:r>
                      <a:endParaRPr kumimoji="1" lang="en-US" altLang="ja-JP"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100" normalizeH="0" baseline="0" noProof="0" dirty="0">
                          <a:ln>
                            <a:noFill/>
                          </a:ln>
                          <a:solidFill>
                            <a:schemeClr val="tx1"/>
                          </a:solidFill>
                          <a:effectLst/>
                          <a:uLnTx/>
                          <a:uFillTx/>
                          <a:latin typeface="Segoe UI"/>
                          <a:ea typeface="+mn-ea"/>
                          <a:cs typeface="Times New Roman" panose="02020603050405020304" pitchFamily="18" charset="0"/>
                        </a:rPr>
                        <a:t>神宮・寺院</a:t>
                      </a:r>
                    </a:p>
                  </a:txBody>
                  <a:tcPr anchor="ctr"/>
                </a:tc>
                <a:extLst>
                  <a:ext uri="{0D108BD9-81ED-4DB2-BD59-A6C34878D82A}">
                    <a16:rowId xmlns:a16="http://schemas.microsoft.com/office/drawing/2014/main" val="2504275854"/>
                  </a:ext>
                </a:extLst>
              </a:tr>
            </a:tbl>
          </a:graphicData>
        </a:graphic>
      </p:graphicFrame>
      <p:sp>
        <p:nvSpPr>
          <p:cNvPr id="7" name="テキスト ボックス 6">
            <a:extLst>
              <a:ext uri="{FF2B5EF4-FFF2-40B4-BE49-F238E27FC236}">
                <a16:creationId xmlns:a16="http://schemas.microsoft.com/office/drawing/2014/main" id="{684AD73D-4D82-2BF9-E763-3522D2BF6526}"/>
              </a:ext>
            </a:extLst>
          </p:cNvPr>
          <p:cNvSpPr txBox="1"/>
          <p:nvPr/>
        </p:nvSpPr>
        <p:spPr>
          <a:xfrm>
            <a:off x="2422430" y="1361982"/>
            <a:ext cx="1415772" cy="461665"/>
          </a:xfrm>
          <a:prstGeom prst="rect">
            <a:avLst/>
          </a:prstGeom>
          <a:noFill/>
        </p:spPr>
        <p:txBody>
          <a:bodyPr wrap="none" rtlCol="0">
            <a:spAutoFit/>
          </a:bodyPr>
          <a:lstStyle/>
          <a:p>
            <a:pPr algn="ctr"/>
            <a:r>
              <a:rPr kumimoji="1" lang="ja-JP" altLang="en-US" sz="2400" dirty="0"/>
              <a:t>先行研究</a:t>
            </a:r>
          </a:p>
        </p:txBody>
      </p:sp>
      <p:sp>
        <p:nvSpPr>
          <p:cNvPr id="8" name="テキスト ボックス 7">
            <a:extLst>
              <a:ext uri="{FF2B5EF4-FFF2-40B4-BE49-F238E27FC236}">
                <a16:creationId xmlns:a16="http://schemas.microsoft.com/office/drawing/2014/main" id="{0A699815-0481-37C9-3292-32863AEC23D7}"/>
              </a:ext>
            </a:extLst>
          </p:cNvPr>
          <p:cNvSpPr txBox="1"/>
          <p:nvPr/>
        </p:nvSpPr>
        <p:spPr>
          <a:xfrm>
            <a:off x="8353800" y="1361982"/>
            <a:ext cx="1415772" cy="461665"/>
          </a:xfrm>
          <a:prstGeom prst="rect">
            <a:avLst/>
          </a:prstGeom>
          <a:noFill/>
        </p:spPr>
        <p:txBody>
          <a:bodyPr wrap="none" rtlCol="0">
            <a:spAutoFit/>
          </a:bodyPr>
          <a:lstStyle/>
          <a:p>
            <a:pPr algn="ctr"/>
            <a:r>
              <a:rPr kumimoji="1" lang="ja-JP" altLang="en-US" sz="2400" dirty="0"/>
              <a:t>提案手法</a:t>
            </a:r>
          </a:p>
        </p:txBody>
      </p:sp>
    </p:spTree>
    <p:extLst>
      <p:ext uri="{BB962C8B-B14F-4D97-AF65-F5344CB8AC3E}">
        <p14:creationId xmlns:p14="http://schemas.microsoft.com/office/powerpoint/2010/main" val="32047884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A6311-1E09-5805-79A5-47860AF32D92}"/>
              </a:ext>
            </a:extLst>
          </p:cNvPr>
          <p:cNvSpPr>
            <a:spLocks noGrp="1"/>
          </p:cNvSpPr>
          <p:nvPr>
            <p:ph type="ctrTitle"/>
          </p:nvPr>
        </p:nvSpPr>
        <p:spPr/>
        <p:txBody>
          <a:bodyPr/>
          <a:lstStyle/>
          <a:p>
            <a:r>
              <a:rPr kumimoji="1" lang="ja-JP" altLang="en-US" dirty="0"/>
              <a:t>先行研究</a:t>
            </a:r>
            <a:r>
              <a:rPr kumimoji="1" lang="en-US" altLang="ja-JP" dirty="0"/>
              <a:t>[7]</a:t>
            </a:r>
            <a:r>
              <a:rPr kumimoji="1" lang="ja-JP" altLang="en-US" dirty="0"/>
              <a:t>について</a:t>
            </a:r>
          </a:p>
        </p:txBody>
      </p:sp>
      <p:sp>
        <p:nvSpPr>
          <p:cNvPr id="3" name="字幕 2">
            <a:extLst>
              <a:ext uri="{FF2B5EF4-FFF2-40B4-BE49-F238E27FC236}">
                <a16:creationId xmlns:a16="http://schemas.microsoft.com/office/drawing/2014/main" id="{BC006534-0022-F492-F6B9-957D0821C063}"/>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463829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E7CEC48-2B61-C389-48DB-6F830F2C4842}"/>
              </a:ext>
            </a:extLst>
          </p:cNvPr>
          <p:cNvSpPr>
            <a:spLocks noGrp="1"/>
          </p:cNvSpPr>
          <p:nvPr>
            <p:ph idx="1"/>
          </p:nvPr>
        </p:nvSpPr>
        <p:spPr/>
        <p:txBody>
          <a:bodyPr>
            <a:normAutofit/>
          </a:bodyPr>
          <a:lstStyle/>
          <a:p>
            <a:pPr marL="0" indent="0">
              <a:buNone/>
            </a:pPr>
            <a:endParaRPr lang="en-US" altLang="ja-JP" sz="1800"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FF7AF980-2783-002A-DBF0-304836FCDC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83C733-A267-4C27-B924-90460700986B}" type="slidenum">
              <a:rPr kumimoji="1" lang="ja-JP" altLang="en-US" sz="1200" b="0" i="0" u="none" strike="noStrike" kern="1200" cap="none" spc="0" normalizeH="0" baseline="0" noProof="0" smtClean="0">
                <a:ln>
                  <a:noFill/>
                </a:ln>
                <a:solidFill>
                  <a:prstClr val="white"/>
                </a:solidFill>
                <a:effectLst/>
                <a:uLnTx/>
                <a:uFillTx/>
                <a:latin typeface="UD デジタル 教科書体 NK-R" panose="02020400000000000000" pitchFamily="18" charset="-128"/>
                <a:ea typeface="UD デジタル 教科書体 NK-R" panose="02020400000000000000" pitchFamily="18"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ja-JP" altLang="en-US" sz="1200" b="0" i="0" u="none" strike="noStrike" kern="1200" cap="none" spc="0" normalizeH="0" baseline="0" noProof="0">
              <a:ln>
                <a:noFill/>
              </a:ln>
              <a:solidFill>
                <a:prstClr val="white"/>
              </a:solidFill>
              <a:effectLst/>
              <a:uLnTx/>
              <a:uFillTx/>
              <a:latin typeface="UD デジタル 教科書体 NK-R" panose="02020400000000000000" pitchFamily="18" charset="-128"/>
              <a:ea typeface="UD デジタル 教科書体 NK-R" panose="02020400000000000000" pitchFamily="18" charset="-128"/>
              <a:cs typeface="+mn-cs"/>
            </a:endParaRPr>
          </a:p>
        </p:txBody>
      </p:sp>
      <p:sp>
        <p:nvSpPr>
          <p:cNvPr id="8" name="テキスト ボックス 7">
            <a:extLst>
              <a:ext uri="{FF2B5EF4-FFF2-40B4-BE49-F238E27FC236}">
                <a16:creationId xmlns:a16="http://schemas.microsoft.com/office/drawing/2014/main" id="{80CB3E15-9056-1937-67B0-7823DABC7146}"/>
              </a:ext>
            </a:extLst>
          </p:cNvPr>
          <p:cNvSpPr txBox="1"/>
          <p:nvPr/>
        </p:nvSpPr>
        <p:spPr>
          <a:xfrm>
            <a:off x="159228" y="6106681"/>
            <a:ext cx="11873543" cy="276999"/>
          </a:xfrm>
          <a:prstGeom prst="rect">
            <a:avLst/>
          </a:prstGeom>
          <a:noFill/>
        </p:spPr>
        <p:txBody>
          <a:bodyPr wrap="square">
            <a:spAutoFit/>
          </a:bodyPr>
          <a:lstStyle/>
          <a:p>
            <a:pPr algn="ctr"/>
            <a:r>
              <a:rPr lang="en-US" altLang="ja-JP" sz="1200" dirty="0">
                <a:latin typeface="+mn-ea"/>
                <a:cs typeface="Times New Roman" panose="02020603050405020304" pitchFamily="18" charset="0"/>
              </a:rPr>
              <a:t>[7]</a:t>
            </a:r>
            <a:r>
              <a:rPr lang="ja-JP" altLang="en-US" sz="1200" dirty="0">
                <a:latin typeface="+mn-ea"/>
                <a:cs typeface="Times New Roman" panose="02020603050405020304" pitchFamily="18" charset="0"/>
              </a:rPr>
              <a:t>上原尚</a:t>
            </a:r>
            <a:r>
              <a:rPr lang="en-US" altLang="ja-JP" sz="1200" dirty="0">
                <a:latin typeface="+mn-ea"/>
                <a:cs typeface="Times New Roman" panose="02020603050405020304" pitchFamily="18" charset="0"/>
              </a:rPr>
              <a:t>, </a:t>
            </a:r>
            <a:r>
              <a:rPr lang="ja-JP" altLang="en-US" sz="1200" dirty="0">
                <a:latin typeface="+mn-ea"/>
                <a:cs typeface="Times New Roman" panose="02020603050405020304" pitchFamily="18" charset="0"/>
              </a:rPr>
              <a:t>嶋田和孝</a:t>
            </a:r>
            <a:r>
              <a:rPr lang="en-US" altLang="ja-JP" sz="1200" dirty="0">
                <a:latin typeface="+mn-ea"/>
                <a:cs typeface="Times New Roman" panose="02020603050405020304" pitchFamily="18" charset="0"/>
              </a:rPr>
              <a:t>, and </a:t>
            </a:r>
            <a:r>
              <a:rPr lang="ja-JP" altLang="en-US" sz="1200" dirty="0">
                <a:latin typeface="+mn-ea"/>
                <a:cs typeface="Times New Roman" panose="02020603050405020304" pitchFamily="18" charset="0"/>
              </a:rPr>
              <a:t>遠藤勉</a:t>
            </a:r>
            <a:r>
              <a:rPr lang="en-US" altLang="ja-JP" sz="1200" dirty="0">
                <a:latin typeface="+mn-ea"/>
                <a:cs typeface="Times New Roman" panose="02020603050405020304" pitchFamily="18" charset="0"/>
              </a:rPr>
              <a:t>. "Web </a:t>
            </a:r>
            <a:r>
              <a:rPr lang="ja-JP" altLang="en-US" sz="1200" dirty="0">
                <a:latin typeface="+mn-ea"/>
                <a:cs typeface="Times New Roman" panose="02020603050405020304" pitchFamily="18" charset="0"/>
              </a:rPr>
              <a:t>上に混在する観光情報を活用した観光地推薦システム</a:t>
            </a:r>
            <a:r>
              <a:rPr lang="en-US" altLang="ja-JP" sz="1200" dirty="0">
                <a:latin typeface="+mn-ea"/>
                <a:cs typeface="Times New Roman" panose="02020603050405020304" pitchFamily="18" charset="0"/>
              </a:rPr>
              <a:t>." </a:t>
            </a:r>
            <a:r>
              <a:rPr lang="ja-JP" altLang="en-US" sz="1200" dirty="0">
                <a:latin typeface="+mn-ea"/>
                <a:cs typeface="Times New Roman" panose="02020603050405020304" pitchFamily="18" charset="0"/>
              </a:rPr>
              <a:t>信学技報</a:t>
            </a:r>
            <a:r>
              <a:rPr lang="en-US" altLang="ja-JP" sz="1200" dirty="0">
                <a:latin typeface="+mn-ea"/>
                <a:cs typeface="Times New Roman" panose="02020603050405020304" pitchFamily="18" charset="0"/>
              </a:rPr>
              <a:t>, NLC2012-35, Dec (2012).</a:t>
            </a:r>
            <a:endParaRPr lang="ja-JP" altLang="en-US" sz="1200" dirty="0">
              <a:latin typeface="+mn-ea"/>
            </a:endParaRPr>
          </a:p>
        </p:txBody>
      </p:sp>
      <p:sp>
        <p:nvSpPr>
          <p:cNvPr id="7" name="正方形/長方形 6">
            <a:extLst>
              <a:ext uri="{FF2B5EF4-FFF2-40B4-BE49-F238E27FC236}">
                <a16:creationId xmlns:a16="http://schemas.microsoft.com/office/drawing/2014/main" id="{14B0C980-B7F4-EB04-A2FD-1303D7D5F9C8}"/>
              </a:ext>
            </a:extLst>
          </p:cNvPr>
          <p:cNvSpPr/>
          <p:nvPr/>
        </p:nvSpPr>
        <p:spPr>
          <a:xfrm>
            <a:off x="288141" y="1186968"/>
            <a:ext cx="2778012" cy="452990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cs typeface="Times New Roman" panose="02020603050405020304" pitchFamily="18" charset="0"/>
              </a:rPr>
              <a:t>Web</a:t>
            </a:r>
            <a:r>
              <a:rPr kumimoji="1" lang="ja-JP" altLang="en-US" sz="2400" dirty="0"/>
              <a:t>からの</a:t>
            </a:r>
            <a:endParaRPr kumimoji="1" lang="en-US" altLang="ja-JP" sz="2400" dirty="0"/>
          </a:p>
          <a:p>
            <a:pPr algn="ctr"/>
            <a:r>
              <a:rPr kumimoji="1" lang="ja-JP" altLang="en-US" sz="2400" dirty="0"/>
              <a:t>情報源：</a:t>
            </a:r>
            <a:endParaRPr kumimoji="1" lang="en-US" altLang="ja-JP" sz="2400" dirty="0"/>
          </a:p>
          <a:p>
            <a:pPr algn="ctr"/>
            <a:endParaRPr lang="en-US" altLang="ja-JP" sz="2400" dirty="0">
              <a:cs typeface="Times New Roman" panose="02020603050405020304" pitchFamily="18" charset="0"/>
            </a:endParaRPr>
          </a:p>
          <a:p>
            <a:pPr algn="ctr"/>
            <a:r>
              <a:rPr kumimoji="1" lang="en-US" altLang="ja-JP" sz="2400" dirty="0">
                <a:cs typeface="Times New Roman" panose="02020603050405020304" pitchFamily="18" charset="0"/>
              </a:rPr>
              <a:t>Wikipedia</a:t>
            </a:r>
            <a:endParaRPr lang="en-US" altLang="ja-JP" sz="2400" dirty="0">
              <a:cs typeface="Times New Roman" panose="02020603050405020304" pitchFamily="18" charset="0"/>
            </a:endParaRPr>
          </a:p>
          <a:p>
            <a:pPr algn="ctr"/>
            <a:r>
              <a:rPr kumimoji="1" lang="en-US" altLang="ja-JP" sz="2400" dirty="0">
                <a:cs typeface="Times New Roman" panose="02020603050405020304" pitchFamily="18" charset="0"/>
              </a:rPr>
              <a:t>Yahoo</a:t>
            </a:r>
            <a:r>
              <a:rPr kumimoji="1" lang="ja-JP" altLang="en-US" sz="2400" dirty="0"/>
              <a:t>知恵袋</a:t>
            </a:r>
            <a:endParaRPr kumimoji="1" lang="en-US" altLang="ja-JP" sz="2400" dirty="0"/>
          </a:p>
          <a:p>
            <a:pPr algn="ctr"/>
            <a:r>
              <a:rPr kumimoji="1" lang="en-US" altLang="ja-JP" sz="2400" dirty="0">
                <a:cs typeface="Times New Roman" panose="02020603050405020304" pitchFamily="18" charset="0"/>
              </a:rPr>
              <a:t>Yahoo</a:t>
            </a:r>
            <a:r>
              <a:rPr kumimoji="1" lang="ja-JP" altLang="en-US" sz="2400" dirty="0"/>
              <a:t>ブログ</a:t>
            </a:r>
            <a:endParaRPr kumimoji="1" lang="en-US" altLang="ja-JP" sz="2400" dirty="0"/>
          </a:p>
          <a:p>
            <a:pPr algn="ctr"/>
            <a:r>
              <a:rPr kumimoji="1" lang="ja-JP" altLang="en-US" sz="2400" dirty="0"/>
              <a:t>地図画像</a:t>
            </a:r>
          </a:p>
        </p:txBody>
      </p:sp>
      <p:sp>
        <p:nvSpPr>
          <p:cNvPr id="24" name="矢印: 下 23">
            <a:extLst>
              <a:ext uri="{FF2B5EF4-FFF2-40B4-BE49-F238E27FC236}">
                <a16:creationId xmlns:a16="http://schemas.microsoft.com/office/drawing/2014/main" id="{1C5355CC-98F7-958C-9FDF-3804EF6F3A7E}"/>
              </a:ext>
            </a:extLst>
          </p:cNvPr>
          <p:cNvSpPr/>
          <p:nvPr/>
        </p:nvSpPr>
        <p:spPr>
          <a:xfrm rot="16200000">
            <a:off x="5590565" y="-982610"/>
            <a:ext cx="1010869" cy="4993280"/>
          </a:xfrm>
          <a:prstGeom prst="downArrow">
            <a:avLst>
              <a:gd name="adj1" fmla="val 50000"/>
              <a:gd name="adj2" fmla="val 80331"/>
            </a:avLst>
          </a:prstGeom>
          <a:solidFill>
            <a:srgbClr val="FF0000"/>
          </a:solidFill>
          <a:ln>
            <a:noFill/>
          </a:ln>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kumimoji="1" lang="ja-JP" altLang="en-US" sz="2800" dirty="0"/>
              <a:t>共起キーワードリスト</a:t>
            </a:r>
          </a:p>
        </p:txBody>
      </p:sp>
      <p:sp>
        <p:nvSpPr>
          <p:cNvPr id="5" name="正方形/長方形 4">
            <a:extLst>
              <a:ext uri="{FF2B5EF4-FFF2-40B4-BE49-F238E27FC236}">
                <a16:creationId xmlns:a16="http://schemas.microsoft.com/office/drawing/2014/main" id="{C9E0DA10-0E94-0BC8-D04B-5BC723A2EAC9}"/>
              </a:ext>
            </a:extLst>
          </p:cNvPr>
          <p:cNvSpPr/>
          <p:nvPr/>
        </p:nvSpPr>
        <p:spPr>
          <a:xfrm flipH="1">
            <a:off x="9128360" y="1186967"/>
            <a:ext cx="2778012" cy="452990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a:t>観光地</a:t>
            </a:r>
            <a:r>
              <a:rPr kumimoji="1" lang="ja-JP" altLang="en-US" sz="2400"/>
              <a:t>ベクトル</a:t>
            </a:r>
            <a:endParaRPr kumimoji="1" lang="en-US" altLang="ja-JP" sz="2400" dirty="0"/>
          </a:p>
        </p:txBody>
      </p:sp>
      <p:sp>
        <p:nvSpPr>
          <p:cNvPr id="15" name="矢印: 下 14">
            <a:extLst>
              <a:ext uri="{FF2B5EF4-FFF2-40B4-BE49-F238E27FC236}">
                <a16:creationId xmlns:a16="http://schemas.microsoft.com/office/drawing/2014/main" id="{6263F1A6-0E8E-E07E-0D6C-92792452B01E}"/>
              </a:ext>
            </a:extLst>
          </p:cNvPr>
          <p:cNvSpPr/>
          <p:nvPr/>
        </p:nvSpPr>
        <p:spPr>
          <a:xfrm rot="16200000">
            <a:off x="5590565" y="51133"/>
            <a:ext cx="1010869" cy="4993279"/>
          </a:xfrm>
          <a:prstGeom prst="downArrow">
            <a:avLst>
              <a:gd name="adj1" fmla="val 50000"/>
              <a:gd name="adj2" fmla="val 80331"/>
            </a:avLst>
          </a:prstGeom>
          <a:solidFill>
            <a:srgbClr val="00B050"/>
          </a:solidFill>
          <a:ln>
            <a:noFill/>
          </a:ln>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ja-JP" altLang="en-US" sz="2800" dirty="0"/>
              <a:t>時系列データ</a:t>
            </a:r>
            <a:endParaRPr kumimoji="1" lang="ja-JP" altLang="en-US" sz="2800" dirty="0"/>
          </a:p>
        </p:txBody>
      </p:sp>
      <p:sp>
        <p:nvSpPr>
          <p:cNvPr id="18" name="矢印: 下 17">
            <a:extLst>
              <a:ext uri="{FF2B5EF4-FFF2-40B4-BE49-F238E27FC236}">
                <a16:creationId xmlns:a16="http://schemas.microsoft.com/office/drawing/2014/main" id="{D04B3BE1-7A52-AFF7-CB24-FB43677FDA12}"/>
              </a:ext>
            </a:extLst>
          </p:cNvPr>
          <p:cNvSpPr/>
          <p:nvPr/>
        </p:nvSpPr>
        <p:spPr>
          <a:xfrm rot="16200000">
            <a:off x="5590565" y="1084875"/>
            <a:ext cx="1010869" cy="4993279"/>
          </a:xfrm>
          <a:prstGeom prst="downArrow">
            <a:avLst>
              <a:gd name="adj1" fmla="val 50000"/>
              <a:gd name="adj2" fmla="val 80331"/>
            </a:avLst>
          </a:prstGeom>
          <a:solidFill>
            <a:schemeClr val="accent2"/>
          </a:solidFill>
          <a:ln>
            <a:noFill/>
          </a:ln>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ja-JP" altLang="en-US" sz="2800" dirty="0"/>
              <a:t>カテゴリ情報</a:t>
            </a:r>
            <a:endParaRPr kumimoji="1" lang="ja-JP" altLang="en-US" sz="2800" dirty="0"/>
          </a:p>
        </p:txBody>
      </p:sp>
      <p:sp>
        <p:nvSpPr>
          <p:cNvPr id="21" name="矢印: 下 20">
            <a:extLst>
              <a:ext uri="{FF2B5EF4-FFF2-40B4-BE49-F238E27FC236}">
                <a16:creationId xmlns:a16="http://schemas.microsoft.com/office/drawing/2014/main" id="{8AD8A9FC-7B05-316D-4C05-33CE8E7BF267}"/>
              </a:ext>
            </a:extLst>
          </p:cNvPr>
          <p:cNvSpPr/>
          <p:nvPr/>
        </p:nvSpPr>
        <p:spPr>
          <a:xfrm rot="16200000">
            <a:off x="5588895" y="3154444"/>
            <a:ext cx="1010869" cy="4993279"/>
          </a:xfrm>
          <a:prstGeom prst="downArrow">
            <a:avLst>
              <a:gd name="adj1" fmla="val 50000"/>
              <a:gd name="adj2" fmla="val 80331"/>
            </a:avLst>
          </a:prstGeom>
          <a:solidFill>
            <a:srgbClr val="FF40FF"/>
          </a:solidFill>
          <a:ln>
            <a:noFill/>
          </a:ln>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ja-JP" altLang="en-US" sz="2800" dirty="0"/>
              <a:t>地図画像</a:t>
            </a:r>
            <a:endParaRPr kumimoji="1" lang="ja-JP" altLang="en-US" sz="2800" dirty="0"/>
          </a:p>
        </p:txBody>
      </p:sp>
      <p:sp>
        <p:nvSpPr>
          <p:cNvPr id="22" name="矢印: 下 21">
            <a:extLst>
              <a:ext uri="{FF2B5EF4-FFF2-40B4-BE49-F238E27FC236}">
                <a16:creationId xmlns:a16="http://schemas.microsoft.com/office/drawing/2014/main" id="{44B9DB5D-33A3-BBC8-82DF-6983070E1B9B}"/>
              </a:ext>
            </a:extLst>
          </p:cNvPr>
          <p:cNvSpPr/>
          <p:nvPr/>
        </p:nvSpPr>
        <p:spPr>
          <a:xfrm rot="16200000">
            <a:off x="5590565" y="2118616"/>
            <a:ext cx="1010869" cy="4993279"/>
          </a:xfrm>
          <a:prstGeom prst="downArrow">
            <a:avLst>
              <a:gd name="adj1" fmla="val 50000"/>
              <a:gd name="adj2" fmla="val 80331"/>
            </a:avLst>
          </a:prstGeom>
          <a:solidFill>
            <a:srgbClr val="0066FF"/>
          </a:solidFill>
          <a:ln>
            <a:noFill/>
          </a:ln>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ja-JP" altLang="en-US" sz="2800" dirty="0"/>
              <a:t>周辺施設情報</a:t>
            </a:r>
            <a:endParaRPr kumimoji="1" lang="ja-JP" altLang="en-US" sz="2800" dirty="0"/>
          </a:p>
        </p:txBody>
      </p:sp>
      <p:sp>
        <p:nvSpPr>
          <p:cNvPr id="6" name="タイトル 1">
            <a:extLst>
              <a:ext uri="{FF2B5EF4-FFF2-40B4-BE49-F238E27FC236}">
                <a16:creationId xmlns:a16="http://schemas.microsoft.com/office/drawing/2014/main" id="{749F50CB-B170-690F-FC00-7945710712E0}"/>
              </a:ext>
            </a:extLst>
          </p:cNvPr>
          <p:cNvSpPr txBox="1">
            <a:spLocks noGrp="1"/>
          </p:cNvSpPr>
          <p:nvPr>
            <p:ph type="title"/>
          </p:nvPr>
        </p:nvSpPr>
        <p:spPr>
          <a:xfrm>
            <a:off x="261938" y="50800"/>
            <a:ext cx="11663362"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000" kern="1200">
                <a:solidFill>
                  <a:schemeClr val="bg1"/>
                </a:solidFill>
                <a:latin typeface="Times New Roman" panose="02020603050405020304" pitchFamily="18" charset="0"/>
                <a:ea typeface="UD デジタル 教科書体 NK-R" panose="02020400000000000000" pitchFamily="18" charset="-128"/>
                <a:cs typeface="Times New Roman" panose="02020603050405020304" pitchFamily="18" charset="0"/>
              </a:defRPr>
            </a:lvl1pPr>
          </a:lstStyle>
          <a:p>
            <a:r>
              <a:rPr lang="en-US" altLang="ja-JP" sz="3200" dirty="0">
                <a:latin typeface="+mj-ea"/>
                <a:ea typeface="+mj-ea"/>
              </a:rPr>
              <a:t>Web</a:t>
            </a:r>
            <a:r>
              <a:rPr lang="ja-JP" altLang="en-US" sz="3200" dirty="0">
                <a:latin typeface="+mj-ea"/>
                <a:ea typeface="+mj-ea"/>
              </a:rPr>
              <a:t>上に混在する観光情報を活用した観光地推薦システム</a:t>
            </a:r>
            <a:r>
              <a:rPr lang="en-US" altLang="ja-JP" sz="3200" dirty="0">
                <a:latin typeface="+mj-ea"/>
                <a:ea typeface="+mj-ea"/>
              </a:rPr>
              <a:t>[7]</a:t>
            </a:r>
            <a:endParaRPr lang="ja-JP" altLang="en-US" sz="3200" dirty="0">
              <a:latin typeface="+mj-ea"/>
              <a:ea typeface="+mj-ea"/>
            </a:endParaRPr>
          </a:p>
        </p:txBody>
      </p:sp>
    </p:spTree>
    <p:extLst>
      <p:ext uri="{BB962C8B-B14F-4D97-AF65-F5344CB8AC3E}">
        <p14:creationId xmlns:p14="http://schemas.microsoft.com/office/powerpoint/2010/main" val="1381795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1E491A-7BC6-BEF8-9056-C0371EE23137}"/>
              </a:ext>
            </a:extLst>
          </p:cNvPr>
          <p:cNvSpPr>
            <a:spLocks noGrp="1"/>
          </p:cNvSpPr>
          <p:nvPr>
            <p:ph type="title"/>
          </p:nvPr>
        </p:nvSpPr>
        <p:spPr/>
        <p:txBody>
          <a:bodyPr>
            <a:normAutofit/>
          </a:bodyPr>
          <a:lstStyle/>
          <a:p>
            <a:r>
              <a:rPr kumimoji="1" lang="ja-JP" altLang="en-US" dirty="0"/>
              <a:t>先行研究</a:t>
            </a:r>
            <a:r>
              <a:rPr kumimoji="1" lang="en-US" altLang="ja-JP" dirty="0"/>
              <a:t>[2]</a:t>
            </a:r>
            <a:r>
              <a:rPr kumimoji="1" lang="ja-JP" altLang="en-US" dirty="0"/>
              <a:t>における課題点</a:t>
            </a:r>
          </a:p>
        </p:txBody>
      </p:sp>
      <p:sp>
        <p:nvSpPr>
          <p:cNvPr id="3" name="コンテンツ プレースホルダー 2">
            <a:extLst>
              <a:ext uri="{FF2B5EF4-FFF2-40B4-BE49-F238E27FC236}">
                <a16:creationId xmlns:a16="http://schemas.microsoft.com/office/drawing/2014/main" id="{328E9136-B390-8612-0950-FE0D904F3712}"/>
              </a:ext>
            </a:extLst>
          </p:cNvPr>
          <p:cNvSpPr>
            <a:spLocks noGrp="1"/>
          </p:cNvSpPr>
          <p:nvPr>
            <p:ph idx="1"/>
          </p:nvPr>
        </p:nvSpPr>
        <p:spPr/>
        <p:txBody>
          <a:bodyPr>
            <a:normAutofit/>
          </a:bodyPr>
          <a:lstStyle/>
          <a:p>
            <a:pPr marL="0" indent="0">
              <a:buNone/>
            </a:pPr>
            <a:r>
              <a:rPr lang="ja-JP" altLang="en-US" dirty="0"/>
              <a:t>観光地ベクトルが定量的な</a:t>
            </a:r>
            <a:r>
              <a:rPr kumimoji="1" lang="ja-JP" altLang="en-US" dirty="0"/>
              <a:t>情報源だけで形成されている</a:t>
            </a:r>
            <a:endParaRPr lang="en-US" altLang="ja-JP" dirty="0"/>
          </a:p>
          <a:p>
            <a:pPr marL="0" indent="0">
              <a:buNone/>
            </a:pPr>
            <a:endParaRPr kumimoji="1" lang="en-US" altLang="ja-JP" dirty="0"/>
          </a:p>
          <a:p>
            <a:pPr marL="0" indent="0">
              <a:buNone/>
            </a:pPr>
            <a:r>
              <a:rPr kumimoji="1" lang="ja-JP" altLang="en-US" dirty="0"/>
              <a:t>➡人間の情緒を考慮したい</a:t>
            </a:r>
            <a:endParaRPr kumimoji="1" lang="en-US" altLang="ja-JP" dirty="0"/>
          </a:p>
          <a:p>
            <a:pPr marL="0" indent="0">
              <a:buNone/>
            </a:pPr>
            <a:r>
              <a:rPr lang="ja-JP" altLang="en-US" dirty="0"/>
              <a:t>例）清水寺と金閣寺：カテゴリは同じ寺，京都府</a:t>
            </a:r>
            <a:endParaRPr lang="en-US" altLang="ja-JP" dirty="0"/>
          </a:p>
          <a:p>
            <a:pPr lvl="1">
              <a:buFont typeface="Wingdings" panose="05000000000000000000" pitchFamily="2" charset="2"/>
              <a:buChar char="Ø"/>
            </a:pPr>
            <a:r>
              <a:rPr lang="ja-JP" altLang="en-US" dirty="0"/>
              <a:t>人間から見ると明らかに異なる</a:t>
            </a:r>
            <a:endParaRPr lang="en-US" altLang="ja-JP" dirty="0"/>
          </a:p>
          <a:p>
            <a:pPr marL="0" indent="0">
              <a:buNone/>
            </a:pPr>
            <a:endParaRPr lang="en-US" altLang="ja-JP" dirty="0"/>
          </a:p>
          <a:p>
            <a:pPr marL="0" indent="0">
              <a:buNone/>
            </a:pPr>
            <a:endParaRPr kumimoji="1" lang="en-US" altLang="ja-JP" dirty="0"/>
          </a:p>
          <a:p>
            <a:pPr marL="0" indent="0">
              <a:buNone/>
            </a:pPr>
            <a:r>
              <a:rPr lang="ja-JP" altLang="en-US" dirty="0"/>
              <a:t>➡観光地レビューを考慮すればうまく観光地ベクトルができるのでは</a:t>
            </a:r>
            <a:endParaRPr lang="en-US" altLang="ja-JP" dirty="0">
              <a:solidFill>
                <a:srgbClr val="FF0000"/>
              </a:solidFill>
            </a:endParaRPr>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0417F67C-9E4D-8AD4-F64E-CCD052331CE3}"/>
              </a:ext>
            </a:extLst>
          </p:cNvPr>
          <p:cNvSpPr>
            <a:spLocks noGrp="1"/>
          </p:cNvSpPr>
          <p:nvPr>
            <p:ph type="sldNum" sz="quarter" idx="12"/>
          </p:nvPr>
        </p:nvSpPr>
        <p:spPr/>
        <p:txBody>
          <a:bodyPr/>
          <a:lstStyle/>
          <a:p>
            <a:fld id="{3C83C733-A267-4C27-B924-90460700986B}" type="slidenum">
              <a:rPr kumimoji="1" lang="ja-JP" altLang="en-US" smtClean="0"/>
              <a:t>85</a:t>
            </a:fld>
            <a:endParaRPr kumimoji="1" lang="ja-JP" altLang="en-US"/>
          </a:p>
        </p:txBody>
      </p:sp>
    </p:spTree>
    <p:extLst>
      <p:ext uri="{BB962C8B-B14F-4D97-AF65-F5344CB8AC3E}">
        <p14:creationId xmlns:p14="http://schemas.microsoft.com/office/powerpoint/2010/main" val="38383928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83992-E083-9151-6882-A804840605B6}"/>
              </a:ext>
            </a:extLst>
          </p:cNvPr>
          <p:cNvSpPr>
            <a:spLocks noGrp="1"/>
          </p:cNvSpPr>
          <p:nvPr>
            <p:ph type="title"/>
          </p:nvPr>
        </p:nvSpPr>
        <p:spPr/>
        <p:txBody>
          <a:bodyPr>
            <a:normAutofit/>
          </a:bodyPr>
          <a:lstStyle/>
          <a:p>
            <a:r>
              <a:rPr kumimoji="1" lang="ja-JP" altLang="en-US" dirty="0"/>
              <a:t>共起キーワードの例</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947CC42-08C2-C481-DC67-BC6862DD861C}"/>
                  </a:ext>
                </a:extLst>
              </p:cNvPr>
              <p:cNvSpPr>
                <a:spLocks noGrp="1"/>
              </p:cNvSpPr>
              <p:nvPr>
                <p:ph idx="1"/>
              </p:nvPr>
            </p:nvSpPr>
            <p:spPr/>
            <p:txBody>
              <a:bodyPr>
                <a:normAutofit/>
              </a:bodyPr>
              <a:lstStyle/>
              <a:p>
                <a:pPr marL="0" indent="0" algn="ctr">
                  <a:buNone/>
                </a:pPr>
                <a:endParaRPr kumimoji="1" lang="ja-JP" altLang="en-US" dirty="0"/>
              </a:p>
              <a:p>
                <a:pPr marL="0" indent="0" algn="ctr">
                  <a:buNone/>
                </a:pPr>
                <a:endParaRPr kumimoji="1" lang="en-US" altLang="ja-JP" dirty="0"/>
              </a:p>
              <a:p>
                <a:pPr marL="0" indent="0" algn="ctr">
                  <a:buNone/>
                </a:pPr>
                <a:endParaRPr lang="en-US" altLang="ja-JP" dirty="0"/>
              </a:p>
              <a:p>
                <a:pPr marL="0" indent="0" algn="ctr">
                  <a:buNone/>
                </a:pPr>
                <a:endParaRPr lang="en-US" altLang="ja-JP" dirty="0"/>
              </a:p>
              <a:p>
                <a:pPr marL="0" indent="0">
                  <a:buNone/>
                </a:pPr>
                <a:r>
                  <a:rPr kumimoji="1" lang="ja-JP" altLang="en-US" dirty="0"/>
                  <a:t>京都タワー　</a:t>
                </a:r>
                <a14:m>
                  <m:oMath xmlns:m="http://schemas.openxmlformats.org/officeDocument/2006/math">
                    <m:r>
                      <a:rPr kumimoji="1" lang="en-US" altLang="ja-JP" i="1" dirty="0" smtClean="0">
                        <a:latin typeface="Cambria Math" panose="02040503050406030204" pitchFamily="18" charset="0"/>
                      </a:rPr>
                      <m:t>=</m:t>
                    </m:r>
                  </m:oMath>
                </a14:m>
                <a:r>
                  <a:rPr kumimoji="1" lang="ja-JP" altLang="en-US" dirty="0"/>
                  <a:t>　</a:t>
                </a:r>
                <a:r>
                  <a:rPr lang="en-US" altLang="ja-JP" dirty="0"/>
                  <a:t>[</a:t>
                </a:r>
                <a:r>
                  <a:rPr kumimoji="1" lang="en-US" altLang="ja-JP" dirty="0"/>
                  <a:t>1</a:t>
                </a:r>
                <a:r>
                  <a:rPr lang="en-US" altLang="ja-JP" dirty="0"/>
                  <a:t>, </a:t>
                </a:r>
                <a:r>
                  <a:rPr kumimoji="1" lang="en-US" altLang="ja-JP" dirty="0"/>
                  <a:t>1</a:t>
                </a:r>
                <a:r>
                  <a:rPr lang="en-US" altLang="ja-JP" dirty="0"/>
                  <a:t>, </a:t>
                </a:r>
                <a:r>
                  <a:rPr kumimoji="1" lang="en-US" altLang="ja-JP" dirty="0"/>
                  <a:t>0</a:t>
                </a:r>
                <a:r>
                  <a:rPr lang="en-US" altLang="ja-JP" dirty="0"/>
                  <a:t>, </a:t>
                </a:r>
                <a:r>
                  <a:rPr kumimoji="1" lang="en-US" altLang="ja-JP" dirty="0"/>
                  <a:t>0</a:t>
                </a:r>
                <a:r>
                  <a:rPr lang="en-US" altLang="ja-JP" dirty="0"/>
                  <a:t>, </a:t>
                </a:r>
                <a:r>
                  <a:rPr kumimoji="1" lang="en-US" altLang="ja-JP" dirty="0"/>
                  <a:t>1</a:t>
                </a:r>
                <a:r>
                  <a:rPr lang="en-US" altLang="ja-JP" dirty="0"/>
                  <a:t>, </a:t>
                </a:r>
                <a:r>
                  <a:rPr kumimoji="1" lang="en-US" altLang="ja-JP" dirty="0"/>
                  <a:t>0]</a:t>
                </a:r>
              </a:p>
              <a:p>
                <a:pPr marL="0" indent="0">
                  <a:buNone/>
                </a:pPr>
                <a:endParaRPr lang="en-US" altLang="ja-JP" dirty="0"/>
              </a:p>
              <a:p>
                <a:pPr marL="0" indent="0">
                  <a:buNone/>
                </a:pPr>
                <a:r>
                  <a:rPr lang="ja-JP" altLang="en-US" dirty="0"/>
                  <a:t>東京タワー　</a:t>
                </a:r>
                <a14:m>
                  <m:oMath xmlns:m="http://schemas.openxmlformats.org/officeDocument/2006/math">
                    <m:r>
                      <a:rPr lang="en-US" altLang="ja-JP" i="1" dirty="0" smtClean="0">
                        <a:latin typeface="Cambria Math" panose="02040503050406030204" pitchFamily="18" charset="0"/>
                      </a:rPr>
                      <m:t>=</m:t>
                    </m:r>
                  </m:oMath>
                </a14:m>
                <a:r>
                  <a:rPr lang="ja-JP" altLang="en-US" dirty="0"/>
                  <a:t>　</a:t>
                </a:r>
                <a:r>
                  <a:rPr lang="en-US" altLang="ja-JP" dirty="0"/>
                  <a:t>[0, 1, 1, 0, 1, 0]</a:t>
                </a:r>
              </a:p>
              <a:p>
                <a:pPr marL="0" indent="0">
                  <a:buNone/>
                </a:pPr>
                <a:endParaRPr kumimoji="1" lang="en-US" altLang="ja-JP" dirty="0"/>
              </a:p>
              <a:p>
                <a:pPr marL="0" indent="0">
                  <a:buNone/>
                </a:pPr>
                <a:r>
                  <a:rPr lang="ja-JP" altLang="en-US" dirty="0"/>
                  <a:t>東京スカイツリー　</a:t>
                </a:r>
                <a14:m>
                  <m:oMath xmlns:m="http://schemas.openxmlformats.org/officeDocument/2006/math">
                    <m:r>
                      <a:rPr lang="en-US" altLang="ja-JP" i="1" dirty="0" smtClean="0">
                        <a:latin typeface="Cambria Math" panose="02040503050406030204" pitchFamily="18" charset="0"/>
                      </a:rPr>
                      <m:t>=</m:t>
                    </m:r>
                  </m:oMath>
                </a14:m>
                <a:r>
                  <a:rPr lang="ja-JP" altLang="en-US" dirty="0"/>
                  <a:t>　</a:t>
                </a:r>
                <a:r>
                  <a:rPr lang="en-US" altLang="ja-JP" dirty="0"/>
                  <a:t>[0, 1, 1, 1, 0, 1]</a:t>
                </a:r>
              </a:p>
              <a:p>
                <a:pPr marL="0" indent="0" algn="ctr">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A947CC42-08C2-C481-DC67-BC6862DD861C}"/>
                  </a:ext>
                </a:extLst>
              </p:cNvPr>
              <p:cNvSpPr>
                <a:spLocks noGrp="1" noRot="1" noChangeAspect="1" noMove="1" noResize="1" noEditPoints="1" noAdjustHandles="1" noChangeArrowheads="1" noChangeShapeType="1" noTextEdit="1"/>
              </p:cNvSpPr>
              <p:nvPr>
                <p:ph idx="1"/>
              </p:nvPr>
            </p:nvSpPr>
            <p:spPr>
              <a:blipFill>
                <a:blip r:embed="rId3"/>
                <a:stretch>
                  <a:fillRect l="-109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51BD34A-2221-5F30-A3BC-F6437D10A87B}"/>
              </a:ext>
            </a:extLst>
          </p:cNvPr>
          <p:cNvSpPr>
            <a:spLocks noGrp="1"/>
          </p:cNvSpPr>
          <p:nvPr>
            <p:ph type="sldNum" sz="quarter" idx="12"/>
          </p:nvPr>
        </p:nvSpPr>
        <p:spPr/>
        <p:txBody>
          <a:bodyPr/>
          <a:lstStyle/>
          <a:p>
            <a:fld id="{3C83C733-A267-4C27-B924-90460700986B}" type="slidenum">
              <a:rPr kumimoji="1" lang="ja-JP" altLang="en-US" smtClean="0"/>
              <a:t>86</a:t>
            </a:fld>
            <a:endParaRPr kumimoji="1" lang="ja-JP" altLang="en-US"/>
          </a:p>
        </p:txBody>
      </p:sp>
      <p:graphicFrame>
        <p:nvGraphicFramePr>
          <p:cNvPr id="10" name="表 9">
            <a:extLst>
              <a:ext uri="{FF2B5EF4-FFF2-40B4-BE49-F238E27FC236}">
                <a16:creationId xmlns:a16="http://schemas.microsoft.com/office/drawing/2014/main" id="{DF13F6FD-E3EB-3404-1690-5ABF0712B4E8}"/>
              </a:ext>
            </a:extLst>
          </p:cNvPr>
          <p:cNvGraphicFramePr>
            <a:graphicFrameLocks noGrp="1"/>
          </p:cNvGraphicFramePr>
          <p:nvPr>
            <p:extLst>
              <p:ext uri="{D42A27DB-BD31-4B8C-83A1-F6EECF244321}">
                <p14:modId xmlns:p14="http://schemas.microsoft.com/office/powerpoint/2010/main" val="83542662"/>
              </p:ext>
            </p:extLst>
          </p:nvPr>
        </p:nvGraphicFramePr>
        <p:xfrm>
          <a:off x="251454" y="1115041"/>
          <a:ext cx="11683998" cy="1463040"/>
        </p:xfrm>
        <a:graphic>
          <a:graphicData uri="http://schemas.openxmlformats.org/drawingml/2006/table">
            <a:tbl>
              <a:tblPr firstRow="1" bandRow="1">
                <a:tableStyleId>{5940675A-B579-460E-94D1-54222C63F5DA}</a:tableStyleId>
              </a:tblPr>
              <a:tblGrid>
                <a:gridCol w="1947333">
                  <a:extLst>
                    <a:ext uri="{9D8B030D-6E8A-4147-A177-3AD203B41FA5}">
                      <a16:colId xmlns:a16="http://schemas.microsoft.com/office/drawing/2014/main" val="3337396704"/>
                    </a:ext>
                  </a:extLst>
                </a:gridCol>
                <a:gridCol w="1947333">
                  <a:extLst>
                    <a:ext uri="{9D8B030D-6E8A-4147-A177-3AD203B41FA5}">
                      <a16:colId xmlns:a16="http://schemas.microsoft.com/office/drawing/2014/main" val="3010919682"/>
                    </a:ext>
                  </a:extLst>
                </a:gridCol>
                <a:gridCol w="1947333">
                  <a:extLst>
                    <a:ext uri="{9D8B030D-6E8A-4147-A177-3AD203B41FA5}">
                      <a16:colId xmlns:a16="http://schemas.microsoft.com/office/drawing/2014/main" val="3076533367"/>
                    </a:ext>
                  </a:extLst>
                </a:gridCol>
                <a:gridCol w="1947333">
                  <a:extLst>
                    <a:ext uri="{9D8B030D-6E8A-4147-A177-3AD203B41FA5}">
                      <a16:colId xmlns:a16="http://schemas.microsoft.com/office/drawing/2014/main" val="511653942"/>
                    </a:ext>
                  </a:extLst>
                </a:gridCol>
                <a:gridCol w="1947333">
                  <a:extLst>
                    <a:ext uri="{9D8B030D-6E8A-4147-A177-3AD203B41FA5}">
                      <a16:colId xmlns:a16="http://schemas.microsoft.com/office/drawing/2014/main" val="2539583291"/>
                    </a:ext>
                  </a:extLst>
                </a:gridCol>
                <a:gridCol w="1947333">
                  <a:extLst>
                    <a:ext uri="{9D8B030D-6E8A-4147-A177-3AD203B41FA5}">
                      <a16:colId xmlns:a16="http://schemas.microsoft.com/office/drawing/2014/main" val="4067663419"/>
                    </a:ext>
                  </a:extLst>
                </a:gridCol>
              </a:tblGrid>
              <a:tr h="370840">
                <a:tc>
                  <a:txBody>
                    <a:bodyPr/>
                    <a:lstStyle/>
                    <a:p>
                      <a:pPr algn="ctr"/>
                      <a:r>
                        <a:rPr kumimoji="1" lang="ja-JP" altLang="en-US" sz="2800" dirty="0"/>
                        <a:t>京都</a:t>
                      </a:r>
                    </a:p>
                  </a:txBody>
                  <a:tcPr anchor="ctr"/>
                </a:tc>
                <a:tc>
                  <a:txBody>
                    <a:bodyPr/>
                    <a:lstStyle/>
                    <a:p>
                      <a:pPr algn="ctr"/>
                      <a:r>
                        <a:rPr kumimoji="1" lang="ja-JP" altLang="en-US" sz="2800" dirty="0"/>
                        <a:t>タワー</a:t>
                      </a:r>
                    </a:p>
                  </a:txBody>
                  <a:tcPr anchor="ctr"/>
                </a:tc>
                <a:tc>
                  <a:txBody>
                    <a:bodyPr/>
                    <a:lstStyle/>
                    <a:p>
                      <a:pPr algn="ctr"/>
                      <a:r>
                        <a:rPr kumimoji="1" lang="ja-JP" altLang="en-US" sz="2800" dirty="0"/>
                        <a:t>東京</a:t>
                      </a:r>
                    </a:p>
                  </a:txBody>
                  <a:tcPr anchor="ctr"/>
                </a:tc>
                <a:tc>
                  <a:txBody>
                    <a:bodyPr/>
                    <a:lstStyle/>
                    <a:p>
                      <a:pPr algn="ctr"/>
                      <a:r>
                        <a:rPr kumimoji="1" lang="ja-JP" altLang="en-US" sz="2800" dirty="0"/>
                        <a:t>きれい</a:t>
                      </a:r>
                    </a:p>
                  </a:txBody>
                  <a:tcPr anchor="ctr"/>
                </a:tc>
                <a:tc>
                  <a:txBody>
                    <a:bodyPr/>
                    <a:lstStyle/>
                    <a:p>
                      <a:pPr algn="ctr"/>
                      <a:r>
                        <a:rPr kumimoji="1" lang="ja-JP" altLang="en-US" sz="2800" dirty="0"/>
                        <a:t>さびれて</a:t>
                      </a:r>
                      <a:endParaRPr kumimoji="1" lang="en-US" altLang="ja-JP" sz="2800" dirty="0"/>
                    </a:p>
                    <a:p>
                      <a:pPr algn="ctr"/>
                      <a:r>
                        <a:rPr kumimoji="1" lang="ja-JP" altLang="en-US" sz="2800" dirty="0"/>
                        <a:t>いる</a:t>
                      </a:r>
                    </a:p>
                  </a:txBody>
                  <a:tcPr anchor="ctr"/>
                </a:tc>
                <a:tc>
                  <a:txBody>
                    <a:bodyPr/>
                    <a:lstStyle/>
                    <a:p>
                      <a:pPr algn="ctr"/>
                      <a:r>
                        <a:rPr kumimoji="1" lang="ja-JP" altLang="en-US" sz="2800" dirty="0"/>
                        <a:t>高い</a:t>
                      </a:r>
                    </a:p>
                  </a:txBody>
                  <a:tcPr anchor="ctr"/>
                </a:tc>
                <a:extLst>
                  <a:ext uri="{0D108BD9-81ED-4DB2-BD59-A6C34878D82A}">
                    <a16:rowId xmlns:a16="http://schemas.microsoft.com/office/drawing/2014/main" val="1686859843"/>
                  </a:ext>
                </a:extLst>
              </a:tr>
              <a:tr h="370840">
                <a:tc>
                  <a:txBody>
                    <a:bodyPr/>
                    <a:lstStyle/>
                    <a:p>
                      <a:pPr algn="ctr"/>
                      <a:r>
                        <a:rPr kumimoji="1" lang="en-US" altLang="ja-JP" sz="2800" dirty="0">
                          <a:latin typeface="+mn-ea"/>
                          <a:ea typeface="+mn-ea"/>
                          <a:cs typeface="Times New Roman" panose="02020603050405020304" pitchFamily="18" charset="0"/>
                        </a:rPr>
                        <a:t>0</a:t>
                      </a:r>
                      <a:endParaRPr kumimoji="1" lang="ja-JP" altLang="en-US" sz="2800" dirty="0">
                        <a:latin typeface="+mn-ea"/>
                        <a:ea typeface="+mn-ea"/>
                        <a:cs typeface="Times New Roman" panose="02020603050405020304" pitchFamily="18" charset="0"/>
                      </a:endParaRPr>
                    </a:p>
                  </a:txBody>
                  <a:tcPr anchor="ctr"/>
                </a:tc>
                <a:tc>
                  <a:txBody>
                    <a:bodyPr/>
                    <a:lstStyle/>
                    <a:p>
                      <a:pPr algn="ctr"/>
                      <a:r>
                        <a:rPr kumimoji="1" lang="en-US" altLang="ja-JP" sz="2800" dirty="0">
                          <a:latin typeface="+mn-ea"/>
                          <a:ea typeface="+mn-ea"/>
                          <a:cs typeface="Times New Roman" panose="02020603050405020304" pitchFamily="18" charset="0"/>
                        </a:rPr>
                        <a:t>1</a:t>
                      </a:r>
                      <a:endParaRPr kumimoji="1" lang="ja-JP" altLang="en-US" sz="2800" dirty="0">
                        <a:latin typeface="+mn-ea"/>
                        <a:ea typeface="+mn-ea"/>
                        <a:cs typeface="Times New Roman" panose="02020603050405020304" pitchFamily="18" charset="0"/>
                      </a:endParaRPr>
                    </a:p>
                  </a:txBody>
                  <a:tcPr anchor="ctr"/>
                </a:tc>
                <a:tc>
                  <a:txBody>
                    <a:bodyPr/>
                    <a:lstStyle/>
                    <a:p>
                      <a:pPr algn="ctr"/>
                      <a:r>
                        <a:rPr kumimoji="1" lang="en-US" altLang="ja-JP" sz="2800" dirty="0">
                          <a:latin typeface="+mn-ea"/>
                          <a:ea typeface="+mn-ea"/>
                          <a:cs typeface="Times New Roman" panose="02020603050405020304" pitchFamily="18" charset="0"/>
                        </a:rPr>
                        <a:t>2</a:t>
                      </a:r>
                      <a:endParaRPr kumimoji="1" lang="ja-JP" altLang="en-US" sz="2800" dirty="0">
                        <a:latin typeface="+mn-ea"/>
                        <a:ea typeface="+mn-ea"/>
                        <a:cs typeface="Times New Roman" panose="02020603050405020304" pitchFamily="18" charset="0"/>
                      </a:endParaRPr>
                    </a:p>
                  </a:txBody>
                  <a:tcPr anchor="ctr"/>
                </a:tc>
                <a:tc>
                  <a:txBody>
                    <a:bodyPr/>
                    <a:lstStyle/>
                    <a:p>
                      <a:pPr algn="ctr"/>
                      <a:r>
                        <a:rPr kumimoji="1" lang="en-US" altLang="ja-JP" sz="2800" dirty="0">
                          <a:latin typeface="+mn-ea"/>
                          <a:ea typeface="+mn-ea"/>
                          <a:cs typeface="Times New Roman" panose="02020603050405020304" pitchFamily="18" charset="0"/>
                        </a:rPr>
                        <a:t>3</a:t>
                      </a:r>
                      <a:endParaRPr kumimoji="1" lang="ja-JP" altLang="en-US" sz="2800" dirty="0">
                        <a:latin typeface="+mn-ea"/>
                        <a:ea typeface="+mn-ea"/>
                        <a:cs typeface="Times New Roman" panose="02020603050405020304" pitchFamily="18" charset="0"/>
                      </a:endParaRPr>
                    </a:p>
                  </a:txBody>
                  <a:tcPr anchor="ctr"/>
                </a:tc>
                <a:tc>
                  <a:txBody>
                    <a:bodyPr/>
                    <a:lstStyle/>
                    <a:p>
                      <a:pPr algn="ctr"/>
                      <a:r>
                        <a:rPr kumimoji="1" lang="en-US" altLang="ja-JP" sz="2800" dirty="0">
                          <a:latin typeface="+mn-ea"/>
                          <a:ea typeface="+mn-ea"/>
                          <a:cs typeface="Times New Roman" panose="02020603050405020304" pitchFamily="18" charset="0"/>
                        </a:rPr>
                        <a:t>4</a:t>
                      </a:r>
                      <a:endParaRPr kumimoji="1" lang="ja-JP" altLang="en-US" sz="2800" dirty="0">
                        <a:latin typeface="+mn-ea"/>
                        <a:ea typeface="+mn-ea"/>
                        <a:cs typeface="Times New Roman" panose="02020603050405020304" pitchFamily="18" charset="0"/>
                      </a:endParaRPr>
                    </a:p>
                  </a:txBody>
                  <a:tcPr anchor="ctr"/>
                </a:tc>
                <a:tc>
                  <a:txBody>
                    <a:bodyPr/>
                    <a:lstStyle/>
                    <a:p>
                      <a:pPr algn="ctr"/>
                      <a:r>
                        <a:rPr kumimoji="1" lang="en-US" altLang="ja-JP" sz="2800" dirty="0">
                          <a:latin typeface="+mn-ea"/>
                          <a:ea typeface="+mn-ea"/>
                          <a:cs typeface="Times New Roman" panose="02020603050405020304" pitchFamily="18" charset="0"/>
                        </a:rPr>
                        <a:t>5</a:t>
                      </a:r>
                      <a:endParaRPr kumimoji="1" lang="ja-JP" altLang="en-US" sz="2800" dirty="0">
                        <a:latin typeface="+mn-ea"/>
                        <a:ea typeface="+mn-ea"/>
                        <a:cs typeface="Times New Roman" panose="02020603050405020304" pitchFamily="18" charset="0"/>
                      </a:endParaRPr>
                    </a:p>
                  </a:txBody>
                  <a:tcPr anchor="ctr"/>
                </a:tc>
                <a:extLst>
                  <a:ext uri="{0D108BD9-81ED-4DB2-BD59-A6C34878D82A}">
                    <a16:rowId xmlns:a16="http://schemas.microsoft.com/office/drawing/2014/main" val="1397804917"/>
                  </a:ext>
                </a:extLst>
              </a:tr>
            </a:tbl>
          </a:graphicData>
        </a:graphic>
      </p:graphicFrame>
    </p:spTree>
    <p:extLst>
      <p:ext uri="{BB962C8B-B14F-4D97-AF65-F5344CB8AC3E}">
        <p14:creationId xmlns:p14="http://schemas.microsoft.com/office/powerpoint/2010/main" val="37413097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C378A-9A91-9B79-5839-59658C220FE7}"/>
              </a:ext>
            </a:extLst>
          </p:cNvPr>
          <p:cNvSpPr>
            <a:spLocks noGrp="1"/>
          </p:cNvSpPr>
          <p:nvPr>
            <p:ph type="title"/>
          </p:nvPr>
        </p:nvSpPr>
        <p:spPr/>
        <p:txBody>
          <a:bodyPr/>
          <a:lstStyle/>
          <a:p>
            <a:r>
              <a:rPr kumimoji="1" lang="ja-JP" altLang="en-US" dirty="0"/>
              <a:t>時系列データについて</a:t>
            </a:r>
          </a:p>
        </p:txBody>
      </p:sp>
      <p:sp>
        <p:nvSpPr>
          <p:cNvPr id="3" name="コンテンツ プレースホルダー 2">
            <a:extLst>
              <a:ext uri="{FF2B5EF4-FFF2-40B4-BE49-F238E27FC236}">
                <a16:creationId xmlns:a16="http://schemas.microsoft.com/office/drawing/2014/main" id="{C6461A47-40C4-0764-7043-94250BC9764E}"/>
              </a:ext>
            </a:extLst>
          </p:cNvPr>
          <p:cNvSpPr>
            <a:spLocks noGrp="1"/>
          </p:cNvSpPr>
          <p:nvPr>
            <p:ph idx="1"/>
          </p:nvPr>
        </p:nvSpPr>
        <p:spPr/>
        <p:txBody>
          <a:bodyPr>
            <a:normAutofit/>
          </a:bodyPr>
          <a:lstStyle/>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r>
              <a:rPr kumimoji="1" lang="ja-JP" altLang="en-US" dirty="0"/>
              <a:t>清水寺（左）と天王寺公園（右）の時系列データの一部</a:t>
            </a:r>
            <a:endParaRPr kumimoji="1" lang="en-US" altLang="ja-JP" dirty="0"/>
          </a:p>
          <a:p>
            <a:pPr marL="0" indent="0">
              <a:buNone/>
            </a:pPr>
            <a:r>
              <a:rPr lang="ja-JP" altLang="en-US" spc="-100" dirty="0"/>
              <a:t>➡</a:t>
            </a:r>
            <a:r>
              <a:rPr lang="ja-JP" altLang="en-US" dirty="0"/>
              <a:t>観光地が活性化する時期のパターン</a:t>
            </a:r>
            <a:endParaRPr lang="en-US" altLang="ja-JP" spc="-100" dirty="0"/>
          </a:p>
          <a:p>
            <a:pPr marL="0" indent="0">
              <a:buNone/>
            </a:pPr>
            <a:r>
              <a:rPr lang="ja-JP" altLang="en-US" dirty="0"/>
              <a:t>知恵袋・ブログで対象となる観光地に関する投稿の時系列データを取得</a:t>
            </a:r>
            <a:endParaRPr lang="en-US" altLang="ja-JP" spc="-100" dirty="0"/>
          </a:p>
          <a:p>
            <a:pPr marL="0" indent="0">
              <a:buNone/>
            </a:pPr>
            <a:r>
              <a:rPr kumimoji="1" lang="ja-JP" altLang="en-US" spc="-100" dirty="0"/>
              <a:t>➡</a:t>
            </a:r>
            <a:r>
              <a:rPr lang="ja-JP" altLang="en-US" dirty="0"/>
              <a:t>観光地の活性化の度合いを特徴として捉えることができる</a:t>
            </a:r>
            <a:endParaRPr kumimoji="1" lang="ja-JP" altLang="en-US" spc="-100" dirty="0"/>
          </a:p>
        </p:txBody>
      </p:sp>
      <p:sp>
        <p:nvSpPr>
          <p:cNvPr id="4" name="スライド番号プレースホルダー 3">
            <a:extLst>
              <a:ext uri="{FF2B5EF4-FFF2-40B4-BE49-F238E27FC236}">
                <a16:creationId xmlns:a16="http://schemas.microsoft.com/office/drawing/2014/main" id="{177433AF-7EB0-C020-2626-EBB9C272B5CE}"/>
              </a:ext>
            </a:extLst>
          </p:cNvPr>
          <p:cNvSpPr>
            <a:spLocks noGrp="1"/>
          </p:cNvSpPr>
          <p:nvPr>
            <p:ph type="sldNum" sz="quarter" idx="12"/>
          </p:nvPr>
        </p:nvSpPr>
        <p:spPr/>
        <p:txBody>
          <a:bodyPr/>
          <a:lstStyle/>
          <a:p>
            <a:fld id="{3C83C733-A267-4C27-B924-90460700986B}" type="slidenum">
              <a:rPr lang="ja-JP" altLang="en-US" smtClean="0"/>
              <a:pPr/>
              <a:t>87</a:t>
            </a:fld>
            <a:endParaRPr lang="ja-JP" altLang="en-US"/>
          </a:p>
        </p:txBody>
      </p:sp>
      <p:pic>
        <p:nvPicPr>
          <p:cNvPr id="8" name="図 7">
            <a:extLst>
              <a:ext uri="{FF2B5EF4-FFF2-40B4-BE49-F238E27FC236}">
                <a16:creationId xmlns:a16="http://schemas.microsoft.com/office/drawing/2014/main" id="{58A69C9D-0E09-1B4E-4509-379141375888}"/>
              </a:ext>
            </a:extLst>
          </p:cNvPr>
          <p:cNvPicPr>
            <a:picLocks noChangeAspect="1"/>
          </p:cNvPicPr>
          <p:nvPr/>
        </p:nvPicPr>
        <p:blipFill>
          <a:blip r:embed="rId3"/>
          <a:stretch>
            <a:fillRect/>
          </a:stretch>
        </p:blipFill>
        <p:spPr>
          <a:xfrm>
            <a:off x="3071664" y="1058429"/>
            <a:ext cx="5887516" cy="2802619"/>
          </a:xfrm>
          <a:prstGeom prst="rect">
            <a:avLst/>
          </a:prstGeom>
        </p:spPr>
      </p:pic>
    </p:spTree>
    <p:extLst>
      <p:ext uri="{BB962C8B-B14F-4D97-AF65-F5344CB8AC3E}">
        <p14:creationId xmlns:p14="http://schemas.microsoft.com/office/powerpoint/2010/main" val="925355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F65D2-42E5-506C-DBD1-B8B55FA2BA79}"/>
              </a:ext>
            </a:extLst>
          </p:cNvPr>
          <p:cNvSpPr>
            <a:spLocks noGrp="1"/>
          </p:cNvSpPr>
          <p:nvPr>
            <p:ph type="title"/>
          </p:nvPr>
        </p:nvSpPr>
        <p:spPr/>
        <p:txBody>
          <a:bodyPr/>
          <a:lstStyle/>
          <a:p>
            <a:r>
              <a:rPr kumimoji="1" lang="ja-JP" altLang="en-US" dirty="0"/>
              <a:t>カテゴリ情報について</a:t>
            </a:r>
          </a:p>
        </p:txBody>
      </p:sp>
      <p:sp>
        <p:nvSpPr>
          <p:cNvPr id="3" name="コンテンツ プレースホルダー 2">
            <a:extLst>
              <a:ext uri="{FF2B5EF4-FFF2-40B4-BE49-F238E27FC236}">
                <a16:creationId xmlns:a16="http://schemas.microsoft.com/office/drawing/2014/main" id="{57F362CD-988B-8670-806A-06A4927CD14C}"/>
              </a:ext>
            </a:extLst>
          </p:cNvPr>
          <p:cNvSpPr>
            <a:spLocks noGrp="1"/>
          </p:cNvSpPr>
          <p:nvPr>
            <p:ph idx="1"/>
          </p:nvPr>
        </p:nvSpPr>
        <p:spPr/>
        <p:txBody>
          <a:bodyPr>
            <a:normAutofit/>
          </a:bodyPr>
          <a:lstStyle/>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r>
              <a:rPr lang="ja-JP" altLang="en-US" dirty="0"/>
              <a:t>東京タワーのカテゴリ情報</a:t>
            </a:r>
            <a:endParaRPr kumimoji="1" lang="en-US" altLang="ja-JP" dirty="0"/>
          </a:p>
          <a:p>
            <a:pPr marL="0" indent="0">
              <a:buNone/>
            </a:pPr>
            <a:r>
              <a:rPr lang="ja-JP" altLang="en-US" spc="-100" dirty="0"/>
              <a:t>➡知恵袋上でのカテゴリを使用する</a:t>
            </a:r>
            <a:endParaRPr kumimoji="1" lang="ja-JP" altLang="en-US" spc="-100" dirty="0"/>
          </a:p>
          <a:p>
            <a:endParaRPr kumimoji="1" lang="ja-JP" altLang="en-US" dirty="0"/>
          </a:p>
        </p:txBody>
      </p:sp>
      <p:sp>
        <p:nvSpPr>
          <p:cNvPr id="4" name="スライド番号プレースホルダー 3">
            <a:extLst>
              <a:ext uri="{FF2B5EF4-FFF2-40B4-BE49-F238E27FC236}">
                <a16:creationId xmlns:a16="http://schemas.microsoft.com/office/drawing/2014/main" id="{B2EE6A93-8A69-295C-020E-F2883332D9DA}"/>
              </a:ext>
            </a:extLst>
          </p:cNvPr>
          <p:cNvSpPr>
            <a:spLocks noGrp="1"/>
          </p:cNvSpPr>
          <p:nvPr>
            <p:ph type="sldNum" sz="quarter" idx="12"/>
          </p:nvPr>
        </p:nvSpPr>
        <p:spPr/>
        <p:txBody>
          <a:bodyPr/>
          <a:lstStyle/>
          <a:p>
            <a:fld id="{3C83C733-A267-4C27-B924-90460700986B}" type="slidenum">
              <a:rPr lang="ja-JP" altLang="en-US" smtClean="0"/>
              <a:pPr/>
              <a:t>88</a:t>
            </a:fld>
            <a:endParaRPr lang="ja-JP" altLang="en-US"/>
          </a:p>
        </p:txBody>
      </p:sp>
      <p:pic>
        <p:nvPicPr>
          <p:cNvPr id="8" name="図 7">
            <a:extLst>
              <a:ext uri="{FF2B5EF4-FFF2-40B4-BE49-F238E27FC236}">
                <a16:creationId xmlns:a16="http://schemas.microsoft.com/office/drawing/2014/main" id="{2BDB2992-FB1A-3146-40C5-E29227E18F3E}"/>
              </a:ext>
            </a:extLst>
          </p:cNvPr>
          <p:cNvPicPr>
            <a:picLocks noChangeAspect="1"/>
          </p:cNvPicPr>
          <p:nvPr/>
        </p:nvPicPr>
        <p:blipFill>
          <a:blip r:embed="rId3"/>
          <a:stretch>
            <a:fillRect/>
          </a:stretch>
        </p:blipFill>
        <p:spPr>
          <a:xfrm>
            <a:off x="2150359" y="1025008"/>
            <a:ext cx="7886189" cy="2894848"/>
          </a:xfrm>
          <a:prstGeom prst="rect">
            <a:avLst/>
          </a:prstGeom>
        </p:spPr>
      </p:pic>
    </p:spTree>
    <p:extLst>
      <p:ext uri="{BB962C8B-B14F-4D97-AF65-F5344CB8AC3E}">
        <p14:creationId xmlns:p14="http://schemas.microsoft.com/office/powerpoint/2010/main" val="37560244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0BD95-15B3-922E-8F86-43576DDF50CC}"/>
              </a:ext>
            </a:extLst>
          </p:cNvPr>
          <p:cNvSpPr>
            <a:spLocks noGrp="1"/>
          </p:cNvSpPr>
          <p:nvPr>
            <p:ph type="title"/>
          </p:nvPr>
        </p:nvSpPr>
        <p:spPr/>
        <p:txBody>
          <a:bodyPr>
            <a:normAutofit/>
          </a:bodyPr>
          <a:lstStyle/>
          <a:p>
            <a:r>
              <a:rPr kumimoji="1" lang="ja-JP" altLang="en-US" dirty="0"/>
              <a:t>地図画像について</a:t>
            </a:r>
          </a:p>
        </p:txBody>
      </p:sp>
      <p:sp>
        <p:nvSpPr>
          <p:cNvPr id="3" name="コンテンツ プレースホルダー 2">
            <a:extLst>
              <a:ext uri="{FF2B5EF4-FFF2-40B4-BE49-F238E27FC236}">
                <a16:creationId xmlns:a16="http://schemas.microsoft.com/office/drawing/2014/main" id="{773C004E-E95F-FF93-7EC6-332FB706ABB9}"/>
              </a:ext>
            </a:extLst>
          </p:cNvPr>
          <p:cNvSpPr>
            <a:spLocks noGrp="1"/>
          </p:cNvSpPr>
          <p:nvPr>
            <p:ph idx="1"/>
          </p:nvPr>
        </p:nvSpPr>
        <p:spPr/>
        <p:txBody>
          <a:bodyPr>
            <a:normAutofit lnSpcReduction="10000"/>
          </a:bodyPr>
          <a:lstStyle/>
          <a:p>
            <a:pPr marL="0" indent="0" algn="ctr">
              <a:buNone/>
            </a:pPr>
            <a:endParaRPr lang="en-US" altLang="ja-JP" dirty="0"/>
          </a:p>
          <a:p>
            <a:pPr marL="0" indent="0" algn="ctr">
              <a:buNone/>
            </a:pPr>
            <a:endParaRPr lang="en-US" altLang="ja-JP" dirty="0"/>
          </a:p>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r>
              <a:rPr kumimoji="1" lang="ja-JP" altLang="en-US" dirty="0"/>
              <a:t>福岡タワー（左：標準マップ</a:t>
            </a:r>
            <a:r>
              <a:rPr lang="ja-JP" altLang="en-US" dirty="0"/>
              <a:t>　</a:t>
            </a:r>
            <a:r>
              <a:rPr kumimoji="1" lang="ja-JP" altLang="en-US" dirty="0"/>
              <a:t>右：ナイトマップ）</a:t>
            </a:r>
            <a:endParaRPr kumimoji="1" lang="en-US" altLang="ja-JP" dirty="0"/>
          </a:p>
          <a:p>
            <a:pPr marL="0" indent="0">
              <a:buNone/>
            </a:pPr>
            <a:r>
              <a:rPr lang="ja-JP" altLang="en-US" spc="-100" dirty="0"/>
              <a:t>➡地図画像の色情報</a:t>
            </a:r>
            <a:endParaRPr lang="en-US" altLang="ja-JP" spc="-100" dirty="0"/>
          </a:p>
          <a:p>
            <a:pPr marL="0" indent="0">
              <a:buNone/>
            </a:pPr>
            <a:r>
              <a:rPr lang="ja-JP" altLang="en-US" spc="-100" dirty="0"/>
              <a:t>（</a:t>
            </a:r>
            <a:r>
              <a:rPr lang="en-US" altLang="ja-JP" spc="-100" dirty="0"/>
              <a:t>HTML</a:t>
            </a:r>
            <a:r>
              <a:rPr lang="ja-JP" altLang="en-US" spc="-100" dirty="0"/>
              <a:t>色で表現されるカラーコードとその使用回数）を抽出する</a:t>
            </a:r>
            <a:endParaRPr lang="en-US" altLang="ja-JP" spc="-100" dirty="0"/>
          </a:p>
          <a:p>
            <a:pPr marL="0" indent="0">
              <a:buNone/>
            </a:pPr>
            <a:r>
              <a:rPr kumimoji="1" lang="ja-JP" altLang="en-US" spc="-100" dirty="0"/>
              <a:t>➡各要素にカラーコードの使用回数の値を使用し，マップベクトルとしてベクトルにしている</a:t>
            </a:r>
          </a:p>
        </p:txBody>
      </p:sp>
      <p:sp>
        <p:nvSpPr>
          <p:cNvPr id="4" name="スライド番号プレースホルダー 3">
            <a:extLst>
              <a:ext uri="{FF2B5EF4-FFF2-40B4-BE49-F238E27FC236}">
                <a16:creationId xmlns:a16="http://schemas.microsoft.com/office/drawing/2014/main" id="{33D67D22-685A-9C40-3708-55993ACBDA8D}"/>
              </a:ext>
            </a:extLst>
          </p:cNvPr>
          <p:cNvSpPr>
            <a:spLocks noGrp="1"/>
          </p:cNvSpPr>
          <p:nvPr>
            <p:ph type="sldNum" sz="quarter" idx="12"/>
          </p:nvPr>
        </p:nvSpPr>
        <p:spPr/>
        <p:txBody>
          <a:bodyPr/>
          <a:lstStyle/>
          <a:p>
            <a:fld id="{3C83C733-A267-4C27-B924-90460700986B}" type="slidenum">
              <a:rPr lang="ja-JP" altLang="en-US" smtClean="0"/>
              <a:pPr/>
              <a:t>89</a:t>
            </a:fld>
            <a:endParaRPr lang="ja-JP" altLang="en-US"/>
          </a:p>
        </p:txBody>
      </p:sp>
      <p:pic>
        <p:nvPicPr>
          <p:cNvPr id="6" name="図 5">
            <a:extLst>
              <a:ext uri="{FF2B5EF4-FFF2-40B4-BE49-F238E27FC236}">
                <a16:creationId xmlns:a16="http://schemas.microsoft.com/office/drawing/2014/main" id="{7B732620-0F9A-7116-8712-E9AE6BFDBFB9}"/>
              </a:ext>
            </a:extLst>
          </p:cNvPr>
          <p:cNvPicPr>
            <a:picLocks noChangeAspect="1"/>
          </p:cNvPicPr>
          <p:nvPr/>
        </p:nvPicPr>
        <p:blipFill>
          <a:blip r:embed="rId3"/>
          <a:stretch>
            <a:fillRect/>
          </a:stretch>
        </p:blipFill>
        <p:spPr>
          <a:xfrm>
            <a:off x="3531460" y="1058429"/>
            <a:ext cx="5129080" cy="2492984"/>
          </a:xfrm>
          <a:prstGeom prst="rect">
            <a:avLst/>
          </a:prstGeom>
        </p:spPr>
      </p:pic>
    </p:spTree>
    <p:extLst>
      <p:ext uri="{BB962C8B-B14F-4D97-AF65-F5344CB8AC3E}">
        <p14:creationId xmlns:p14="http://schemas.microsoft.com/office/powerpoint/2010/main" val="1336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81CD9-13C9-E6D9-350F-F87D8D31B57B}"/>
              </a:ext>
            </a:extLst>
          </p:cNvPr>
          <p:cNvSpPr>
            <a:spLocks noGrp="1"/>
          </p:cNvSpPr>
          <p:nvPr>
            <p:ph type="title"/>
          </p:nvPr>
        </p:nvSpPr>
        <p:spPr/>
        <p:txBody>
          <a:bodyPr>
            <a:normAutofit/>
          </a:bodyPr>
          <a:lstStyle/>
          <a:p>
            <a:r>
              <a:rPr lang="ja-JP" altLang="en-US" dirty="0">
                <a:latin typeface="+mn-ea"/>
                <a:ea typeface="+mn-ea"/>
              </a:rPr>
              <a:t>先行研究</a:t>
            </a:r>
            <a:r>
              <a:rPr lang="en-US" altLang="ja-JP" dirty="0">
                <a:latin typeface="+mn-ea"/>
                <a:ea typeface="+mn-ea"/>
              </a:rPr>
              <a:t>[1]</a:t>
            </a:r>
            <a:r>
              <a:rPr lang="ja-JP" altLang="en-US" dirty="0">
                <a:latin typeface="+mn-ea"/>
                <a:ea typeface="+mn-ea"/>
              </a:rPr>
              <a:t>の</a:t>
            </a:r>
            <a:r>
              <a:rPr kumimoji="1" lang="ja-JP" altLang="en-US" dirty="0">
                <a:latin typeface="+mn-ea"/>
                <a:ea typeface="+mn-ea"/>
              </a:rPr>
              <a:t>推薦方法</a:t>
            </a:r>
          </a:p>
        </p:txBody>
      </p:sp>
      <p:sp>
        <p:nvSpPr>
          <p:cNvPr id="4" name="スライド番号プレースホルダー 3">
            <a:extLst>
              <a:ext uri="{FF2B5EF4-FFF2-40B4-BE49-F238E27FC236}">
                <a16:creationId xmlns:a16="http://schemas.microsoft.com/office/drawing/2014/main" id="{789040B7-06E2-FBD8-201E-7E4244AFF33A}"/>
              </a:ext>
            </a:extLst>
          </p:cNvPr>
          <p:cNvSpPr>
            <a:spLocks noGrp="1"/>
          </p:cNvSpPr>
          <p:nvPr>
            <p:ph type="sldNum" sz="quarter" idx="12"/>
          </p:nvPr>
        </p:nvSpPr>
        <p:spPr/>
        <p:txBody>
          <a:bodyPr/>
          <a:lstStyle/>
          <a:p>
            <a:fld id="{3C83C733-A267-4C27-B924-90460700986B}" type="slidenum">
              <a:rPr lang="ja-JP" altLang="en-US" smtClean="0"/>
              <a:pPr/>
              <a:t>9</a:t>
            </a:fld>
            <a:endParaRPr lang="ja-JP" altLang="en-US" dirty="0"/>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D098BBB-6E57-CC16-22CC-02E0B02BCCFA}"/>
                  </a:ext>
                </a:extLst>
              </p:cNvPr>
              <p:cNvSpPr/>
              <p:nvPr/>
            </p:nvSpPr>
            <p:spPr>
              <a:xfrm>
                <a:off x="1442650" y="1056790"/>
                <a:ext cx="9306699" cy="118214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a:t>[</a:t>
                </a:r>
                <a:r>
                  <a:rPr kumimoji="1" lang="ja-JP" altLang="en-US" sz="2800" dirty="0"/>
                  <a:t>新宿御苑ベクトル</a:t>
                </a:r>
                <a:r>
                  <a:rPr kumimoji="1" lang="en-US" altLang="ja-JP" sz="2800" dirty="0"/>
                  <a:t>]</a:t>
                </a:r>
                <a14:m>
                  <m:oMath xmlns:m="http://schemas.openxmlformats.org/officeDocument/2006/math">
                    <m:r>
                      <a:rPr kumimoji="1" lang="en-US" altLang="ja-JP" sz="2800" i="1" dirty="0" smtClean="0">
                        <a:latin typeface="Cambria Math" panose="02040503050406030204" pitchFamily="18" charset="0"/>
                      </a:rPr>
                      <m:t>−</m:t>
                    </m:r>
                  </m:oMath>
                </a14:m>
                <a:r>
                  <a:rPr kumimoji="1" lang="en-US" altLang="ja-JP" sz="2800" dirty="0"/>
                  <a:t>[</a:t>
                </a:r>
                <a:r>
                  <a:rPr kumimoji="1" lang="ja-JP" altLang="en-US" sz="2800" dirty="0"/>
                  <a:t>東京都ベクトル</a:t>
                </a:r>
                <a:r>
                  <a:rPr kumimoji="1" lang="en-US" altLang="ja-JP" sz="2800" dirty="0"/>
                  <a:t>]</a:t>
                </a:r>
                <a14:m>
                  <m:oMath xmlns:m="http://schemas.openxmlformats.org/officeDocument/2006/math">
                    <m:r>
                      <a:rPr kumimoji="1" lang="en-US" altLang="ja-JP" sz="2800" i="1" dirty="0" smtClean="0">
                        <a:latin typeface="Cambria Math" panose="02040503050406030204" pitchFamily="18" charset="0"/>
                      </a:rPr>
                      <m:t>+</m:t>
                    </m:r>
                  </m:oMath>
                </a14:m>
                <a:r>
                  <a:rPr kumimoji="1" lang="en-US" altLang="ja-JP" sz="2800" dirty="0"/>
                  <a:t>[</a:t>
                </a:r>
                <a:r>
                  <a:rPr lang="ja-JP" altLang="en-US" sz="2800" dirty="0"/>
                  <a:t>大阪府</a:t>
                </a:r>
                <a:r>
                  <a:rPr kumimoji="1" lang="ja-JP" altLang="en-US" sz="2800" dirty="0"/>
                  <a:t>ベクトル</a:t>
                </a:r>
                <a:r>
                  <a:rPr kumimoji="1" lang="en-US" altLang="ja-JP" sz="2800" dirty="0"/>
                  <a:t>]</a:t>
                </a:r>
                <a:r>
                  <a:rPr kumimoji="1" lang="ja-JP" altLang="en-US" sz="2800" dirty="0"/>
                  <a:t>と</a:t>
                </a:r>
                <a:r>
                  <a:rPr lang="ja-JP" altLang="en-US" sz="2800" dirty="0"/>
                  <a:t>全ての観光地ベクトル</a:t>
                </a:r>
                <a:endParaRPr kumimoji="1" lang="en-US" altLang="ja-JP" sz="2800" dirty="0"/>
              </a:p>
            </p:txBody>
          </p:sp>
        </mc:Choice>
        <mc:Fallback xmlns="">
          <p:sp>
            <p:nvSpPr>
              <p:cNvPr id="10" name="正方形/長方形 9">
                <a:extLst>
                  <a:ext uri="{FF2B5EF4-FFF2-40B4-BE49-F238E27FC236}">
                    <a16:creationId xmlns:a16="http://schemas.microsoft.com/office/drawing/2014/main" id="{DD098BBB-6E57-CC16-22CC-02E0B02BCCFA}"/>
                  </a:ext>
                </a:extLst>
              </p:cNvPr>
              <p:cNvSpPr>
                <a:spLocks noRot="1" noChangeAspect="1" noMove="1" noResize="1" noEditPoints="1" noAdjustHandles="1" noChangeArrowheads="1" noChangeShapeType="1" noTextEdit="1"/>
              </p:cNvSpPr>
              <p:nvPr/>
            </p:nvSpPr>
            <p:spPr>
              <a:xfrm>
                <a:off x="1442650" y="1056790"/>
                <a:ext cx="9306699" cy="1182144"/>
              </a:xfrm>
              <a:prstGeom prst="rect">
                <a:avLst/>
              </a:prstGeom>
              <a:blipFill>
                <a:blip r:embed="rId4"/>
                <a:stretch>
                  <a:fillRect l="-458" r="-458" b="-2551"/>
                </a:stretch>
              </a:blipFill>
              <a:ln w="12700"/>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64076255-E583-2382-8132-578D9DAEA3F4}"/>
              </a:ext>
            </a:extLst>
          </p:cNvPr>
          <p:cNvSpPr txBox="1"/>
          <p:nvPr/>
        </p:nvSpPr>
        <p:spPr>
          <a:xfrm>
            <a:off x="3391071" y="4971619"/>
            <a:ext cx="2392382" cy="830997"/>
          </a:xfrm>
          <a:prstGeom prst="rect">
            <a:avLst/>
          </a:prstGeom>
          <a:noFill/>
        </p:spPr>
        <p:txBody>
          <a:bodyPr wrap="square">
            <a:spAutoFit/>
          </a:bodyPr>
          <a:lstStyle/>
          <a:p>
            <a:pPr algn="ctr"/>
            <a:r>
              <a:rPr lang="zh-TW" altLang="en-US" sz="2400" dirty="0">
                <a:latin typeface="YuGothic"/>
              </a:rPr>
              <a:t>京都府立植物園</a:t>
            </a:r>
          </a:p>
          <a:p>
            <a:pPr algn="ctr"/>
            <a:r>
              <a:rPr lang="ja-JP" altLang="en-US" sz="2400" dirty="0">
                <a:latin typeface="YuGothic"/>
              </a:rPr>
              <a:t>京都府</a:t>
            </a:r>
            <a:endParaRPr lang="ja-JP" altLang="en-US" sz="2400" dirty="0"/>
          </a:p>
        </p:txBody>
      </p:sp>
      <p:sp>
        <p:nvSpPr>
          <p:cNvPr id="12" name="テキスト ボックス 11">
            <a:extLst>
              <a:ext uri="{FF2B5EF4-FFF2-40B4-BE49-F238E27FC236}">
                <a16:creationId xmlns:a16="http://schemas.microsoft.com/office/drawing/2014/main" id="{54401805-7EF4-74FF-3826-A49FD986AB2B}"/>
              </a:ext>
            </a:extLst>
          </p:cNvPr>
          <p:cNvSpPr txBox="1"/>
          <p:nvPr/>
        </p:nvSpPr>
        <p:spPr>
          <a:xfrm>
            <a:off x="9082824" y="4973285"/>
            <a:ext cx="2673080" cy="830997"/>
          </a:xfrm>
          <a:prstGeom prst="rect">
            <a:avLst/>
          </a:prstGeom>
          <a:noFill/>
        </p:spPr>
        <p:txBody>
          <a:bodyPr wrap="square">
            <a:spAutoFit/>
          </a:bodyPr>
          <a:lstStyle/>
          <a:p>
            <a:pPr algn="ctr"/>
            <a:r>
              <a:rPr lang="ja-JP" altLang="en-US" sz="2400" dirty="0">
                <a:solidFill>
                  <a:srgbClr val="FF0000"/>
                </a:solidFill>
                <a:latin typeface="YuGothic"/>
              </a:rPr>
              <a:t>大阪城西の丸庭園</a:t>
            </a:r>
          </a:p>
          <a:p>
            <a:pPr algn="ctr"/>
            <a:r>
              <a:rPr lang="ja-JP" altLang="en-US" sz="2400" dirty="0">
                <a:solidFill>
                  <a:srgbClr val="FF0000"/>
                </a:solidFill>
                <a:latin typeface="YuGothic"/>
              </a:rPr>
              <a:t>大阪府</a:t>
            </a:r>
            <a:endParaRPr lang="ja-JP" altLang="en-US" sz="2400" dirty="0">
              <a:solidFill>
                <a:srgbClr val="FF0000"/>
              </a:solidFill>
            </a:endParaRPr>
          </a:p>
        </p:txBody>
      </p:sp>
      <p:sp>
        <p:nvSpPr>
          <p:cNvPr id="13" name="テキスト ボックス 12">
            <a:extLst>
              <a:ext uri="{FF2B5EF4-FFF2-40B4-BE49-F238E27FC236}">
                <a16:creationId xmlns:a16="http://schemas.microsoft.com/office/drawing/2014/main" id="{7EFFCCB0-254D-A9B5-1887-E9464D1A95F7}"/>
              </a:ext>
            </a:extLst>
          </p:cNvPr>
          <p:cNvSpPr txBox="1"/>
          <p:nvPr/>
        </p:nvSpPr>
        <p:spPr>
          <a:xfrm>
            <a:off x="641214" y="4950387"/>
            <a:ext cx="2110932" cy="830997"/>
          </a:xfrm>
          <a:prstGeom prst="rect">
            <a:avLst/>
          </a:prstGeom>
          <a:noFill/>
        </p:spPr>
        <p:txBody>
          <a:bodyPr wrap="square">
            <a:spAutoFit/>
          </a:bodyPr>
          <a:lstStyle/>
          <a:p>
            <a:pPr algn="ctr"/>
            <a:r>
              <a:rPr lang="ja-JP" altLang="en-US" sz="2400" dirty="0">
                <a:latin typeface="YuGothic"/>
              </a:rPr>
              <a:t>新宿御苑の桜</a:t>
            </a:r>
            <a:endParaRPr lang="zh-TW" altLang="en-US" sz="2400" dirty="0">
              <a:latin typeface="YuGothic"/>
            </a:endParaRPr>
          </a:p>
          <a:p>
            <a:pPr algn="ctr"/>
            <a:r>
              <a:rPr lang="ja-JP" altLang="en-US" sz="2400" dirty="0">
                <a:latin typeface="YuGothic"/>
              </a:rPr>
              <a:t>東京都</a:t>
            </a:r>
            <a:endParaRPr lang="ja-JP" altLang="en-US" sz="2400" dirty="0"/>
          </a:p>
        </p:txBody>
      </p:sp>
      <p:sp>
        <p:nvSpPr>
          <p:cNvPr id="15" name="矢印: 下 14">
            <a:extLst>
              <a:ext uri="{FF2B5EF4-FFF2-40B4-BE49-F238E27FC236}">
                <a16:creationId xmlns:a16="http://schemas.microsoft.com/office/drawing/2014/main" id="{83FE1851-EB03-BFF4-9352-E751D63F4420}"/>
              </a:ext>
            </a:extLst>
          </p:cNvPr>
          <p:cNvSpPr/>
          <p:nvPr/>
        </p:nvSpPr>
        <p:spPr>
          <a:xfrm>
            <a:off x="5557430" y="2345645"/>
            <a:ext cx="496784" cy="751832"/>
          </a:xfrm>
          <a:prstGeom prst="downArrow">
            <a:avLst/>
          </a:prstGeom>
          <a:solidFill>
            <a:srgbClr val="0066FF"/>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sp>
        <p:nvSpPr>
          <p:cNvPr id="16" name="矢印: 下 15">
            <a:extLst>
              <a:ext uri="{FF2B5EF4-FFF2-40B4-BE49-F238E27FC236}">
                <a16:creationId xmlns:a16="http://schemas.microsoft.com/office/drawing/2014/main" id="{B3F21D6E-4968-13AE-5ABE-E7F64AF4246F}"/>
              </a:ext>
            </a:extLst>
          </p:cNvPr>
          <p:cNvSpPr/>
          <p:nvPr/>
        </p:nvSpPr>
        <p:spPr>
          <a:xfrm>
            <a:off x="2660223" y="2322906"/>
            <a:ext cx="496784" cy="749490"/>
          </a:xfrm>
          <a:prstGeom prst="downArrow">
            <a:avLst/>
          </a:prstGeom>
          <a:solidFill>
            <a:srgbClr val="0066FF"/>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sp>
        <p:nvSpPr>
          <p:cNvPr id="18" name="テキスト ボックス 17">
            <a:extLst>
              <a:ext uri="{FF2B5EF4-FFF2-40B4-BE49-F238E27FC236}">
                <a16:creationId xmlns:a16="http://schemas.microsoft.com/office/drawing/2014/main" id="{3CC89746-101E-527A-05EF-81FDDE93A932}"/>
              </a:ext>
            </a:extLst>
          </p:cNvPr>
          <p:cNvSpPr txBox="1"/>
          <p:nvPr/>
        </p:nvSpPr>
        <p:spPr>
          <a:xfrm>
            <a:off x="177061" y="2306063"/>
            <a:ext cx="2743200" cy="830997"/>
          </a:xfrm>
          <a:prstGeom prst="rect">
            <a:avLst/>
          </a:prstGeom>
          <a:noFill/>
        </p:spPr>
        <p:txBody>
          <a:bodyPr wrap="square" rtlCol="0">
            <a:spAutoFit/>
          </a:bodyPr>
          <a:lstStyle/>
          <a:p>
            <a:pPr algn="ctr"/>
            <a:r>
              <a:rPr kumimoji="1" lang="ja-JP" altLang="en-US" sz="2400" dirty="0">
                <a:solidFill>
                  <a:schemeClr val="tx1"/>
                </a:solidFill>
                <a:latin typeface="+mn-ea"/>
                <a:ea typeface="+mn-ea"/>
                <a:cs typeface="Times New Roman" panose="02020603050405020304" pitchFamily="18" charset="0"/>
              </a:rPr>
              <a:t>コサイン類似度：</a:t>
            </a:r>
            <a:endParaRPr kumimoji="1" lang="en-US" altLang="ja-JP" sz="2400" dirty="0">
              <a:solidFill>
                <a:schemeClr val="tx1"/>
              </a:solidFill>
              <a:latin typeface="+mn-ea"/>
              <a:ea typeface="+mn-ea"/>
              <a:cs typeface="Times New Roman" panose="02020603050405020304" pitchFamily="18" charset="0"/>
            </a:endParaRPr>
          </a:p>
          <a:p>
            <a:pPr algn="ctr"/>
            <a:r>
              <a:rPr kumimoji="1" lang="en-US" altLang="ja-JP" sz="2400" dirty="0">
                <a:solidFill>
                  <a:schemeClr val="tx1"/>
                </a:solidFill>
                <a:latin typeface="+mn-ea"/>
                <a:ea typeface="+mn-ea"/>
                <a:cs typeface="Times New Roman" panose="02020603050405020304" pitchFamily="18" charset="0"/>
              </a:rPr>
              <a:t>0.6754</a:t>
            </a:r>
            <a:endParaRPr kumimoji="1" lang="ja-JP" altLang="en-US" sz="2400" dirty="0">
              <a:solidFill>
                <a:schemeClr val="tx1"/>
              </a:solidFill>
              <a:latin typeface="+mn-ea"/>
              <a:ea typeface="+mn-ea"/>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FCE3E44D-474C-8DA5-D4A4-FB13DD97B89D}"/>
              </a:ext>
            </a:extLst>
          </p:cNvPr>
          <p:cNvSpPr txBox="1"/>
          <p:nvPr/>
        </p:nvSpPr>
        <p:spPr>
          <a:xfrm>
            <a:off x="3646784" y="2697300"/>
            <a:ext cx="13134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0.4791</a:t>
            </a:r>
            <a:endParaRPr kumimoji="1" lang="ja-JP" altLang="en-US" sz="2400" b="0" i="0" u="none" strike="noStrike" kern="1200" cap="none" spc="0" normalizeH="0" baseline="0" noProof="0" dirty="0" err="1">
              <a:ln>
                <a:noFill/>
              </a:ln>
              <a:solidFill>
                <a:prstClr val="black"/>
              </a:solidFill>
              <a:effectLst/>
              <a:uLnTx/>
              <a:uFillTx/>
              <a:latin typeface="+mn-ea"/>
              <a:cs typeface="Times New Roman" panose="02020603050405020304" pitchFamily="18" charset="0"/>
            </a:endParaRPr>
          </a:p>
        </p:txBody>
      </p:sp>
      <p:pic>
        <p:nvPicPr>
          <p:cNvPr id="3074" name="Picture 2" descr="大阪城西の丸庭園 観楼ナイター 2017 大阪 at Night ブログ">
            <a:extLst>
              <a:ext uri="{FF2B5EF4-FFF2-40B4-BE49-F238E27FC236}">
                <a16:creationId xmlns:a16="http://schemas.microsoft.com/office/drawing/2014/main" id="{53E68CF3-4070-225F-01FC-0AD9124ACB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73" b="5619"/>
          <a:stretch/>
        </p:blipFill>
        <p:spPr bwMode="auto">
          <a:xfrm>
            <a:off x="9034909" y="3097477"/>
            <a:ext cx="2768910" cy="18238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京都府立植物園 桜">
            <a:extLst>
              <a:ext uri="{FF2B5EF4-FFF2-40B4-BE49-F238E27FC236}">
                <a16:creationId xmlns:a16="http://schemas.microsoft.com/office/drawing/2014/main" id="{C84317FA-3D56-8870-8754-AA71109C45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887" y="3083459"/>
            <a:ext cx="2738377" cy="18238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新宿御苑×ネイキッドの“夜桜”ライトアップ、約900本の桜を幻想的な光で彩る - ファッションプレス">
            <a:extLst>
              <a:ext uri="{FF2B5EF4-FFF2-40B4-BE49-F238E27FC236}">
                <a16:creationId xmlns:a16="http://schemas.microsoft.com/office/drawing/2014/main" id="{25C7E858-E53F-E9EA-1C53-61A8457E0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941" y="3089239"/>
            <a:ext cx="2738377" cy="182389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皇居東御苑案内（日本語）｜皇居東御苑案内｜公益財団法人菊葉文化協会">
            <a:extLst>
              <a:ext uri="{FF2B5EF4-FFF2-40B4-BE49-F238E27FC236}">
                <a16:creationId xmlns:a16="http://schemas.microsoft.com/office/drawing/2014/main" id="{98C7271A-06D3-43BC-CFD2-1573997EB6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833" y="3097477"/>
            <a:ext cx="2745507" cy="1823801"/>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下 4">
            <a:extLst>
              <a:ext uri="{FF2B5EF4-FFF2-40B4-BE49-F238E27FC236}">
                <a16:creationId xmlns:a16="http://schemas.microsoft.com/office/drawing/2014/main" id="{FF4AEAE5-9EFC-0E08-3E24-0E7F0B8EEC17}"/>
              </a:ext>
            </a:extLst>
          </p:cNvPr>
          <p:cNvSpPr/>
          <p:nvPr/>
        </p:nvSpPr>
        <p:spPr>
          <a:xfrm>
            <a:off x="8428190" y="2345645"/>
            <a:ext cx="496784" cy="751832"/>
          </a:xfrm>
          <a:prstGeom prst="downArrow">
            <a:avLst/>
          </a:prstGeom>
          <a:solidFill>
            <a:srgbClr val="0066FF"/>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sp>
        <p:nvSpPr>
          <p:cNvPr id="7" name="テキスト ボックス 6">
            <a:extLst>
              <a:ext uri="{FF2B5EF4-FFF2-40B4-BE49-F238E27FC236}">
                <a16:creationId xmlns:a16="http://schemas.microsoft.com/office/drawing/2014/main" id="{90F3B145-7403-B478-5EB8-2739480DBC32}"/>
              </a:ext>
            </a:extLst>
          </p:cNvPr>
          <p:cNvSpPr txBox="1"/>
          <p:nvPr/>
        </p:nvSpPr>
        <p:spPr>
          <a:xfrm>
            <a:off x="6517544" y="2697300"/>
            <a:ext cx="13134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0.4564</a:t>
            </a:r>
            <a:endParaRPr kumimoji="1" lang="ja-JP" altLang="en-US" sz="2400" b="0" i="0" u="none" strike="noStrike" kern="1200" cap="none" spc="0" normalizeH="0" baseline="0" noProof="0" dirty="0" err="1">
              <a:ln>
                <a:noFill/>
              </a:ln>
              <a:solidFill>
                <a:prstClr val="black"/>
              </a:solidFill>
              <a:effectLst/>
              <a:uLnTx/>
              <a:uFillTx/>
              <a:latin typeface="+mn-ea"/>
              <a:cs typeface="Times New Roman" panose="02020603050405020304" pitchFamily="18" charset="0"/>
            </a:endParaRPr>
          </a:p>
        </p:txBody>
      </p:sp>
      <p:sp>
        <p:nvSpPr>
          <p:cNvPr id="8" name="テキスト ボックス 7">
            <a:extLst>
              <a:ext uri="{FF2B5EF4-FFF2-40B4-BE49-F238E27FC236}">
                <a16:creationId xmlns:a16="http://schemas.microsoft.com/office/drawing/2014/main" id="{3FA89C02-A7DA-1B12-C0EF-49730FFDDC10}"/>
              </a:ext>
            </a:extLst>
          </p:cNvPr>
          <p:cNvSpPr txBox="1"/>
          <p:nvPr/>
        </p:nvSpPr>
        <p:spPr>
          <a:xfrm>
            <a:off x="6497215" y="4971619"/>
            <a:ext cx="1871846" cy="830997"/>
          </a:xfrm>
          <a:prstGeom prst="rect">
            <a:avLst/>
          </a:prstGeom>
          <a:noFill/>
        </p:spPr>
        <p:txBody>
          <a:bodyPr wrap="square">
            <a:spAutoFit/>
          </a:bodyPr>
          <a:lstStyle/>
          <a:p>
            <a:pPr algn="ctr"/>
            <a:r>
              <a:rPr lang="ja-JP" altLang="en-US" sz="2400" dirty="0">
                <a:latin typeface="YuGothic"/>
              </a:rPr>
              <a:t>皇居東御苑</a:t>
            </a:r>
            <a:endParaRPr lang="en-US" altLang="ja-JP" sz="2400" dirty="0">
              <a:latin typeface="YuGothic"/>
            </a:endParaRPr>
          </a:p>
          <a:p>
            <a:pPr algn="ctr"/>
            <a:r>
              <a:rPr lang="ja-JP" altLang="en-US" sz="2400" dirty="0">
                <a:latin typeface="YuGothic"/>
              </a:rPr>
              <a:t>東京都</a:t>
            </a:r>
            <a:endParaRPr lang="ja-JP" altLang="en-US" sz="2400" dirty="0"/>
          </a:p>
        </p:txBody>
      </p:sp>
      <p:sp>
        <p:nvSpPr>
          <p:cNvPr id="9" name="矢印: 下 8">
            <a:extLst>
              <a:ext uri="{FF2B5EF4-FFF2-40B4-BE49-F238E27FC236}">
                <a16:creationId xmlns:a16="http://schemas.microsoft.com/office/drawing/2014/main" id="{9279F701-FE00-510B-00FE-3DA53E9EBB33}"/>
              </a:ext>
            </a:extLst>
          </p:cNvPr>
          <p:cNvSpPr/>
          <p:nvPr/>
        </p:nvSpPr>
        <p:spPr>
          <a:xfrm rot="19044619">
            <a:off x="10742110" y="2345645"/>
            <a:ext cx="496784" cy="751832"/>
          </a:xfrm>
          <a:prstGeom prst="downArrow">
            <a:avLst/>
          </a:prstGeom>
          <a:solidFill>
            <a:srgbClr val="0066FF"/>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sz="2400"/>
          </a:p>
        </p:txBody>
      </p:sp>
      <p:sp>
        <p:nvSpPr>
          <p:cNvPr id="20" name="テキスト ボックス 19">
            <a:extLst>
              <a:ext uri="{FF2B5EF4-FFF2-40B4-BE49-F238E27FC236}">
                <a16:creationId xmlns:a16="http://schemas.microsoft.com/office/drawing/2014/main" id="{802E8897-FEE3-E92B-FE2D-80B1C855CCF5}"/>
              </a:ext>
            </a:extLst>
          </p:cNvPr>
          <p:cNvSpPr txBox="1"/>
          <p:nvPr/>
        </p:nvSpPr>
        <p:spPr>
          <a:xfrm>
            <a:off x="9476881" y="2697300"/>
            <a:ext cx="13134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mn-ea"/>
                <a:cs typeface="Times New Roman" panose="02020603050405020304" pitchFamily="18" charset="0"/>
              </a:rPr>
              <a:t>0.4370</a:t>
            </a:r>
            <a:endParaRPr kumimoji="1" lang="ja-JP" altLang="en-US" sz="2400" b="0" i="0" u="none" strike="noStrike" kern="1200" cap="none" spc="0" normalizeH="0" baseline="0" noProof="0" dirty="0" err="1">
              <a:ln>
                <a:noFill/>
              </a:ln>
              <a:solidFill>
                <a:prstClr val="black"/>
              </a:solidFill>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3733613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37A11-0D1B-A933-8A62-F470CF26BEE5}"/>
              </a:ext>
            </a:extLst>
          </p:cNvPr>
          <p:cNvSpPr>
            <a:spLocks noGrp="1"/>
          </p:cNvSpPr>
          <p:nvPr>
            <p:ph type="title"/>
          </p:nvPr>
        </p:nvSpPr>
        <p:spPr/>
        <p:txBody>
          <a:bodyPr>
            <a:normAutofit/>
          </a:bodyPr>
          <a:lstStyle/>
          <a:p>
            <a:r>
              <a:rPr lang="ja-JP" altLang="en-US" dirty="0"/>
              <a:t>周辺施設情報について</a:t>
            </a:r>
            <a:endParaRPr kumimoji="1" lang="ja-JP" altLang="en-US" dirty="0"/>
          </a:p>
        </p:txBody>
      </p:sp>
      <p:sp>
        <p:nvSpPr>
          <p:cNvPr id="3" name="コンテンツ プレースホルダー 2">
            <a:extLst>
              <a:ext uri="{FF2B5EF4-FFF2-40B4-BE49-F238E27FC236}">
                <a16:creationId xmlns:a16="http://schemas.microsoft.com/office/drawing/2014/main" id="{087D8945-9D19-0377-3AD5-04438D1F43A5}"/>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lgn="ctr">
              <a:buNone/>
            </a:pPr>
            <a:endParaRPr lang="en-US" altLang="ja-JP" dirty="0"/>
          </a:p>
          <a:p>
            <a:pPr marL="0" indent="0" algn="ctr">
              <a:buNone/>
            </a:pPr>
            <a:r>
              <a:rPr kumimoji="1" lang="ja-JP" altLang="en-US" dirty="0"/>
              <a:t>東京スカイツリーの周辺施設情報の一部</a:t>
            </a:r>
            <a:endParaRPr kumimoji="1" lang="en-US" altLang="ja-JP" dirty="0"/>
          </a:p>
          <a:p>
            <a:pPr marL="0" indent="0">
              <a:buNone/>
            </a:pPr>
            <a:r>
              <a:rPr lang="ja-JP" altLang="en-US" spc="-100" dirty="0"/>
              <a:t>➡</a:t>
            </a:r>
            <a:r>
              <a:rPr lang="ja-JP" altLang="en-US" dirty="0"/>
              <a:t>観光地の周辺</a:t>
            </a:r>
            <a:r>
              <a:rPr lang="en-US" altLang="ja-JP" dirty="0"/>
              <a:t>5km</a:t>
            </a:r>
            <a:r>
              <a:rPr lang="ja-JP" altLang="en-US" dirty="0"/>
              <a:t>以内にある施設のジャンル情報</a:t>
            </a:r>
            <a:endParaRPr lang="en-US" altLang="ja-JP" dirty="0"/>
          </a:p>
          <a:p>
            <a:pPr marL="0" indent="0" algn="ctr">
              <a:buNone/>
            </a:pPr>
            <a:endParaRPr kumimoji="1" lang="ja-JP" altLang="en-US" dirty="0"/>
          </a:p>
          <a:p>
            <a:endParaRPr kumimoji="1" lang="en-US" altLang="ja-JP" dirty="0"/>
          </a:p>
          <a:p>
            <a:endParaRPr lang="en-US" altLang="ja-JP" dirty="0"/>
          </a:p>
          <a:p>
            <a:endParaRPr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4770DE1-9841-A421-CD95-D440582C47EE}"/>
              </a:ext>
            </a:extLst>
          </p:cNvPr>
          <p:cNvSpPr>
            <a:spLocks noGrp="1"/>
          </p:cNvSpPr>
          <p:nvPr>
            <p:ph type="sldNum" sz="quarter" idx="12"/>
          </p:nvPr>
        </p:nvSpPr>
        <p:spPr/>
        <p:txBody>
          <a:bodyPr/>
          <a:lstStyle/>
          <a:p>
            <a:fld id="{3C83C733-A267-4C27-B924-90460700986B}" type="slidenum">
              <a:rPr lang="ja-JP" altLang="en-US" smtClean="0"/>
              <a:pPr/>
              <a:t>90</a:t>
            </a:fld>
            <a:endParaRPr lang="ja-JP" altLang="en-US"/>
          </a:p>
        </p:txBody>
      </p:sp>
      <p:pic>
        <p:nvPicPr>
          <p:cNvPr id="10" name="図 9">
            <a:extLst>
              <a:ext uri="{FF2B5EF4-FFF2-40B4-BE49-F238E27FC236}">
                <a16:creationId xmlns:a16="http://schemas.microsoft.com/office/drawing/2014/main" id="{33A5BC21-FD17-D66B-1507-0C2FA93C37EC}"/>
              </a:ext>
            </a:extLst>
          </p:cNvPr>
          <p:cNvPicPr>
            <a:picLocks noChangeAspect="1"/>
          </p:cNvPicPr>
          <p:nvPr/>
        </p:nvPicPr>
        <p:blipFill>
          <a:blip r:embed="rId3"/>
          <a:stretch>
            <a:fillRect/>
          </a:stretch>
        </p:blipFill>
        <p:spPr>
          <a:xfrm>
            <a:off x="1879344" y="1041929"/>
            <a:ext cx="8428220" cy="3436399"/>
          </a:xfrm>
          <a:prstGeom prst="rect">
            <a:avLst/>
          </a:prstGeom>
        </p:spPr>
      </p:pic>
    </p:spTree>
    <p:extLst>
      <p:ext uri="{BB962C8B-B14F-4D97-AF65-F5344CB8AC3E}">
        <p14:creationId xmlns:p14="http://schemas.microsoft.com/office/powerpoint/2010/main" val="3221397026"/>
      </p:ext>
    </p:extLst>
  </p:cSld>
  <p:clrMapOvr>
    <a:masterClrMapping/>
  </p:clrMapOvr>
</p:sld>
</file>

<file path=ppt/theme/theme1.xml><?xml version="1.0" encoding="utf-8"?>
<a:theme xmlns:a="http://schemas.openxmlformats.org/drawingml/2006/main" name="Office テーマ">
  <a:themeElements>
    <a:clrScheme name="AI_R&amp;D_Center_template">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a:ea typeface="Segoe UI"/>
        <a:cs typeface=""/>
      </a:majorFont>
      <a:minorFont>
        <a:latin typeface="Segoe UI"/>
        <a:ea typeface="Segoe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ln>
      </a:spPr>
      <a:bodyPr rtlCol="0" anchor="ctr"/>
      <a:lstStyle>
        <a:defPPr algn="ctr">
          <a:defRPr kumimoji="1" sz="28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kumimoji="1" sz="2800" dirty="0" err="1" smtClean="0"/>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テーマ">
  <a:themeElements>
    <a:clrScheme name="AI_R&amp;D_Center_template">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a:ea typeface="Segoe UI"/>
        <a:cs typeface=""/>
      </a:majorFont>
      <a:minorFont>
        <a:latin typeface="Segoe UI"/>
        <a:ea typeface="Segoe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ctr"/>
      <a:lstStyle>
        <a:defPPr algn="ctr">
          <a:defRPr kumimoji="1" sz="2800" dirty="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kumimoji="1" sz="2800" dirty="0" err="1" smtClean="0"/>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17612</TotalTime>
  <Words>9389</Words>
  <Application>Microsoft Office PowerPoint</Application>
  <PresentationFormat>ワイド画面</PresentationFormat>
  <Paragraphs>2188</Paragraphs>
  <Slides>90</Slides>
  <Notes>84</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90</vt:i4>
      </vt:variant>
    </vt:vector>
  </HeadingPairs>
  <TitlesOfParts>
    <vt:vector size="105" baseType="lpstr">
      <vt:lpstr>Meiryo UI</vt:lpstr>
      <vt:lpstr>NotoSansJP</vt:lpstr>
      <vt:lpstr>UD デジタル 教科書体 NK-R</vt:lpstr>
      <vt:lpstr>YakuHanJPs</vt:lpstr>
      <vt:lpstr>YuGothic</vt:lpstr>
      <vt:lpstr>ヒラギノ角ゴ Pro W3</vt:lpstr>
      <vt:lpstr>Meiryo</vt:lpstr>
      <vt:lpstr>游ゴシック</vt:lpstr>
      <vt:lpstr>Arial</vt:lpstr>
      <vt:lpstr>Cambria Math</vt:lpstr>
      <vt:lpstr>Segoe UI</vt:lpstr>
      <vt:lpstr>Times New Roman</vt:lpstr>
      <vt:lpstr>Wingdings</vt:lpstr>
      <vt:lpstr>Office テーマ</vt:lpstr>
      <vt:lpstr>1_Office テーマ</vt:lpstr>
      <vt:lpstr>大規模言語モデルを用いた 観光地レビューに基づく 観光地推薦手法に関する研究</vt:lpstr>
      <vt:lpstr>背景</vt:lpstr>
      <vt:lpstr>観光地推薦手法の概要図</vt:lpstr>
      <vt:lpstr>先行研究[1]</vt:lpstr>
      <vt:lpstr>[1]におけるPV-DBOWの学習Ⅰ</vt:lpstr>
      <vt:lpstr>[1]におけるPV-DBOWの学習Ⅱ</vt:lpstr>
      <vt:lpstr>[1]におけるPV-DBOWの学習Ⅲ</vt:lpstr>
      <vt:lpstr>[1]におけるPV-DBOWの学習Ⅳ</vt:lpstr>
      <vt:lpstr>先行研究[1]の推薦方法</vt:lpstr>
      <vt:lpstr>提案手法</vt:lpstr>
      <vt:lpstr>LLMについて</vt:lpstr>
      <vt:lpstr>観光地レビューの概要</vt:lpstr>
      <vt:lpstr>観光地ベクトルの作り方</vt:lpstr>
      <vt:lpstr>カテゴリベクトルの作り方</vt:lpstr>
      <vt:lpstr>都道府県ベクトルの作り方</vt:lpstr>
      <vt:lpstr>実験</vt:lpstr>
      <vt:lpstr>似た観光地の基準</vt:lpstr>
      <vt:lpstr>提案手法と先行研究[1]の比較</vt:lpstr>
      <vt:lpstr>提案手法と先行研究[1]の比較</vt:lpstr>
      <vt:lpstr>提案手法と先行研究[1]の比較</vt:lpstr>
      <vt:lpstr>実験結果と考察</vt:lpstr>
      <vt:lpstr>まとめと今後</vt:lpstr>
      <vt:lpstr>以下補足スライド</vt:lpstr>
      <vt:lpstr>LLMの性能調査</vt:lpstr>
      <vt:lpstr>LLMの性能調査</vt:lpstr>
      <vt:lpstr>入力したレビュー</vt:lpstr>
      <vt:lpstr>結果</vt:lpstr>
      <vt:lpstr>入力したレビュー</vt:lpstr>
      <vt:lpstr>結果</vt:lpstr>
      <vt:lpstr>モデルの精度</vt:lpstr>
      <vt:lpstr>Sentence-LUKEの学習</vt:lpstr>
      <vt:lpstr>Sentence-LUKEの学習Ⅰ</vt:lpstr>
      <vt:lpstr>Sentence-LUKEの学習Ⅱ</vt:lpstr>
      <vt:lpstr>Sentence-LUKEの学習Ⅲ</vt:lpstr>
      <vt:lpstr>海遊館ベクトル-大阪府ベクトル+沖縄県ベクトル</vt:lpstr>
      <vt:lpstr>提案手法を用いて観光地を推薦</vt:lpstr>
      <vt:lpstr>明治神宮-東京都+京都府ベクトルと 全ての観光地ベクトル</vt:lpstr>
      <vt:lpstr>明治神宮(神社・神宮・寺院/東京都)-東京都+京都府ベクトルと 全ての観光地ベクトル</vt:lpstr>
      <vt:lpstr>明治神宮-2∗東京都+2∗京都府ベクトルと全ての観光地ベクトル</vt:lpstr>
      <vt:lpstr>明治神宮-3∗東京都+3∗京都府ベクトルと全ての観光地ベクトル</vt:lpstr>
      <vt:lpstr>明治神宮-4∗東京都+4∗京都府ベクトルと全ての観光地ベクトル</vt:lpstr>
      <vt:lpstr>明治神宮-5∗東京都+5∗京都府ベクトルと全ての観光地ベクトル</vt:lpstr>
      <vt:lpstr>明治神宮-6∗東京都+6∗京都府ベクトルと全ての観光地ベクトル</vt:lpstr>
      <vt:lpstr>明治神宮-7∗東京都+7∗京都府ベクトルと全ての観光地ベクトル</vt:lpstr>
      <vt:lpstr>明治神宮-8∗東京都+8∗京都府ベクトルと全ての観光地ベクトル</vt:lpstr>
      <vt:lpstr>明治神宮-9∗東京都+9∗京都府ベクトルと全ての観光地ベクトル</vt:lpstr>
      <vt:lpstr>明治神宮-10∗東京都+10∗京都府ベクトルと全ての観光地ベクトル</vt:lpstr>
      <vt:lpstr>桜島ベクトル-鹿児島県ベクトル+北海道ベクトルと 全ての観光地ベクトル</vt:lpstr>
      <vt:lpstr>桜島(山岳/鹿児島県)ベクトル-鹿児島県ベクトル+北海道ベクトルと 全ての観光地ベクトル</vt:lpstr>
      <vt:lpstr>桜島ベクトル-2∗鹿児島県ベクトル+2∗北海道ベクトルと全ての観光地ベクトル</vt:lpstr>
      <vt:lpstr>桜島ベクトル-3∗鹿児島県ベクトル+3∗北海道ベクトルと全ての観光地ベクトル</vt:lpstr>
      <vt:lpstr>桜島ベクトル-4∗鹿児島県ベクトル+4∗北海道ベクトルと全ての観光地ベクトル</vt:lpstr>
      <vt:lpstr>桜島ベクトル-5∗鹿児島県ベクトル+5∗北海道ベクトルと全ての観光地ベクトル</vt:lpstr>
      <vt:lpstr>桜島ベクトル-6∗鹿児島県ベクトル+6∗北海道ベクトルと全ての観光地ベクトル</vt:lpstr>
      <vt:lpstr>桜島ベクトル-7∗鹿児島県ベクトル+7∗北海道ベクトルと全ての観光地ベクトル</vt:lpstr>
      <vt:lpstr>桜島ベクトル-8∗鹿児島県ベクトル+8∗北海道ベクトルと全ての観光地ベクトル</vt:lpstr>
      <vt:lpstr>桜島ベクトル-9∗鹿児島県ベクトル+9∗北海道ベクトルと全ての観光地ベクトル</vt:lpstr>
      <vt:lpstr>桜島ベクトル-10∗鹿児島県ベクトル+10∗北海道ベクトルと全ての観光地ベクトル</vt:lpstr>
      <vt:lpstr>スキー・スノーボードベクトルと北海道ベクトル</vt:lpstr>
      <vt:lpstr>桜島-鹿児島県+北海道ベクトルと 北海道の山岳カテゴリに属する 全ての観光地ベクトル</vt:lpstr>
      <vt:lpstr>桜島(山岳/鹿児島県)-鹿児島県+北海道ベクトルと 北海道の山岳カテゴリに属する全ての観光地ベクトル</vt:lpstr>
      <vt:lpstr>明治神宮-神社・神宮・寺院 ベクトルと東京都ベクトル</vt:lpstr>
      <vt:lpstr>明治神宮-神社・神宮・寺院ベクトルと東京都ベクトル</vt:lpstr>
      <vt:lpstr>新宿御苑と大阪城西の丸庭園と 大仙公園の比較</vt:lpstr>
      <vt:lpstr>新宿御苑</vt:lpstr>
      <vt:lpstr>大阪城西の丸庭園</vt:lpstr>
      <vt:lpstr>大仙公園</vt:lpstr>
      <vt:lpstr>新宿御苑-東京都+大阪府 ベクトルと全ての観光地ベクトル</vt:lpstr>
      <vt:lpstr>新宿御苑(公園・庭園/東京都)-東京都+大阪府ベクトルと全ての観光地ベクトル</vt:lpstr>
      <vt:lpstr>新宿御苑-2∗東京都+2∗大阪府ベクトルと全ての観光地ベクトル</vt:lpstr>
      <vt:lpstr>新宿御苑-3∗東京都+3∗大阪府ベクトルと全ての観光地ベクトル</vt:lpstr>
      <vt:lpstr>新宿御苑-4∗東京都+4∗大阪府ベクトルと全ての観光地ベクトル</vt:lpstr>
      <vt:lpstr>新宿御苑-5∗東京都+5∗大阪府ベクトルと全ての観光地ベクトル</vt:lpstr>
      <vt:lpstr>新宿御苑-6∗東京都+6∗大阪府ベクトルと全ての観光地ベクトル</vt:lpstr>
      <vt:lpstr>新宿御苑-7∗東京都+7∗大阪府ベクトルと全ての観光地ベクトル</vt:lpstr>
      <vt:lpstr>新宿御苑-8∗東京都+8∗大阪府ベクトルと全ての観光地ベクトル</vt:lpstr>
      <vt:lpstr>新宿御苑-9∗東京都+9∗大阪府ベクトルと全ての観光地ベクトル</vt:lpstr>
      <vt:lpstr>新宿御苑-10∗東京都+10∗大阪府ベクトルと全ての観光地ベクトル</vt:lpstr>
      <vt:lpstr>新宿御苑-東京都+大阪府ベクトルと 大阪府の公園・庭園カテゴリに 属する全ての観光地ベクトル</vt:lpstr>
      <vt:lpstr>新宿御苑(公園・庭園/東京都)-東京都+大阪府ベクトルと 大阪府の公園・庭園カテゴリに属する全ての観光地ベクトル</vt:lpstr>
      <vt:lpstr>明治神宮ベクトルと 全ての観光地ベクトル</vt:lpstr>
      <vt:lpstr>コサイン類似度を計算</vt:lpstr>
      <vt:lpstr>先行研究[7]について</vt:lpstr>
      <vt:lpstr>Web上に混在する観光情報を活用した観光地推薦システム[7]</vt:lpstr>
      <vt:lpstr>先行研究[2]における課題点</vt:lpstr>
      <vt:lpstr>共起キーワードの例</vt:lpstr>
      <vt:lpstr>時系列データについて</vt:lpstr>
      <vt:lpstr>カテゴリ情報について</vt:lpstr>
      <vt:lpstr>地図画像について</vt:lpstr>
      <vt:lpstr>周辺施設情報について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山富龍</dc:creator>
  <cp:lastModifiedBy>柾 飯塚</cp:lastModifiedBy>
  <cp:revision>771</cp:revision>
  <dcterms:created xsi:type="dcterms:W3CDTF">2022-02-11T03:49:06Z</dcterms:created>
  <dcterms:modified xsi:type="dcterms:W3CDTF">2024-02-01T16:24:45Z</dcterms:modified>
</cp:coreProperties>
</file>